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5626" r:id="rId2"/>
    <p:sldId id="5629" r:id="rId3"/>
    <p:sldId id="5632" r:id="rId4"/>
    <p:sldId id="5628" r:id="rId5"/>
    <p:sldId id="5633" r:id="rId6"/>
  </p:sldIdLst>
  <p:sldSz cx="12192000" cy="6858000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98" userDrawn="1">
          <p15:clr>
            <a:srgbClr val="A4A3A4"/>
          </p15:clr>
        </p15:guide>
        <p15:guide id="2" orient="horz" pos="2115" userDrawn="1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CAE3"/>
    <a:srgbClr val="25B48A"/>
    <a:srgbClr val="9BBEDC"/>
    <a:srgbClr val="274F97"/>
    <a:srgbClr val="76F5FE"/>
    <a:srgbClr val="1E64A2"/>
    <a:srgbClr val="2A6EA9"/>
    <a:srgbClr val="CD6C2B"/>
    <a:srgbClr val="012060"/>
    <a:srgbClr val="1586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52" y="102"/>
      </p:cViewPr>
      <p:guideLst>
        <p:guide pos="98"/>
        <p:guide orient="horz" pos="2115"/>
        <p:guide orient="horz" pos="41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776ECF57-769A-4E36-825E-F12D513121F8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736DA999-493B-4F6F-9034-45925058F1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599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4FE6B-7803-46B0-A486-94E5742FB15C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843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98C997-DE1C-4162-8FDD-BC225B63B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2236BD-1C2B-40B9-B5A7-E57F1F8AC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7B43E7-13A7-4A7F-9ACD-23E6945D7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C97364-6024-4320-8665-A4FBC8E64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590A2D-3AD3-4C2D-9191-ECD569990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50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A03AE8-3C8E-4465-8109-62FE5A804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D588642-BAF3-4B2D-BA62-1B06F4F40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50CC65-724E-4BC2-A769-9D3FCC24B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625E8D-AC21-4A82-84C1-AC0D5D335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E65BA8-83B5-4A4A-83F8-1C659A96E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18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2FF3F9E-1676-4925-B9B2-FB19292BA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6F66DDC-D882-457F-9547-A46796191E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DFCF3F-30D8-4A16-A4C5-8AB33F0C0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250257-2A27-474E-8081-91644F5D7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71E1D4-FEAD-4EDC-B512-778D7E28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87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46995-DFBA-4C78-92D4-55F874E76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B0EB84-53AB-40C1-A963-F6FC87535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691D46-13B0-4C6C-8843-A3B31C459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0E04DA-C961-4796-B304-05B0506B0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A46B51-FAF9-4F67-A8FA-F0A8780F1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174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F5D93-2E62-44BD-AD38-171219C42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26E4A2-9733-4B6F-A3A0-749F8004F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D594E2-E348-4C7E-AEA4-312DC106C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B5A2F8-E9DA-469A-9CD9-36917E1F2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47D8CA-8B89-4765-B0BA-0C43ABC3D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89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E80982-772E-484C-94B5-34FFE1B1E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E56723-60E3-46FB-9031-41301B43A8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CBC80C-1338-4915-A333-359BB6A2FC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52A240-F4F9-4B58-9BCD-7CE1BC4F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236A68-C54F-4F69-88C1-C8A364127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4524CD7-2818-4B96-94ED-3F9D74E0E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557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447811-CCE1-458E-8C89-CF2ADC27E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6DF48A4-BA3F-4857-8472-53707BDD31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5FA2412-988E-4F82-B942-4985F6826D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E982B98-1C66-42DF-AA35-678BC73ABA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6C77D5B-2FCA-49CE-AFFC-692B5C79DF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43CE9AF-EC8C-476B-8ACE-B14E6BA94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72AB5C5-AAC3-478F-94CA-0C9CE1302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7F85C85-2386-4FD0-B0BC-EA22FD438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481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58D65-32DC-4ABB-9CDB-985567C9F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E310E24-68FF-452D-AFD7-322BD1C1E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6934A8E-8A33-4994-9A53-140989AD6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3519A13-AEF5-40A0-BE7D-1DDF4156C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153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5B1602B-7F75-415E-AB1D-E47612D39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7192C68-53A6-427B-9FF8-BAF32D6BB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FA9A5FE-0C6B-4BAD-AAA1-525457723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18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3565B0-0555-4888-BAC6-733993F0B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C372B8-6278-4AA1-9FA8-68870C54B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3D8C76B-02FB-4E25-814A-27B97241F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7820E1-30B9-4EC6-939E-206C0AB0B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497830-D427-4E56-AAF9-9C9A96284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66D2B9-EA86-4229-BE11-F8D7A8C02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746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10113-5CD6-498A-AB1A-46522AD70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DC5B62F-9BE1-4EC6-ABD4-3EFA37428C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E898C8-52D6-4E67-AEDB-80C9D89BFE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46B044-0D57-44AD-B459-CB006D8B5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A2002D2-1DEF-486A-80BA-48A81D896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6C2CEA-5476-427C-99D8-90C8BB736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981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5366B-5D9A-4B9B-A460-54B111F11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042E80-D213-4C4C-B9A6-7B1657E44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B3C522-A615-47D7-82FB-D9DB37F60F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84141-4697-4374-802A-C749C36EE883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BDE981-0FA8-4C15-B397-29FEC4B367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869694-5503-4929-A9A2-4B87E8416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441F3-B39D-46F5-8F27-59E9589C20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680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svg"/><Relationship Id="rId26" Type="http://schemas.openxmlformats.org/officeDocument/2006/relationships/image" Target="../media/image27.svg"/><Relationship Id="rId39" Type="http://schemas.openxmlformats.org/officeDocument/2006/relationships/image" Target="../media/image40.sv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6" Type="http://schemas.openxmlformats.org/officeDocument/2006/relationships/image" Target="../media/image17.svg"/><Relationship Id="rId29" Type="http://schemas.openxmlformats.org/officeDocument/2006/relationships/image" Target="../media/image3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svg"/><Relationship Id="rId32" Type="http://schemas.openxmlformats.org/officeDocument/2006/relationships/image" Target="../media/image33.png"/><Relationship Id="rId37" Type="http://schemas.openxmlformats.org/officeDocument/2006/relationships/image" Target="../media/image38.svg"/><Relationship Id="rId40" Type="http://schemas.openxmlformats.org/officeDocument/2006/relationships/image" Target="../media/image41.png"/><Relationship Id="rId45" Type="http://schemas.openxmlformats.org/officeDocument/2006/relationships/image" Target="../media/image46.sv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image" Target="../media/image11.svg"/><Relationship Id="rId19" Type="http://schemas.openxmlformats.org/officeDocument/2006/relationships/image" Target="../media/image20.png"/><Relationship Id="rId31" Type="http://schemas.openxmlformats.org/officeDocument/2006/relationships/image" Target="../media/image32.svg"/><Relationship Id="rId44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svg"/><Relationship Id="rId22" Type="http://schemas.openxmlformats.org/officeDocument/2006/relationships/image" Target="../media/image23.svg"/><Relationship Id="rId27" Type="http://schemas.openxmlformats.org/officeDocument/2006/relationships/image" Target="../media/image28.svg"/><Relationship Id="rId30" Type="http://schemas.openxmlformats.org/officeDocument/2006/relationships/image" Target="../media/image31.png"/><Relationship Id="rId35" Type="http://schemas.openxmlformats.org/officeDocument/2006/relationships/image" Target="../media/image36.svg"/><Relationship Id="rId43" Type="http://schemas.openxmlformats.org/officeDocument/2006/relationships/image" Target="../media/image44.svg"/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12" Type="http://schemas.openxmlformats.org/officeDocument/2006/relationships/image" Target="../media/image13.sv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svg"/><Relationship Id="rId38" Type="http://schemas.openxmlformats.org/officeDocument/2006/relationships/image" Target="../media/image39.png"/><Relationship Id="rId20" Type="http://schemas.openxmlformats.org/officeDocument/2006/relationships/image" Target="../media/image21.svg"/><Relationship Id="rId41" Type="http://schemas.openxmlformats.org/officeDocument/2006/relationships/image" Target="../media/image4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svg"/><Relationship Id="rId18" Type="http://schemas.openxmlformats.org/officeDocument/2006/relationships/image" Target="../media/image63.png"/><Relationship Id="rId26" Type="http://schemas.openxmlformats.org/officeDocument/2006/relationships/image" Target="../media/image71.png"/><Relationship Id="rId3" Type="http://schemas.openxmlformats.org/officeDocument/2006/relationships/image" Target="../media/image48.svg"/><Relationship Id="rId21" Type="http://schemas.openxmlformats.org/officeDocument/2006/relationships/image" Target="../media/image66.svg"/><Relationship Id="rId7" Type="http://schemas.openxmlformats.org/officeDocument/2006/relationships/image" Target="../media/image52.svg"/><Relationship Id="rId12" Type="http://schemas.openxmlformats.org/officeDocument/2006/relationships/image" Target="../media/image57.png"/><Relationship Id="rId17" Type="http://schemas.openxmlformats.org/officeDocument/2006/relationships/image" Target="../media/image62.svg"/><Relationship Id="rId25" Type="http://schemas.openxmlformats.org/officeDocument/2006/relationships/image" Target="../media/image70.svg"/><Relationship Id="rId2" Type="http://schemas.openxmlformats.org/officeDocument/2006/relationships/image" Target="../media/image47.pn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24" Type="http://schemas.openxmlformats.org/officeDocument/2006/relationships/image" Target="../media/image69.png"/><Relationship Id="rId5" Type="http://schemas.openxmlformats.org/officeDocument/2006/relationships/image" Target="../media/image50.svg"/><Relationship Id="rId15" Type="http://schemas.openxmlformats.org/officeDocument/2006/relationships/image" Target="../media/image60.svg"/><Relationship Id="rId23" Type="http://schemas.openxmlformats.org/officeDocument/2006/relationships/image" Target="../media/image68.svg"/><Relationship Id="rId10" Type="http://schemas.openxmlformats.org/officeDocument/2006/relationships/image" Target="../media/image55.png"/><Relationship Id="rId19" Type="http://schemas.openxmlformats.org/officeDocument/2006/relationships/image" Target="../media/image64.svg"/><Relationship Id="rId4" Type="http://schemas.openxmlformats.org/officeDocument/2006/relationships/image" Target="../media/image49.png"/><Relationship Id="rId9" Type="http://schemas.openxmlformats.org/officeDocument/2006/relationships/image" Target="../media/image54.svg"/><Relationship Id="rId14" Type="http://schemas.openxmlformats.org/officeDocument/2006/relationships/image" Target="../media/image59.png"/><Relationship Id="rId22" Type="http://schemas.openxmlformats.org/officeDocument/2006/relationships/image" Target="../media/image67.png"/><Relationship Id="rId27" Type="http://schemas.openxmlformats.org/officeDocument/2006/relationships/image" Target="../media/image72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15.svg"/><Relationship Id="rId2" Type="http://schemas.openxmlformats.org/officeDocument/2006/relationships/image" Target="../media/image73.png"/><Relationship Id="rId16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14.png"/><Relationship Id="rId5" Type="http://schemas.openxmlformats.org/officeDocument/2006/relationships/image" Target="../media/image22.png"/><Relationship Id="rId15" Type="http://schemas.openxmlformats.org/officeDocument/2006/relationships/image" Target="../media/image18.png"/><Relationship Id="rId10" Type="http://schemas.openxmlformats.org/officeDocument/2006/relationships/image" Target="../media/image17.svg"/><Relationship Id="rId4" Type="http://schemas.openxmlformats.org/officeDocument/2006/relationships/image" Target="../media/image21.svg"/><Relationship Id="rId9" Type="http://schemas.openxmlformats.org/officeDocument/2006/relationships/image" Target="../media/image16.png"/><Relationship Id="rId14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-1"/>
            <a:ext cx="12192000" cy="6965142"/>
          </a:xfrm>
          <a:prstGeom prst="rect">
            <a:avLst/>
          </a:prstGeom>
          <a:solidFill>
            <a:srgbClr val="002060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2055" y="-1"/>
            <a:ext cx="9025887" cy="6966857"/>
          </a:xfrm>
          <a:prstGeom prst="rect">
            <a:avLst/>
          </a:prstGeom>
          <a:noFill/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03295F47-A350-414D-8A52-0A09DB5E5676}"/>
              </a:ext>
            </a:extLst>
          </p:cNvPr>
          <p:cNvGrpSpPr/>
          <p:nvPr/>
        </p:nvGrpSpPr>
        <p:grpSpPr>
          <a:xfrm>
            <a:off x="-132233" y="-1595034"/>
            <a:ext cx="6727414" cy="10414122"/>
            <a:chOff x="-3022348" y="-6774131"/>
            <a:chExt cx="9876575" cy="20170209"/>
          </a:xfrm>
        </p:grpSpPr>
        <p:sp>
          <p:nvSpPr>
            <p:cNvPr id="3" name="Равнобедренный треугольник 2"/>
            <p:cNvSpPr/>
            <p:nvPr/>
          </p:nvSpPr>
          <p:spPr>
            <a:xfrm rot="5400000">
              <a:off x="-7420765" y="-878913"/>
              <a:ext cx="18786551" cy="9763432"/>
            </a:xfrm>
            <a:prstGeom prst="triangle">
              <a:avLst>
                <a:gd name="adj" fmla="val 50693"/>
              </a:avLst>
            </a:prstGeom>
            <a:solidFill>
              <a:srgbClr val="00206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5400000">
              <a:off x="-7533909" y="-2262570"/>
              <a:ext cx="18786551" cy="9763429"/>
            </a:xfrm>
            <a:prstGeom prst="triangle">
              <a:avLst>
                <a:gd name="adj" fmla="val 50842"/>
              </a:avLst>
            </a:prstGeom>
            <a:solidFill>
              <a:schemeClr val="bg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363" y="1715316"/>
            <a:ext cx="8123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31DF97D-C315-4047-8C8D-A35101D05381}"/>
              </a:ext>
            </a:extLst>
          </p:cNvPr>
          <p:cNvSpPr txBox="1"/>
          <p:nvPr/>
        </p:nvSpPr>
        <p:spPr>
          <a:xfrm>
            <a:off x="1907891" y="1729472"/>
            <a:ext cx="2018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УЧТЕПА ТУМАНИ ҲОКИМЛИГИ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627870"/>
            <a:ext cx="514832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УЧТЕПА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ТУМАНИ “БОҒОБОД” МФЙнинг ИЖТИМОИЙ-ИҚТИСОДИЙ РИВОЖЛАНТИРИШ ДАСТУРИ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DE3B83-32D6-45D3-89C1-AB72926056F5}"/>
              </a:ext>
            </a:extLst>
          </p:cNvPr>
          <p:cNvSpPr txBox="1"/>
          <p:nvPr/>
        </p:nvSpPr>
        <p:spPr>
          <a:xfrm>
            <a:off x="4097652" y="6422610"/>
            <a:ext cx="27051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z-Cyrl-UZ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УЧТЕПА</a:t>
            </a:r>
            <a:r>
              <a:rPr lang="uz-Cyrl-UZ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йил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217712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0C19A707-FABD-4C21-8A17-A2D9A9199EDB}"/>
              </a:ext>
            </a:extLst>
          </p:cNvPr>
          <p:cNvGrpSpPr/>
          <p:nvPr/>
        </p:nvGrpSpPr>
        <p:grpSpPr>
          <a:xfrm>
            <a:off x="0" y="0"/>
            <a:ext cx="12192000" cy="629265"/>
            <a:chOff x="147484" y="884903"/>
            <a:chExt cx="12044516" cy="629265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016F44AF-6210-4DCA-BC14-3FDA797E2487}"/>
                </a:ext>
              </a:extLst>
            </p:cNvPr>
            <p:cNvSpPr/>
            <p:nvPr/>
          </p:nvSpPr>
          <p:spPr>
            <a:xfrm>
              <a:off x="147484" y="884903"/>
              <a:ext cx="12044516" cy="62926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EAB90DF-6FCB-445F-B108-A59DBF47160E}"/>
                </a:ext>
              </a:extLst>
            </p:cNvPr>
            <p:cNvSpPr txBox="1"/>
            <p:nvPr/>
          </p:nvSpPr>
          <p:spPr>
            <a:xfrm>
              <a:off x="2913114" y="905182"/>
              <a:ext cx="57647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dirty="0">
                  <a:solidFill>
                    <a:schemeClr val="bg1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УЧТЕПА ТУМАНИ </a:t>
              </a:r>
              <a:r>
                <a:rPr lang="uz-Cyrl-UZ" sz="1400" b="1" dirty="0">
                  <a:solidFill>
                    <a:srgbClr val="FDC305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1-СЕКТОРДА</a:t>
              </a:r>
              <a:r>
                <a:rPr lang="uz-Cyrl-UZ" sz="1400" dirty="0">
                  <a:solidFill>
                    <a:schemeClr val="bg1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 ЖОЙЛАШГАН </a:t>
              </a:r>
              <a:r>
                <a:rPr lang="uz-Cyrl-UZ" sz="1400" b="1" dirty="0">
                  <a:solidFill>
                    <a:srgbClr val="FDC305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“БОҒОБОД” </a:t>
              </a:r>
              <a:r>
                <a:rPr lang="uz-Cyrl-UZ" sz="1400" dirty="0">
                  <a:solidFill>
                    <a:schemeClr val="bg1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МФЙНИНГ</a:t>
              </a:r>
            </a:p>
            <a:p>
              <a:r>
                <a:rPr lang="uz-Cyrl-UZ" sz="1400" b="1" dirty="0">
                  <a:solidFill>
                    <a:srgbClr val="FDC305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ИЖТИМОИЙ – ИҚТИСОДИЙ РИВОЖЛАНТИРИШ КЎРСАТКИЧЛАРИ</a:t>
              </a:r>
              <a:endParaRPr lang="ru-RU" sz="1400" b="1" dirty="0">
                <a:solidFill>
                  <a:srgbClr val="FDC305"/>
                </a:solidFill>
                <a:latin typeface="Bahnschrift" panose="020B0502040204020203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05D6F16B-E5A7-4D49-892B-A14474C3259D}"/>
              </a:ext>
            </a:extLst>
          </p:cNvPr>
          <p:cNvGrpSpPr/>
          <p:nvPr/>
        </p:nvGrpSpPr>
        <p:grpSpPr>
          <a:xfrm>
            <a:off x="262602" y="791724"/>
            <a:ext cx="11671540" cy="793630"/>
            <a:chOff x="281652" y="763150"/>
            <a:chExt cx="11671540" cy="793630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FD5F87B2-C89C-487C-934B-1888BC0B27CC}"/>
                </a:ext>
              </a:extLst>
            </p:cNvPr>
            <p:cNvSpPr/>
            <p:nvPr/>
          </p:nvSpPr>
          <p:spPr>
            <a:xfrm>
              <a:off x="281652" y="763150"/>
              <a:ext cx="11671540" cy="793630"/>
            </a:xfrm>
            <a:prstGeom prst="rect">
              <a:avLst/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: скругленные углы 16">
              <a:extLst>
                <a:ext uri="{FF2B5EF4-FFF2-40B4-BE49-F238E27FC236}">
                  <a16:creationId xmlns:a16="http://schemas.microsoft.com/office/drawing/2014/main" id="{5C90AAA4-5D30-4C41-B573-8D0527A95F8F}"/>
                </a:ext>
              </a:extLst>
            </p:cNvPr>
            <p:cNvSpPr/>
            <p:nvPr/>
          </p:nvSpPr>
          <p:spPr>
            <a:xfrm>
              <a:off x="351472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: скругленные углы 17">
              <a:extLst>
                <a:ext uri="{FF2B5EF4-FFF2-40B4-BE49-F238E27FC236}">
                  <a16:creationId xmlns:a16="http://schemas.microsoft.com/office/drawing/2014/main" id="{C29C8819-CDAE-4773-8B4C-A108C675B98F}"/>
                </a:ext>
              </a:extLst>
            </p:cNvPr>
            <p:cNvSpPr/>
            <p:nvPr/>
          </p:nvSpPr>
          <p:spPr>
            <a:xfrm>
              <a:off x="202549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: скругленные углы 18">
              <a:extLst>
                <a:ext uri="{FF2B5EF4-FFF2-40B4-BE49-F238E27FC236}">
                  <a16:creationId xmlns:a16="http://schemas.microsoft.com/office/drawing/2014/main" id="{6BDB2D2F-99A5-4ADD-99BA-A9BF9FDCBDF5}"/>
                </a:ext>
              </a:extLst>
            </p:cNvPr>
            <p:cNvSpPr/>
            <p:nvPr/>
          </p:nvSpPr>
          <p:spPr>
            <a:xfrm>
              <a:off x="3697128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: скругленные углы 19">
              <a:extLst>
                <a:ext uri="{FF2B5EF4-FFF2-40B4-BE49-F238E27FC236}">
                  <a16:creationId xmlns:a16="http://schemas.microsoft.com/office/drawing/2014/main" id="{1F0E9125-F7D5-49DA-9D65-2E2496509CE3}"/>
                </a:ext>
              </a:extLst>
            </p:cNvPr>
            <p:cNvSpPr/>
            <p:nvPr/>
          </p:nvSpPr>
          <p:spPr>
            <a:xfrm>
              <a:off x="537829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: скругленные углы 20">
              <a:extLst>
                <a:ext uri="{FF2B5EF4-FFF2-40B4-BE49-F238E27FC236}">
                  <a16:creationId xmlns:a16="http://schemas.microsoft.com/office/drawing/2014/main" id="{B0FCF03C-0740-4543-9F12-32AF2310519B}"/>
                </a:ext>
              </a:extLst>
            </p:cNvPr>
            <p:cNvSpPr/>
            <p:nvPr/>
          </p:nvSpPr>
          <p:spPr>
            <a:xfrm>
              <a:off x="704707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: скругленные углы 21">
              <a:extLst>
                <a:ext uri="{FF2B5EF4-FFF2-40B4-BE49-F238E27FC236}">
                  <a16:creationId xmlns:a16="http://schemas.microsoft.com/office/drawing/2014/main" id="{928F9035-0BD3-4063-B5B4-EB69338C7CCC}"/>
                </a:ext>
              </a:extLst>
            </p:cNvPr>
            <p:cNvSpPr/>
            <p:nvPr/>
          </p:nvSpPr>
          <p:spPr>
            <a:xfrm>
              <a:off x="872347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: скругленные углы 22">
              <a:extLst>
                <a:ext uri="{FF2B5EF4-FFF2-40B4-BE49-F238E27FC236}">
                  <a16:creationId xmlns:a16="http://schemas.microsoft.com/office/drawing/2014/main" id="{AB157E8C-5C49-4577-AAAB-5A3A723ED782}"/>
                </a:ext>
              </a:extLst>
            </p:cNvPr>
            <p:cNvSpPr/>
            <p:nvPr/>
          </p:nvSpPr>
          <p:spPr>
            <a:xfrm>
              <a:off x="1039987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DED525CC-E530-4FED-9AA9-6C5317A59E44}"/>
              </a:ext>
            </a:extLst>
          </p:cNvPr>
          <p:cNvGrpSpPr/>
          <p:nvPr/>
        </p:nvGrpSpPr>
        <p:grpSpPr>
          <a:xfrm>
            <a:off x="363810" y="666393"/>
            <a:ext cx="2454518" cy="253916"/>
            <a:chOff x="20279662" y="700500"/>
            <a:chExt cx="2454518" cy="253916"/>
          </a:xfrm>
        </p:grpSpPr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84EE0896-1282-4DF6-A94F-B268351B045E}"/>
                </a:ext>
              </a:extLst>
            </p:cNvPr>
            <p:cNvSpPr/>
            <p:nvPr/>
          </p:nvSpPr>
          <p:spPr>
            <a:xfrm>
              <a:off x="20304375" y="730173"/>
              <a:ext cx="2389517" cy="198407"/>
            </a:xfrm>
            <a:prstGeom prst="rect">
              <a:avLst/>
            </a:prstGeom>
            <a:solidFill>
              <a:srgbClr val="018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91A2E9C-FEC1-4297-AD7B-ADBECD84F8B2}"/>
                </a:ext>
              </a:extLst>
            </p:cNvPr>
            <p:cNvSpPr txBox="1"/>
            <p:nvPr/>
          </p:nvSpPr>
          <p:spPr>
            <a:xfrm>
              <a:off x="20279662" y="700500"/>
              <a:ext cx="245451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0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Етиллик таркиби</a:t>
              </a:r>
              <a:r>
                <a:rPr lang="uz-Cyrl-UZ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ҳақида маълумот</a:t>
              </a:r>
              <a:endPara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3CDE8CD-5B33-4B4D-A075-B63101456F18}"/>
              </a:ext>
            </a:extLst>
          </p:cNvPr>
          <p:cNvSpPr txBox="1"/>
          <p:nvPr/>
        </p:nvSpPr>
        <p:spPr>
          <a:xfrm>
            <a:off x="788194" y="934402"/>
            <a:ext cx="97815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РАИСИ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2" name="Группа 151">
            <a:extLst>
              <a:ext uri="{FF2B5EF4-FFF2-40B4-BE49-F238E27FC236}">
                <a16:creationId xmlns:a16="http://schemas.microsoft.com/office/drawing/2014/main" id="{A8E4F2E9-268F-4DC0-817D-72CA706C1BB2}"/>
              </a:ext>
            </a:extLst>
          </p:cNvPr>
          <p:cNvGrpSpPr/>
          <p:nvPr/>
        </p:nvGrpSpPr>
        <p:grpSpPr>
          <a:xfrm>
            <a:off x="258792" y="3933646"/>
            <a:ext cx="11671540" cy="2044460"/>
            <a:chOff x="12984192" y="5476696"/>
            <a:chExt cx="11671540" cy="2044460"/>
          </a:xfrm>
        </p:grpSpPr>
        <p:grpSp>
          <p:nvGrpSpPr>
            <p:cNvPr id="147" name="Группа 146">
              <a:extLst>
                <a:ext uri="{FF2B5EF4-FFF2-40B4-BE49-F238E27FC236}">
                  <a16:creationId xmlns:a16="http://schemas.microsoft.com/office/drawing/2014/main" id="{7CD2693D-FC91-4ADE-A601-6E152E04B328}"/>
                </a:ext>
              </a:extLst>
            </p:cNvPr>
            <p:cNvGrpSpPr/>
            <p:nvPr/>
          </p:nvGrpSpPr>
          <p:grpSpPr>
            <a:xfrm>
              <a:off x="12984192" y="5567272"/>
              <a:ext cx="11671540" cy="1953884"/>
              <a:chOff x="12831792" y="4462372"/>
              <a:chExt cx="11671540" cy="1953884"/>
            </a:xfrm>
          </p:grpSpPr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9C2E1B45-BF92-4D80-8252-6AA210653F0F}"/>
                  </a:ext>
                </a:extLst>
              </p:cNvPr>
              <p:cNvSpPr/>
              <p:nvPr/>
            </p:nvSpPr>
            <p:spPr>
              <a:xfrm>
                <a:off x="12831792" y="4462372"/>
                <a:ext cx="11671540" cy="1953884"/>
              </a:xfrm>
              <a:prstGeom prst="rect">
                <a:avLst/>
              </a:prstGeom>
              <a:noFill/>
              <a:ln>
                <a:solidFill>
                  <a:srgbClr val="CD6C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46" name="Группа 145">
                <a:extLst>
                  <a:ext uri="{FF2B5EF4-FFF2-40B4-BE49-F238E27FC236}">
                    <a16:creationId xmlns:a16="http://schemas.microsoft.com/office/drawing/2014/main" id="{7C20B8F2-5709-4CCD-A71E-84A289525FCD}"/>
                  </a:ext>
                </a:extLst>
              </p:cNvPr>
              <p:cNvGrpSpPr/>
              <p:nvPr/>
            </p:nvGrpSpPr>
            <p:grpSpPr>
              <a:xfrm>
                <a:off x="12934949" y="4683919"/>
                <a:ext cx="11415714" cy="1633537"/>
                <a:chOff x="361949" y="4245769"/>
                <a:chExt cx="11415714" cy="1633537"/>
              </a:xfrm>
            </p:grpSpPr>
            <p:grpSp>
              <p:nvGrpSpPr>
                <p:cNvPr id="106" name="Группа 105">
                  <a:extLst>
                    <a:ext uri="{FF2B5EF4-FFF2-40B4-BE49-F238E27FC236}">
                      <a16:creationId xmlns:a16="http://schemas.microsoft.com/office/drawing/2014/main" id="{976BBB6B-ED58-4691-B8AF-5AB97A0C3106}"/>
                    </a:ext>
                  </a:extLst>
                </p:cNvPr>
                <p:cNvGrpSpPr/>
                <p:nvPr/>
              </p:nvGrpSpPr>
              <p:grpSpPr>
                <a:xfrm>
                  <a:off x="3314699" y="4245769"/>
                  <a:ext cx="2614614" cy="1633537"/>
                  <a:chOff x="3362324" y="4207669"/>
                  <a:chExt cx="2614614" cy="1633537"/>
                </a:xfrm>
              </p:grpSpPr>
              <p:grpSp>
                <p:nvGrpSpPr>
                  <p:cNvPr id="96" name="Группа 95">
                    <a:extLst>
                      <a:ext uri="{FF2B5EF4-FFF2-40B4-BE49-F238E27FC236}">
                        <a16:creationId xmlns:a16="http://schemas.microsoft.com/office/drawing/2014/main" id="{4C3A583B-5832-48DE-BB5D-964280CCD238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2076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94" name="Прямоугольник 93">
                      <a:extLst>
                        <a:ext uri="{FF2B5EF4-FFF2-40B4-BE49-F238E27FC236}">
                          <a16:creationId xmlns:a16="http://schemas.microsoft.com/office/drawing/2014/main" id="{C535EC1F-8F03-46B7-A77E-DA9546216B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93" name="Параллелограмм 92">
                      <a:extLst>
                        <a:ext uri="{FF2B5EF4-FFF2-40B4-BE49-F238E27FC236}">
                          <a16:creationId xmlns:a16="http://schemas.microsoft.com/office/drawing/2014/main" id="{E4017B5B-91BF-4E6F-8848-AC47084B9F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chemeClr val="accent2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97" name="Группа 96">
                    <a:extLst>
                      <a:ext uri="{FF2B5EF4-FFF2-40B4-BE49-F238E27FC236}">
                        <a16:creationId xmlns:a16="http://schemas.microsoft.com/office/drawing/2014/main" id="{D8509814-B436-48DF-995D-72A67F14771F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6267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98" name="Прямоугольник 97">
                      <a:extLst>
                        <a:ext uri="{FF2B5EF4-FFF2-40B4-BE49-F238E27FC236}">
                          <a16:creationId xmlns:a16="http://schemas.microsoft.com/office/drawing/2014/main" id="{E30574D8-74B5-4867-930D-610CA9E0AA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99" name="Параллелограмм 98">
                      <a:extLst>
                        <a:ext uri="{FF2B5EF4-FFF2-40B4-BE49-F238E27FC236}">
                          <a16:creationId xmlns:a16="http://schemas.microsoft.com/office/drawing/2014/main" id="{CC36E42B-4252-42B8-B8A3-8807A79F0B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00" name="Группа 99">
                    <a:extLst>
                      <a:ext uri="{FF2B5EF4-FFF2-40B4-BE49-F238E27FC236}">
                        <a16:creationId xmlns:a16="http://schemas.microsoft.com/office/drawing/2014/main" id="{383A5A5A-F8ED-4E8F-9DCD-6990AD493C66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0458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01" name="Прямоугольник 100">
                      <a:extLst>
                        <a:ext uri="{FF2B5EF4-FFF2-40B4-BE49-F238E27FC236}">
                          <a16:creationId xmlns:a16="http://schemas.microsoft.com/office/drawing/2014/main" id="{AC054FF3-527E-4998-9123-3F85D78DB4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02" name="Параллелограмм 101">
                      <a:extLst>
                        <a:ext uri="{FF2B5EF4-FFF2-40B4-BE49-F238E27FC236}">
                          <a16:creationId xmlns:a16="http://schemas.microsoft.com/office/drawing/2014/main" id="{E2C4FB51-7483-4043-A505-6F5CFB5D8B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03" name="Группа 102">
                    <a:extLst>
                      <a:ext uri="{FF2B5EF4-FFF2-40B4-BE49-F238E27FC236}">
                        <a16:creationId xmlns:a16="http://schemas.microsoft.com/office/drawing/2014/main" id="{340DC44C-610E-420B-9C09-9AB8D8DF9AD9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4649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04" name="Прямоугольник 103">
                      <a:extLst>
                        <a:ext uri="{FF2B5EF4-FFF2-40B4-BE49-F238E27FC236}">
                          <a16:creationId xmlns:a16="http://schemas.microsoft.com/office/drawing/2014/main" id="{957CA337-4C40-469B-B1F5-EC2EBE007B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05" name="Параллелограмм 104">
                      <a:extLst>
                        <a:ext uri="{FF2B5EF4-FFF2-40B4-BE49-F238E27FC236}">
                          <a16:creationId xmlns:a16="http://schemas.microsoft.com/office/drawing/2014/main" id="{13A6F58A-486C-4449-AA73-615A3D0A0E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grpSp>
              <p:nvGrpSpPr>
                <p:cNvPr id="107" name="Группа 106">
                  <a:extLst>
                    <a:ext uri="{FF2B5EF4-FFF2-40B4-BE49-F238E27FC236}">
                      <a16:creationId xmlns:a16="http://schemas.microsoft.com/office/drawing/2014/main" id="{A13EBAA1-4688-4915-AC47-D5282D8F12B7}"/>
                    </a:ext>
                  </a:extLst>
                </p:cNvPr>
                <p:cNvGrpSpPr/>
                <p:nvPr/>
              </p:nvGrpSpPr>
              <p:grpSpPr>
                <a:xfrm>
                  <a:off x="6362699" y="4245769"/>
                  <a:ext cx="2614614" cy="1633537"/>
                  <a:chOff x="3362324" y="4207669"/>
                  <a:chExt cx="2614614" cy="1633537"/>
                </a:xfrm>
              </p:grpSpPr>
              <p:grpSp>
                <p:nvGrpSpPr>
                  <p:cNvPr id="108" name="Группа 107">
                    <a:extLst>
                      <a:ext uri="{FF2B5EF4-FFF2-40B4-BE49-F238E27FC236}">
                        <a16:creationId xmlns:a16="http://schemas.microsoft.com/office/drawing/2014/main" id="{4D16A392-54FC-4351-AD93-10C993F66592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2076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18" name="Прямоугольник 117">
                      <a:extLst>
                        <a:ext uri="{FF2B5EF4-FFF2-40B4-BE49-F238E27FC236}">
                          <a16:creationId xmlns:a16="http://schemas.microsoft.com/office/drawing/2014/main" id="{3531B732-33BC-42B0-B3FB-1DA6A21584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19" name="Параллелограмм 118">
                      <a:extLst>
                        <a:ext uri="{FF2B5EF4-FFF2-40B4-BE49-F238E27FC236}">
                          <a16:creationId xmlns:a16="http://schemas.microsoft.com/office/drawing/2014/main" id="{C72493C1-4AB7-4B13-AC79-11B2DE0CB4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09" name="Группа 108">
                    <a:extLst>
                      <a:ext uri="{FF2B5EF4-FFF2-40B4-BE49-F238E27FC236}">
                        <a16:creationId xmlns:a16="http://schemas.microsoft.com/office/drawing/2014/main" id="{53CF0506-85F9-429A-BF40-7DA566DAA2F4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6267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16" name="Прямоугольник 115">
                      <a:extLst>
                        <a:ext uri="{FF2B5EF4-FFF2-40B4-BE49-F238E27FC236}">
                          <a16:creationId xmlns:a16="http://schemas.microsoft.com/office/drawing/2014/main" id="{C703C991-E93E-4224-8B5E-1F498FFCC4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17" name="Параллелограмм 116">
                      <a:extLst>
                        <a:ext uri="{FF2B5EF4-FFF2-40B4-BE49-F238E27FC236}">
                          <a16:creationId xmlns:a16="http://schemas.microsoft.com/office/drawing/2014/main" id="{5AEFCC45-8B2B-486C-8DA2-8D2593BB80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10" name="Группа 109">
                    <a:extLst>
                      <a:ext uri="{FF2B5EF4-FFF2-40B4-BE49-F238E27FC236}">
                        <a16:creationId xmlns:a16="http://schemas.microsoft.com/office/drawing/2014/main" id="{0829C28C-E2B8-4EFF-A50D-DEF7323288F3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0458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14" name="Прямоугольник 113">
                      <a:extLst>
                        <a:ext uri="{FF2B5EF4-FFF2-40B4-BE49-F238E27FC236}">
                          <a16:creationId xmlns:a16="http://schemas.microsoft.com/office/drawing/2014/main" id="{77CC2002-7ACF-4008-AF52-84E1874834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15" name="Параллелограмм 114">
                      <a:extLst>
                        <a:ext uri="{FF2B5EF4-FFF2-40B4-BE49-F238E27FC236}">
                          <a16:creationId xmlns:a16="http://schemas.microsoft.com/office/drawing/2014/main" id="{7435E777-DA36-455B-AE48-E0AF5D36B6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11" name="Группа 110">
                    <a:extLst>
                      <a:ext uri="{FF2B5EF4-FFF2-40B4-BE49-F238E27FC236}">
                        <a16:creationId xmlns:a16="http://schemas.microsoft.com/office/drawing/2014/main" id="{39D224A9-5A90-4B02-8996-311587C1D8A2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4649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12" name="Прямоугольник 111">
                      <a:extLst>
                        <a:ext uri="{FF2B5EF4-FFF2-40B4-BE49-F238E27FC236}">
                          <a16:creationId xmlns:a16="http://schemas.microsoft.com/office/drawing/2014/main" id="{2BBD1DD4-E810-4C64-9A81-812ACDE11E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13" name="Параллелограмм 112">
                      <a:extLst>
                        <a:ext uri="{FF2B5EF4-FFF2-40B4-BE49-F238E27FC236}">
                          <a16:creationId xmlns:a16="http://schemas.microsoft.com/office/drawing/2014/main" id="{C0A87579-C11B-48B3-9844-532F306205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grpSp>
              <p:nvGrpSpPr>
                <p:cNvPr id="120" name="Группа 119">
                  <a:extLst>
                    <a:ext uri="{FF2B5EF4-FFF2-40B4-BE49-F238E27FC236}">
                      <a16:creationId xmlns:a16="http://schemas.microsoft.com/office/drawing/2014/main" id="{DC8443C7-B774-4CA0-8CBA-F3AE593D6AA4}"/>
                    </a:ext>
                  </a:extLst>
                </p:cNvPr>
                <p:cNvGrpSpPr/>
                <p:nvPr/>
              </p:nvGrpSpPr>
              <p:grpSpPr>
                <a:xfrm>
                  <a:off x="9163049" y="4245769"/>
                  <a:ext cx="2614614" cy="1633537"/>
                  <a:chOff x="3362324" y="4207669"/>
                  <a:chExt cx="2614614" cy="1633537"/>
                </a:xfrm>
              </p:grpSpPr>
              <p:grpSp>
                <p:nvGrpSpPr>
                  <p:cNvPr id="121" name="Группа 120">
                    <a:extLst>
                      <a:ext uri="{FF2B5EF4-FFF2-40B4-BE49-F238E27FC236}">
                        <a16:creationId xmlns:a16="http://schemas.microsoft.com/office/drawing/2014/main" id="{65EC3B58-0C51-41F9-A00D-36DD7D0B91FB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2076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31" name="Прямоугольник 130">
                      <a:extLst>
                        <a:ext uri="{FF2B5EF4-FFF2-40B4-BE49-F238E27FC236}">
                          <a16:creationId xmlns:a16="http://schemas.microsoft.com/office/drawing/2014/main" id="{1F2C2534-D100-47D0-84E6-EDFB701E27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32" name="Параллелограмм 131">
                      <a:extLst>
                        <a:ext uri="{FF2B5EF4-FFF2-40B4-BE49-F238E27FC236}">
                          <a16:creationId xmlns:a16="http://schemas.microsoft.com/office/drawing/2014/main" id="{1788D912-F21E-4F1B-BB72-99F80104C9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22" name="Группа 121">
                    <a:extLst>
                      <a:ext uri="{FF2B5EF4-FFF2-40B4-BE49-F238E27FC236}">
                        <a16:creationId xmlns:a16="http://schemas.microsoft.com/office/drawing/2014/main" id="{3DDA39C7-9B04-4477-B9E9-6BFE685A48FE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6267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29" name="Прямоугольник 128">
                      <a:extLst>
                        <a:ext uri="{FF2B5EF4-FFF2-40B4-BE49-F238E27FC236}">
                          <a16:creationId xmlns:a16="http://schemas.microsoft.com/office/drawing/2014/main" id="{5B31DE2C-BF89-48B5-B901-9C4CC22FEA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30" name="Параллелограмм 129">
                      <a:extLst>
                        <a:ext uri="{FF2B5EF4-FFF2-40B4-BE49-F238E27FC236}">
                          <a16:creationId xmlns:a16="http://schemas.microsoft.com/office/drawing/2014/main" id="{30E46072-BB43-4893-82D4-D819C3C481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23" name="Группа 122">
                    <a:extLst>
                      <a:ext uri="{FF2B5EF4-FFF2-40B4-BE49-F238E27FC236}">
                        <a16:creationId xmlns:a16="http://schemas.microsoft.com/office/drawing/2014/main" id="{D8D9349C-7012-4613-B376-1B01CCBC0A5D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0458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27" name="Прямоугольник 126">
                      <a:extLst>
                        <a:ext uri="{FF2B5EF4-FFF2-40B4-BE49-F238E27FC236}">
                          <a16:creationId xmlns:a16="http://schemas.microsoft.com/office/drawing/2014/main" id="{329A2ABA-08DA-401B-B940-D48BAA099F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28" name="Параллелограмм 127">
                      <a:extLst>
                        <a:ext uri="{FF2B5EF4-FFF2-40B4-BE49-F238E27FC236}">
                          <a16:creationId xmlns:a16="http://schemas.microsoft.com/office/drawing/2014/main" id="{CAD40EFC-3AAC-4053-B2FA-F48E48B897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24" name="Группа 123">
                    <a:extLst>
                      <a:ext uri="{FF2B5EF4-FFF2-40B4-BE49-F238E27FC236}">
                        <a16:creationId xmlns:a16="http://schemas.microsoft.com/office/drawing/2014/main" id="{F7B226F9-2B74-44A1-AE26-9FC8C38D1D9D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4649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25" name="Прямоугольник 124">
                      <a:extLst>
                        <a:ext uri="{FF2B5EF4-FFF2-40B4-BE49-F238E27FC236}">
                          <a16:creationId xmlns:a16="http://schemas.microsoft.com/office/drawing/2014/main" id="{77E4FF69-1984-44F7-A318-2A97468D8E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26" name="Параллелограмм 125">
                      <a:extLst>
                        <a:ext uri="{FF2B5EF4-FFF2-40B4-BE49-F238E27FC236}">
                          <a16:creationId xmlns:a16="http://schemas.microsoft.com/office/drawing/2014/main" id="{19D682DD-11E2-4015-963D-88A6CB9CDF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grpSp>
              <p:nvGrpSpPr>
                <p:cNvPr id="133" name="Группа 132">
                  <a:extLst>
                    <a:ext uri="{FF2B5EF4-FFF2-40B4-BE49-F238E27FC236}">
                      <a16:creationId xmlns:a16="http://schemas.microsoft.com/office/drawing/2014/main" id="{E8CF741C-AA35-4889-A137-38096CFA49C7}"/>
                    </a:ext>
                  </a:extLst>
                </p:cNvPr>
                <p:cNvGrpSpPr/>
                <p:nvPr/>
              </p:nvGrpSpPr>
              <p:grpSpPr>
                <a:xfrm>
                  <a:off x="361949" y="4245769"/>
                  <a:ext cx="2614614" cy="1633537"/>
                  <a:chOff x="3362324" y="4207669"/>
                  <a:chExt cx="2614614" cy="1633537"/>
                </a:xfrm>
              </p:grpSpPr>
              <p:grpSp>
                <p:nvGrpSpPr>
                  <p:cNvPr id="134" name="Группа 133">
                    <a:extLst>
                      <a:ext uri="{FF2B5EF4-FFF2-40B4-BE49-F238E27FC236}">
                        <a16:creationId xmlns:a16="http://schemas.microsoft.com/office/drawing/2014/main" id="{A13998B8-9AF2-4F77-96DB-152A5A5D566B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2076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44" name="Прямоугольник 143">
                      <a:extLst>
                        <a:ext uri="{FF2B5EF4-FFF2-40B4-BE49-F238E27FC236}">
                          <a16:creationId xmlns:a16="http://schemas.microsoft.com/office/drawing/2014/main" id="{1D8DF91D-DC9C-4DBA-AEFE-D481C7B857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45" name="Параллелограмм 144">
                      <a:extLst>
                        <a:ext uri="{FF2B5EF4-FFF2-40B4-BE49-F238E27FC236}">
                          <a16:creationId xmlns:a16="http://schemas.microsoft.com/office/drawing/2014/main" id="{50A8FF95-034F-42E7-B5F7-7C42F3BE9F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35" name="Группа 134">
                    <a:extLst>
                      <a:ext uri="{FF2B5EF4-FFF2-40B4-BE49-F238E27FC236}">
                        <a16:creationId xmlns:a16="http://schemas.microsoft.com/office/drawing/2014/main" id="{0FA010FB-00CD-46BC-907D-11FDD8058F85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46267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42" name="Прямоугольник 141">
                      <a:extLst>
                        <a:ext uri="{FF2B5EF4-FFF2-40B4-BE49-F238E27FC236}">
                          <a16:creationId xmlns:a16="http://schemas.microsoft.com/office/drawing/2014/main" id="{EF08D163-B164-47E5-92BF-5E39550549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43" name="Параллелограмм 142">
                      <a:extLst>
                        <a:ext uri="{FF2B5EF4-FFF2-40B4-BE49-F238E27FC236}">
                          <a16:creationId xmlns:a16="http://schemas.microsoft.com/office/drawing/2014/main" id="{002C21AD-F41B-466C-B0C4-856327D8D9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0B050">
                        <a:alpha val="60000"/>
                      </a:srgb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36" name="Группа 135">
                    <a:extLst>
                      <a:ext uri="{FF2B5EF4-FFF2-40B4-BE49-F238E27FC236}">
                        <a16:creationId xmlns:a16="http://schemas.microsoft.com/office/drawing/2014/main" id="{0458481B-6030-4BD1-9A87-CB61406EEA82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0458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40" name="Прямоугольник 139">
                      <a:extLst>
                        <a:ext uri="{FF2B5EF4-FFF2-40B4-BE49-F238E27FC236}">
                          <a16:creationId xmlns:a16="http://schemas.microsoft.com/office/drawing/2014/main" id="{319B75A7-4CE6-4E4A-960E-B69FB89BAA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41" name="Параллелограмм 140">
                      <a:extLst>
                        <a:ext uri="{FF2B5EF4-FFF2-40B4-BE49-F238E27FC236}">
                          <a16:creationId xmlns:a16="http://schemas.microsoft.com/office/drawing/2014/main" id="{BB911A52-95A6-4884-A4F8-E2699FF6FA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12060"/>
                    </a:solidFill>
                    <a:ln>
                      <a:solidFill>
                        <a:srgbClr val="01206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37" name="Группа 136">
                    <a:extLst>
                      <a:ext uri="{FF2B5EF4-FFF2-40B4-BE49-F238E27FC236}">
                        <a16:creationId xmlns:a16="http://schemas.microsoft.com/office/drawing/2014/main" id="{50B5A8E7-4668-41AA-9E6F-337A377A062B}"/>
                      </a:ext>
                    </a:extLst>
                  </p:cNvPr>
                  <p:cNvGrpSpPr/>
                  <p:nvPr/>
                </p:nvGrpSpPr>
                <p:grpSpPr>
                  <a:xfrm>
                    <a:off x="3362324" y="5464969"/>
                    <a:ext cx="2614614" cy="376237"/>
                    <a:chOff x="3362324" y="4207669"/>
                    <a:chExt cx="2614614" cy="376237"/>
                  </a:xfrm>
                </p:grpSpPr>
                <p:sp>
                  <p:nvSpPr>
                    <p:cNvPr id="138" name="Прямоугольник 137">
                      <a:extLst>
                        <a:ext uri="{FF2B5EF4-FFF2-40B4-BE49-F238E27FC236}">
                          <a16:creationId xmlns:a16="http://schemas.microsoft.com/office/drawing/2014/main" id="{A50D4C40-9985-454A-B019-225CE18329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67175" y="4207669"/>
                      <a:ext cx="1909763" cy="37623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39" name="Параллелограмм 138">
                      <a:extLst>
                        <a:ext uri="{FF2B5EF4-FFF2-40B4-BE49-F238E27FC236}">
                          <a16:creationId xmlns:a16="http://schemas.microsoft.com/office/drawing/2014/main" id="{D213F460-6DAA-4466-98A9-F5F67FE351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2324" y="4210050"/>
                      <a:ext cx="1052513" cy="366713"/>
                    </a:xfrm>
                    <a:prstGeom prst="parallelogram">
                      <a:avLst>
                        <a:gd name="adj" fmla="val 71753"/>
                      </a:avLst>
                    </a:prstGeom>
                    <a:solidFill>
                      <a:srgbClr val="00206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</p:grpSp>
        </p:grpSp>
        <p:sp>
          <p:nvSpPr>
            <p:cNvPr id="148" name="Прямоугольник 147">
              <a:extLst>
                <a:ext uri="{FF2B5EF4-FFF2-40B4-BE49-F238E27FC236}">
                  <a16:creationId xmlns:a16="http://schemas.microsoft.com/office/drawing/2014/main" id="{0DEFC71F-A079-46CC-94FF-28A704EFD223}"/>
                </a:ext>
              </a:extLst>
            </p:cNvPr>
            <p:cNvSpPr/>
            <p:nvPr/>
          </p:nvSpPr>
          <p:spPr>
            <a:xfrm>
              <a:off x="13118715" y="5476696"/>
              <a:ext cx="2389517" cy="198407"/>
            </a:xfrm>
            <a:prstGeom prst="rect">
              <a:avLst/>
            </a:prstGeom>
            <a:gradFill>
              <a:gsLst>
                <a:gs pos="85000">
                  <a:schemeClr val="accent2">
                    <a:lumMod val="75000"/>
                  </a:schemeClr>
                </a:gs>
                <a:gs pos="98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1614362-37A3-4167-9606-F1CD82CBAFA9}"/>
              </a:ext>
            </a:extLst>
          </p:cNvPr>
          <p:cNvSpPr/>
          <p:nvPr/>
        </p:nvSpPr>
        <p:spPr>
          <a:xfrm>
            <a:off x="246501" y="2648298"/>
            <a:ext cx="11671540" cy="1220638"/>
          </a:xfrm>
          <a:prstGeom prst="rect">
            <a:avLst/>
          </a:prstGeom>
          <a:noFill/>
          <a:ln>
            <a:solidFill>
              <a:srgbClr val="1E64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>
            <a:extLst>
              <a:ext uri="{FF2B5EF4-FFF2-40B4-BE49-F238E27FC236}">
                <a16:creationId xmlns:a16="http://schemas.microsoft.com/office/drawing/2014/main" id="{04F1D914-14BA-43A1-A04C-08B86F541CDB}"/>
              </a:ext>
            </a:extLst>
          </p:cNvPr>
          <p:cNvSpPr/>
          <p:nvPr/>
        </p:nvSpPr>
        <p:spPr>
          <a:xfrm>
            <a:off x="383790" y="2572469"/>
            <a:ext cx="2389517" cy="198407"/>
          </a:xfrm>
          <a:prstGeom prst="rect">
            <a:avLst/>
          </a:prstGeom>
          <a:gradFill>
            <a:gsLst>
              <a:gs pos="81000">
                <a:srgbClr val="0070C0"/>
              </a:gs>
              <a:gs pos="0">
                <a:srgbClr val="2F5597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3" name="Группа 152">
            <a:extLst>
              <a:ext uri="{FF2B5EF4-FFF2-40B4-BE49-F238E27FC236}">
                <a16:creationId xmlns:a16="http://schemas.microsoft.com/office/drawing/2014/main" id="{E29EC7FA-EC50-4AD0-A211-ADF6FD01B657}"/>
              </a:ext>
            </a:extLst>
          </p:cNvPr>
          <p:cNvGrpSpPr/>
          <p:nvPr/>
        </p:nvGrpSpPr>
        <p:grpSpPr>
          <a:xfrm>
            <a:off x="262602" y="791724"/>
            <a:ext cx="11671540" cy="793630"/>
            <a:chOff x="281652" y="763150"/>
            <a:chExt cx="11671540" cy="793630"/>
          </a:xfrm>
        </p:grpSpPr>
        <p:sp>
          <p:nvSpPr>
            <p:cNvPr id="154" name="Прямоугольник 153">
              <a:extLst>
                <a:ext uri="{FF2B5EF4-FFF2-40B4-BE49-F238E27FC236}">
                  <a16:creationId xmlns:a16="http://schemas.microsoft.com/office/drawing/2014/main" id="{41D041B9-24B1-4B3E-9020-0DEBC5D872B4}"/>
                </a:ext>
              </a:extLst>
            </p:cNvPr>
            <p:cNvSpPr/>
            <p:nvPr/>
          </p:nvSpPr>
          <p:spPr>
            <a:xfrm>
              <a:off x="281652" y="763150"/>
              <a:ext cx="11671540" cy="793630"/>
            </a:xfrm>
            <a:prstGeom prst="rect">
              <a:avLst/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Прямоугольник: скругленные углы 154">
              <a:extLst>
                <a:ext uri="{FF2B5EF4-FFF2-40B4-BE49-F238E27FC236}">
                  <a16:creationId xmlns:a16="http://schemas.microsoft.com/office/drawing/2014/main" id="{583FC527-8E65-48D7-BAE0-B69358505114}"/>
                </a:ext>
              </a:extLst>
            </p:cNvPr>
            <p:cNvSpPr/>
            <p:nvPr/>
          </p:nvSpPr>
          <p:spPr>
            <a:xfrm>
              <a:off x="351472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Прямоугольник: скругленные углы 155">
              <a:extLst>
                <a:ext uri="{FF2B5EF4-FFF2-40B4-BE49-F238E27FC236}">
                  <a16:creationId xmlns:a16="http://schemas.microsoft.com/office/drawing/2014/main" id="{5065F685-D383-442D-BBA9-88952F7FB4CF}"/>
                </a:ext>
              </a:extLst>
            </p:cNvPr>
            <p:cNvSpPr/>
            <p:nvPr/>
          </p:nvSpPr>
          <p:spPr>
            <a:xfrm>
              <a:off x="202549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Прямоугольник: скругленные углы 156">
              <a:extLst>
                <a:ext uri="{FF2B5EF4-FFF2-40B4-BE49-F238E27FC236}">
                  <a16:creationId xmlns:a16="http://schemas.microsoft.com/office/drawing/2014/main" id="{67BDFFC2-7A16-4FF3-854E-09BE3145C40F}"/>
                </a:ext>
              </a:extLst>
            </p:cNvPr>
            <p:cNvSpPr/>
            <p:nvPr/>
          </p:nvSpPr>
          <p:spPr>
            <a:xfrm>
              <a:off x="3697128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Прямоугольник: скругленные углы 157">
              <a:extLst>
                <a:ext uri="{FF2B5EF4-FFF2-40B4-BE49-F238E27FC236}">
                  <a16:creationId xmlns:a16="http://schemas.microsoft.com/office/drawing/2014/main" id="{89EBB87C-E8EE-4675-9E8E-22AF3847AE5D}"/>
                </a:ext>
              </a:extLst>
            </p:cNvPr>
            <p:cNvSpPr/>
            <p:nvPr/>
          </p:nvSpPr>
          <p:spPr>
            <a:xfrm>
              <a:off x="537829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Прямоугольник: скругленные углы 158">
              <a:extLst>
                <a:ext uri="{FF2B5EF4-FFF2-40B4-BE49-F238E27FC236}">
                  <a16:creationId xmlns:a16="http://schemas.microsoft.com/office/drawing/2014/main" id="{E0ED8B43-BA54-4CF0-9221-DCDB89F6CF2A}"/>
                </a:ext>
              </a:extLst>
            </p:cNvPr>
            <p:cNvSpPr/>
            <p:nvPr/>
          </p:nvSpPr>
          <p:spPr>
            <a:xfrm>
              <a:off x="704707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76CA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Прямоугольник: скругленные углы 159">
              <a:extLst>
                <a:ext uri="{FF2B5EF4-FFF2-40B4-BE49-F238E27FC236}">
                  <a16:creationId xmlns:a16="http://schemas.microsoft.com/office/drawing/2014/main" id="{EB1676B7-C36C-4AB2-943A-89BF6FE69E26}"/>
                </a:ext>
              </a:extLst>
            </p:cNvPr>
            <p:cNvSpPr/>
            <p:nvPr/>
          </p:nvSpPr>
          <p:spPr>
            <a:xfrm>
              <a:off x="872347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рямоугольник: скругленные углы 160">
              <a:extLst>
                <a:ext uri="{FF2B5EF4-FFF2-40B4-BE49-F238E27FC236}">
                  <a16:creationId xmlns:a16="http://schemas.microsoft.com/office/drawing/2014/main" id="{2B1D87EF-4181-4DA6-B86B-07CBDCBBB085}"/>
                </a:ext>
              </a:extLst>
            </p:cNvPr>
            <p:cNvSpPr/>
            <p:nvPr/>
          </p:nvSpPr>
          <p:spPr>
            <a:xfrm>
              <a:off x="10399870" y="880738"/>
              <a:ext cx="497681" cy="654456"/>
            </a:xfrm>
            <a:prstGeom prst="roundRect">
              <a:avLst>
                <a:gd name="adj" fmla="val 23596"/>
              </a:avLst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C7EAB83-795C-478F-A02A-A98BA07E23BD}"/>
              </a:ext>
            </a:extLst>
          </p:cNvPr>
          <p:cNvGrpSpPr/>
          <p:nvPr/>
        </p:nvGrpSpPr>
        <p:grpSpPr>
          <a:xfrm>
            <a:off x="363810" y="666393"/>
            <a:ext cx="2454518" cy="253916"/>
            <a:chOff x="20279662" y="700500"/>
            <a:chExt cx="2454518" cy="253916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321B9685-98AF-4013-BB41-ACDA3FD43BEB}"/>
                </a:ext>
              </a:extLst>
            </p:cNvPr>
            <p:cNvSpPr/>
            <p:nvPr/>
          </p:nvSpPr>
          <p:spPr>
            <a:xfrm>
              <a:off x="20304375" y="730173"/>
              <a:ext cx="2389517" cy="198407"/>
            </a:xfrm>
            <a:prstGeom prst="rect">
              <a:avLst/>
            </a:prstGeom>
            <a:solidFill>
              <a:srgbClr val="018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865AD780-AC28-4D90-8C22-D742523144D0}"/>
                </a:ext>
              </a:extLst>
            </p:cNvPr>
            <p:cNvSpPr txBox="1"/>
            <p:nvPr/>
          </p:nvSpPr>
          <p:spPr>
            <a:xfrm>
              <a:off x="20279662" y="700500"/>
              <a:ext cx="245451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0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Етиллик таркиби</a:t>
              </a:r>
              <a:r>
                <a:rPr lang="uz-Cyrl-UZ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ҳақида маълумот</a:t>
              </a:r>
              <a:endParaRPr lang="ru-RU" sz="10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6" name="TextBox 165">
            <a:extLst>
              <a:ext uri="{FF2B5EF4-FFF2-40B4-BE49-F238E27FC236}">
                <a16:creationId xmlns:a16="http://schemas.microsoft.com/office/drawing/2014/main" id="{6B3DFB67-EA92-477D-880B-7F63E368B122}"/>
              </a:ext>
            </a:extLst>
          </p:cNvPr>
          <p:cNvSpPr txBox="1"/>
          <p:nvPr/>
        </p:nvSpPr>
        <p:spPr>
          <a:xfrm>
            <a:off x="2478924" y="934402"/>
            <a:ext cx="111120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ҲОКИМ ЁРДАМЧИСИ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7C2DDEE-53DE-415B-AA76-ACB722C255AA}"/>
              </a:ext>
            </a:extLst>
          </p:cNvPr>
          <p:cNvSpPr txBox="1"/>
          <p:nvPr/>
        </p:nvSpPr>
        <p:spPr>
          <a:xfrm>
            <a:off x="4169569" y="934402"/>
            <a:ext cx="125226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ХОТИН-ҚИЗЛАР ФАОЛИ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38007B2-E8A3-41BD-BBB3-0D2413ED2318}"/>
              </a:ext>
            </a:extLst>
          </p:cNvPr>
          <p:cNvSpPr txBox="1"/>
          <p:nvPr/>
        </p:nvSpPr>
        <p:spPr>
          <a:xfrm>
            <a:off x="5820569" y="934402"/>
            <a:ext cx="103265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ЁШЛАР ЕТАКЧИСИ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FE03BBD9-18A4-46B0-9499-47EE7F089856}"/>
              </a:ext>
            </a:extLst>
          </p:cNvPr>
          <p:cNvSpPr txBox="1"/>
          <p:nvPr/>
        </p:nvSpPr>
        <p:spPr>
          <a:xfrm>
            <a:off x="7496969" y="901061"/>
            <a:ext cx="9637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ПРОФИЛАКТИКА </a:t>
            </a:r>
            <a:b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ИНСПЕКТОРИ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8AC7676E-21D8-492A-B81B-6B2D15146E9B}"/>
              </a:ext>
            </a:extLst>
          </p:cNvPr>
          <p:cNvSpPr txBox="1"/>
          <p:nvPr/>
        </p:nvSpPr>
        <p:spPr>
          <a:xfrm>
            <a:off x="9182894" y="934402"/>
            <a:ext cx="92365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СОЛИҚ ҲОДИМИ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A2BA9A4-5E0E-461E-8F01-DA9EB3C00E11}"/>
              </a:ext>
            </a:extLst>
          </p:cNvPr>
          <p:cNvSpPr txBox="1"/>
          <p:nvPr/>
        </p:nvSpPr>
        <p:spPr>
          <a:xfrm>
            <a:off x="10842625" y="934402"/>
            <a:ext cx="10823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 ХОДИМ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2" name="Рисунок 171">
            <a:extLst>
              <a:ext uri="{FF2B5EF4-FFF2-40B4-BE49-F238E27FC236}">
                <a16:creationId xmlns:a16="http://schemas.microsoft.com/office/drawing/2014/main" id="{48A52A3C-63BF-4B7E-86C3-BF371F977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900" y="954656"/>
            <a:ext cx="432114" cy="540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3" name="Рисунок 172">
            <a:extLst>
              <a:ext uri="{FF2B5EF4-FFF2-40B4-BE49-F238E27FC236}">
                <a16:creationId xmlns:a16="http://schemas.microsoft.com/office/drawing/2014/main" id="{96198B5D-872B-470E-A014-EB4DEB2EBBF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279" y="966077"/>
            <a:ext cx="442301" cy="516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" name="Рисунок 173">
            <a:extLst>
              <a:ext uri="{FF2B5EF4-FFF2-40B4-BE49-F238E27FC236}">
                <a16:creationId xmlns:a16="http://schemas.microsoft.com/office/drawing/2014/main" id="{E9B5EF38-52FA-4351-A326-02210023348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955" y="962025"/>
            <a:ext cx="447925" cy="529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5" name="Рисунок 174">
            <a:extLst>
              <a:ext uri="{FF2B5EF4-FFF2-40B4-BE49-F238E27FC236}">
                <a16:creationId xmlns:a16="http://schemas.microsoft.com/office/drawing/2014/main" id="{57FE8E4E-F0B6-4951-9A9A-2ADB4A4F6018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479" y="953061"/>
            <a:ext cx="443820" cy="529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6" name="Рисунок 175">
            <a:extLst>
              <a:ext uri="{FF2B5EF4-FFF2-40B4-BE49-F238E27FC236}">
                <a16:creationId xmlns:a16="http://schemas.microsoft.com/office/drawing/2014/main" id="{0D6B574A-818E-4651-9C6E-8701B65967E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736" y="953061"/>
            <a:ext cx="444890" cy="538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7" name="TextBox 176">
            <a:extLst>
              <a:ext uri="{FF2B5EF4-FFF2-40B4-BE49-F238E27FC236}">
                <a16:creationId xmlns:a16="http://schemas.microsoft.com/office/drawing/2014/main" id="{1063EF20-5906-4E2F-BB95-B2FFF88F8917}"/>
              </a:ext>
            </a:extLst>
          </p:cNvPr>
          <p:cNvSpPr txBox="1"/>
          <p:nvPr/>
        </p:nvSpPr>
        <p:spPr>
          <a:xfrm>
            <a:off x="808514" y="1091406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ТУРДИЕВ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КУЧКАР</a:t>
            </a:r>
            <a:endParaRPr lang="ru-RU" sz="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КАРИМОВИЧ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381A477-DE89-407B-8C23-F32D66AB767B}"/>
              </a:ext>
            </a:extLst>
          </p:cNvPr>
          <p:cNvSpPr/>
          <p:nvPr/>
        </p:nvSpPr>
        <p:spPr>
          <a:xfrm>
            <a:off x="2482850" y="1090406"/>
            <a:ext cx="1035050" cy="47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ХЎШМУРОДОВ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ИСЛОМБЕК</a:t>
            </a:r>
            <a:endParaRPr lang="ru-RU" sz="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</a:pPr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ОБИД ЎҒЛИ</a:t>
            </a:r>
            <a:endParaRPr lang="ru-RU" sz="8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D20E695-D9BB-4E3D-9A15-CEA103C8C6D5}"/>
              </a:ext>
            </a:extLst>
          </p:cNvPr>
          <p:cNvSpPr/>
          <p:nvPr/>
        </p:nvSpPr>
        <p:spPr>
          <a:xfrm>
            <a:off x="5835173" y="1072118"/>
            <a:ext cx="1183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ХАМДАМОВ</a:t>
            </a:r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ИХЛОС</a:t>
            </a:r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МАРДОНАКУЛ ЎҒЛИ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56BF804-EAD4-47E6-8E31-DBB950534502}"/>
              </a:ext>
            </a:extLst>
          </p:cNvPr>
          <p:cNvSpPr/>
          <p:nvPr/>
        </p:nvSpPr>
        <p:spPr>
          <a:xfrm>
            <a:off x="7499350" y="1114457"/>
            <a:ext cx="1135692" cy="47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ЮЛДАШЕВ</a:t>
            </a:r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</a:pPr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ДИЛШОД</a:t>
            </a:r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7000"/>
              </a:lnSpc>
            </a:pPr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АБДИЖАЛИЛОВИЧ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7F7667D-4A0D-4128-94D9-DA2FE50FC872}"/>
              </a:ext>
            </a:extLst>
          </p:cNvPr>
          <p:cNvSpPr/>
          <p:nvPr/>
        </p:nvSpPr>
        <p:spPr>
          <a:xfrm>
            <a:off x="4173160" y="1083746"/>
            <a:ext cx="11641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НИШОНБОЕВА</a:t>
            </a:r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uz-Cyrl-UZ" sz="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ГУЛЧЕХРА</a:t>
            </a:r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uz-Cyrl-UZ" sz="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РИХСИТИЛЛАЕВНА</a:t>
            </a:r>
            <a:endParaRPr lang="ru-RU" sz="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Рисунок 62" descr="Мужской профиль">
            <a:extLst>
              <a:ext uri="{FF2B5EF4-FFF2-40B4-BE49-F238E27FC236}">
                <a16:creationId xmlns:a16="http://schemas.microsoft.com/office/drawing/2014/main" id="{3F10D7C4-9847-46BE-8855-D90E227F3E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11870" y="879970"/>
            <a:ext cx="674510" cy="674510"/>
          </a:xfrm>
          <a:prstGeom prst="rect">
            <a:avLst/>
          </a:prstGeom>
        </p:spPr>
      </p:pic>
      <p:pic>
        <p:nvPicPr>
          <p:cNvPr id="77" name="Рисунок 76" descr="Женский профиль">
            <a:extLst>
              <a:ext uri="{FF2B5EF4-FFF2-40B4-BE49-F238E27FC236}">
                <a16:creationId xmlns:a16="http://schemas.microsoft.com/office/drawing/2014/main" id="{3EB3CCEB-8924-41D7-9C9F-A3B64D2810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94760" y="891536"/>
            <a:ext cx="674510" cy="674510"/>
          </a:xfrm>
          <a:prstGeom prst="rect">
            <a:avLst/>
          </a:prstGeom>
        </p:spPr>
      </p:pic>
      <p:sp>
        <p:nvSpPr>
          <p:cNvPr id="179" name="TextBox 178">
            <a:extLst>
              <a:ext uri="{FF2B5EF4-FFF2-40B4-BE49-F238E27FC236}">
                <a16:creationId xmlns:a16="http://schemas.microsoft.com/office/drawing/2014/main" id="{BEBCB740-BB48-4283-AE1D-60D41F04C989}"/>
              </a:ext>
            </a:extLst>
          </p:cNvPr>
          <p:cNvSpPr txBox="1"/>
          <p:nvPr/>
        </p:nvSpPr>
        <p:spPr>
          <a:xfrm>
            <a:off x="357948" y="2550877"/>
            <a:ext cx="23487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 РИВОЖЛАНИШ </a:t>
            </a:r>
            <a:r>
              <a:rPr lang="uz-Cyrl-UZ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ҲОЛАТИ</a:t>
            </a:r>
            <a:endParaRPr lang="ru-RU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668CE1B6-ECAE-488C-8098-829564197C42}"/>
              </a:ext>
            </a:extLst>
          </p:cNvPr>
          <p:cNvSpPr txBox="1"/>
          <p:nvPr/>
        </p:nvSpPr>
        <p:spPr>
          <a:xfrm>
            <a:off x="357948" y="3922477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ИЖТИМОИЙ РИВОЖЛАНИШ </a:t>
            </a:r>
            <a:r>
              <a:rPr lang="uz-Cyrl-UZ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ҲОЛАТИ</a:t>
            </a:r>
            <a:endParaRPr lang="ru-RU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39A7F2F-E180-4215-85C0-38438DA796E3}"/>
              </a:ext>
            </a:extLst>
          </p:cNvPr>
          <p:cNvSpPr txBox="1"/>
          <p:nvPr/>
        </p:nvSpPr>
        <p:spPr>
          <a:xfrm>
            <a:off x="1689790" y="4255644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ЖАМИ МЕҲНАТ</a:t>
            </a:r>
          </a:p>
          <a:p>
            <a:pPr algn="ctr"/>
            <a:r>
              <a:rPr lang="uz-Cyrl-UZ" sz="800" b="1" dirty="0"/>
              <a:t>РЕСУРСЛАР</a:t>
            </a:r>
            <a:endParaRPr lang="ru-RU" sz="800" b="1" dirty="0"/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0D5CBA25-3223-4DA1-B03F-393F91B4FF33}"/>
              </a:ext>
            </a:extLst>
          </p:cNvPr>
          <p:cNvSpPr txBox="1"/>
          <p:nvPr/>
        </p:nvSpPr>
        <p:spPr>
          <a:xfrm>
            <a:off x="1616268" y="5109161"/>
            <a:ext cx="10711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РАСМИЙ СЕКТОРДА</a:t>
            </a:r>
          </a:p>
          <a:p>
            <a:pPr algn="ctr"/>
            <a:r>
              <a:rPr lang="uz-Cyrl-UZ" sz="800" b="1" dirty="0"/>
              <a:t>БАНД АҲОЛИ</a:t>
            </a:r>
            <a:endParaRPr lang="ru-RU" sz="800" b="1" dirty="0"/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DBFEB888-49D3-43E9-AD9A-21AD7D06633D}"/>
              </a:ext>
            </a:extLst>
          </p:cNvPr>
          <p:cNvSpPr txBox="1"/>
          <p:nvPr/>
        </p:nvSpPr>
        <p:spPr>
          <a:xfrm>
            <a:off x="1489359" y="5548445"/>
            <a:ext cx="1204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НОРАСМИЙ СЕКТОРДА</a:t>
            </a:r>
          </a:p>
          <a:p>
            <a:pPr algn="ctr"/>
            <a:r>
              <a:rPr lang="uz-Cyrl-UZ" sz="800" b="1" dirty="0"/>
              <a:t>БАНД АҲОЛИ</a:t>
            </a:r>
            <a:endParaRPr lang="ru-RU" sz="800" b="1" dirty="0"/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F5610851-4E88-473A-AA79-62B9491A8354}"/>
              </a:ext>
            </a:extLst>
          </p:cNvPr>
          <p:cNvSpPr txBox="1"/>
          <p:nvPr/>
        </p:nvSpPr>
        <p:spPr>
          <a:xfrm>
            <a:off x="4550432" y="4262279"/>
            <a:ext cx="1034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ИШ БИЛАН БАНД</a:t>
            </a:r>
          </a:p>
          <a:p>
            <a:pPr algn="ctr"/>
            <a:r>
              <a:rPr lang="uz-Cyrl-UZ" sz="800" b="1" dirty="0"/>
              <a:t>БЎЛМАГАН АҲОЛИ</a:t>
            </a:r>
            <a:endParaRPr lang="ru-RU" sz="800" b="1" dirty="0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3DD48C72-8E81-4615-B23B-F9B63D21D7D3}"/>
              </a:ext>
            </a:extLst>
          </p:cNvPr>
          <p:cNvSpPr txBox="1"/>
          <p:nvPr/>
        </p:nvSpPr>
        <p:spPr>
          <a:xfrm>
            <a:off x="4432487" y="5523725"/>
            <a:ext cx="12025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МЕҲНАТГА ЛАЁҚАТЛИ </a:t>
            </a:r>
          </a:p>
          <a:p>
            <a:pPr algn="ctr"/>
            <a:r>
              <a:rPr lang="uz-Cyrl-UZ" sz="800" b="1" dirty="0"/>
              <a:t>ЁШЛАР</a:t>
            </a:r>
            <a:endParaRPr lang="ru-RU" sz="800" b="1" dirty="0"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D18A79D7-DBEE-46D8-BFDC-A9611CB41DFA}"/>
              </a:ext>
            </a:extLst>
          </p:cNvPr>
          <p:cNvSpPr txBox="1"/>
          <p:nvPr/>
        </p:nvSpPr>
        <p:spPr>
          <a:xfrm>
            <a:off x="4547569" y="4729599"/>
            <a:ext cx="1075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ИҚТИСОДИЙ ФАОЛ </a:t>
            </a:r>
          </a:p>
          <a:p>
            <a:pPr algn="ctr"/>
            <a:r>
              <a:rPr lang="uz-Cyrl-UZ" sz="800" b="1" dirty="0"/>
              <a:t>АҲОЛИ</a:t>
            </a:r>
            <a:endParaRPr lang="ru-RU" sz="800" b="1" dirty="0"/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3FAFCB9A-02C5-4A2C-804E-48268D55945F}"/>
              </a:ext>
            </a:extLst>
          </p:cNvPr>
          <p:cNvSpPr txBox="1"/>
          <p:nvPr/>
        </p:nvSpPr>
        <p:spPr>
          <a:xfrm>
            <a:off x="4437911" y="5117123"/>
            <a:ext cx="1208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ИҚТИСОДИЙ НОФАОЛ </a:t>
            </a:r>
          </a:p>
          <a:p>
            <a:pPr algn="ctr"/>
            <a:r>
              <a:rPr lang="uz-Cyrl-UZ" sz="800" b="1" dirty="0"/>
              <a:t>АҲОЛИ</a:t>
            </a:r>
            <a:endParaRPr lang="ru-RU" sz="800" b="1" dirty="0"/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39DE356F-BBDB-450B-ACEE-B8753346BEA5}"/>
              </a:ext>
            </a:extLst>
          </p:cNvPr>
          <p:cNvSpPr txBox="1"/>
          <p:nvPr/>
        </p:nvSpPr>
        <p:spPr>
          <a:xfrm>
            <a:off x="7569216" y="4253653"/>
            <a:ext cx="107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КАСБ – ҲУНАРГА </a:t>
            </a:r>
          </a:p>
          <a:p>
            <a:pPr algn="ctr"/>
            <a:r>
              <a:rPr lang="uz-Cyrl-UZ" sz="800" b="1" dirty="0"/>
              <a:t>ЎҚИТИЛГАН ЁШЛАР</a:t>
            </a:r>
            <a:endParaRPr lang="ru-RU" sz="800" b="1" dirty="0"/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65E14C3B-55A1-459F-9404-5416BA8B3B0D}"/>
              </a:ext>
            </a:extLst>
          </p:cNvPr>
          <p:cNvSpPr txBox="1"/>
          <p:nvPr/>
        </p:nvSpPr>
        <p:spPr>
          <a:xfrm>
            <a:off x="7460965" y="4695093"/>
            <a:ext cx="12698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КАСБ-ҲУНАРГА </a:t>
            </a:r>
          </a:p>
          <a:p>
            <a:pPr algn="ctr"/>
            <a:r>
              <a:rPr lang="uz-Cyrl-UZ" sz="800" b="1" dirty="0"/>
              <a:t>ЎҚИТИЛАЁТГАН АЁЛЛАР</a:t>
            </a:r>
            <a:endParaRPr lang="ru-RU" sz="800" b="1" dirty="0"/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C07BBEB7-BF17-43A4-89AE-84C84FABA2AA}"/>
              </a:ext>
            </a:extLst>
          </p:cNvPr>
          <p:cNvSpPr txBox="1"/>
          <p:nvPr/>
        </p:nvSpPr>
        <p:spPr>
          <a:xfrm>
            <a:off x="7471386" y="5529874"/>
            <a:ext cx="12490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ИЖТИМОИЙ ҲИМОЯГА </a:t>
            </a:r>
          </a:p>
          <a:p>
            <a:pPr algn="ctr"/>
            <a:r>
              <a:rPr lang="uz-Cyrl-UZ" sz="800" b="1" dirty="0"/>
              <a:t>МУҲТОЖ  ОИЛА</a:t>
            </a:r>
            <a:endParaRPr lang="ru-RU" sz="800" b="1" dirty="0"/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FB1F0F0-BA88-4C5A-BB20-E24469B705E9}"/>
              </a:ext>
            </a:extLst>
          </p:cNvPr>
          <p:cNvSpPr txBox="1"/>
          <p:nvPr/>
        </p:nvSpPr>
        <p:spPr>
          <a:xfrm>
            <a:off x="7737114" y="5098562"/>
            <a:ext cx="6286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НОТИНЧ </a:t>
            </a:r>
          </a:p>
          <a:p>
            <a:pPr algn="ctr"/>
            <a:r>
              <a:rPr lang="uz-Cyrl-UZ" sz="800" b="1" dirty="0"/>
              <a:t>ОИЛАЛАР</a:t>
            </a:r>
            <a:endParaRPr lang="ru-RU" sz="800" b="1" dirty="0"/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25310496-FEE9-4996-BDD2-2CC76DBA92D8}"/>
              </a:ext>
            </a:extLst>
          </p:cNvPr>
          <p:cNvSpPr txBox="1"/>
          <p:nvPr/>
        </p:nvSpPr>
        <p:spPr>
          <a:xfrm>
            <a:off x="10408232" y="4264270"/>
            <a:ext cx="1090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“ТЕМИР ДАФТАРГА”</a:t>
            </a:r>
          </a:p>
          <a:p>
            <a:pPr algn="ctr"/>
            <a:r>
              <a:rPr lang="uz-Cyrl-UZ" sz="800" b="1" dirty="0"/>
              <a:t>КИРИТИЛГАНЛАР</a:t>
            </a:r>
            <a:endParaRPr lang="ru-RU" sz="800" b="1" dirty="0"/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30CF40D7-C6C2-42E2-8796-F99A8F6586C8}"/>
              </a:ext>
            </a:extLst>
          </p:cNvPr>
          <p:cNvSpPr txBox="1"/>
          <p:nvPr/>
        </p:nvSpPr>
        <p:spPr>
          <a:xfrm>
            <a:off x="10352128" y="4695093"/>
            <a:ext cx="12025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“АЁЛЛАР ДАФТАРИ”ГА</a:t>
            </a:r>
          </a:p>
          <a:p>
            <a:pPr algn="ctr"/>
            <a:r>
              <a:rPr lang="uz-Cyrl-UZ" sz="800" b="1" dirty="0"/>
              <a:t>КИРИТИЛГАНЛАР</a:t>
            </a:r>
            <a:endParaRPr lang="ru-RU" sz="800" b="1" dirty="0"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7C412FC-1754-4816-BD42-11F00CABDB97}"/>
              </a:ext>
            </a:extLst>
          </p:cNvPr>
          <p:cNvSpPr txBox="1"/>
          <p:nvPr/>
        </p:nvSpPr>
        <p:spPr>
          <a:xfrm>
            <a:off x="10369761" y="5117124"/>
            <a:ext cx="11673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“ЁШЛАР ДАФТАРИГА”</a:t>
            </a:r>
          </a:p>
          <a:p>
            <a:pPr algn="ctr"/>
            <a:r>
              <a:rPr lang="uz-Cyrl-UZ" sz="800" b="1" dirty="0"/>
              <a:t>КИРИТИЛГАНЛАР</a:t>
            </a:r>
            <a:endParaRPr lang="ru-RU" sz="800" b="1" dirty="0"/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D8284C62-5445-475C-B75D-255B1755317E}"/>
              </a:ext>
            </a:extLst>
          </p:cNvPr>
          <p:cNvSpPr txBox="1"/>
          <p:nvPr/>
        </p:nvSpPr>
        <p:spPr>
          <a:xfrm>
            <a:off x="10247933" y="5530362"/>
            <a:ext cx="1410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ЯГОНА ИЖТИМОИИЙ</a:t>
            </a:r>
          </a:p>
          <a:p>
            <a:pPr algn="ctr"/>
            <a:r>
              <a:rPr lang="uz-Cyrl-UZ" sz="800" b="1" dirty="0"/>
              <a:t>РЕЕСТРГА КИРИТИЛГАНЛАР</a:t>
            </a:r>
            <a:endParaRPr lang="ru-RU" sz="800" b="1" dirty="0"/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D20A1A3D-EA91-4711-89B1-2624462FEAEC}"/>
              </a:ext>
            </a:extLst>
          </p:cNvPr>
          <p:cNvSpPr txBox="1"/>
          <p:nvPr/>
        </p:nvSpPr>
        <p:spPr>
          <a:xfrm>
            <a:off x="208694" y="2834250"/>
            <a:ext cx="22360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МАҲАЛЛА ЎСИШ НУҚТАСИ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3D7C6169-C762-41CC-B281-70DD8362B676}"/>
              </a:ext>
            </a:extLst>
          </p:cNvPr>
          <p:cNvSpPr txBox="1"/>
          <p:nvPr/>
        </p:nvSpPr>
        <p:spPr>
          <a:xfrm>
            <a:off x="233661" y="3121223"/>
            <a:ext cx="213552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1100" b="1" dirty="0">
                <a:latin typeface="Arial" panose="020B0604020202020204" pitchFamily="34" charset="0"/>
                <a:cs typeface="Arial" panose="020B0604020202020204" pitchFamily="34" charset="0"/>
              </a:rPr>
              <a:t>ХИЗМАТ КЎРСАТИШ </a:t>
            </a:r>
            <a:r>
              <a:rPr lang="uz-Cyrl-UZ" sz="1100" dirty="0">
                <a:latin typeface="Arial" panose="020B0604020202020204" pitchFamily="34" charset="0"/>
                <a:cs typeface="Arial" panose="020B0604020202020204" pitchFamily="34" charset="0"/>
              </a:rPr>
              <a:t>соҳаси</a:t>
            </a:r>
          </a:p>
          <a:p>
            <a:pPr algn="ctr"/>
            <a:r>
              <a:rPr lang="uz-Cyrl-UZ" sz="1100" dirty="0">
                <a:latin typeface="Arial" panose="020B0604020202020204" pitchFamily="34" charset="0"/>
                <a:cs typeface="Arial" panose="020B0604020202020204" pitchFamily="34" charset="0"/>
              </a:rPr>
              <a:t>маҳалланинг ривожлантириш</a:t>
            </a:r>
          </a:p>
          <a:p>
            <a:pPr algn="ctr"/>
            <a:r>
              <a:rPr lang="uz-Cyrl-UZ" sz="1100" dirty="0">
                <a:latin typeface="Arial" panose="020B0604020202020204" pitchFamily="34" charset="0"/>
                <a:cs typeface="Arial" panose="020B0604020202020204" pitchFamily="34" charset="0"/>
              </a:rPr>
              <a:t>драйвери ҳисобланади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7" name="Группа 206">
            <a:extLst>
              <a:ext uri="{FF2B5EF4-FFF2-40B4-BE49-F238E27FC236}">
                <a16:creationId xmlns:a16="http://schemas.microsoft.com/office/drawing/2014/main" id="{8587E301-9C48-46CC-B68B-1537CDBFC5B4}"/>
              </a:ext>
            </a:extLst>
          </p:cNvPr>
          <p:cNvGrpSpPr/>
          <p:nvPr/>
        </p:nvGrpSpPr>
        <p:grpSpPr>
          <a:xfrm>
            <a:off x="534991" y="4203703"/>
            <a:ext cx="731290" cy="444044"/>
            <a:chOff x="534991" y="4203703"/>
            <a:chExt cx="731290" cy="444044"/>
          </a:xfrm>
        </p:grpSpPr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CE129C61-A129-4A53-8561-5ED9433A67C5}"/>
                </a:ext>
              </a:extLst>
            </p:cNvPr>
            <p:cNvSpPr txBox="1"/>
            <p:nvPr/>
          </p:nvSpPr>
          <p:spPr>
            <a:xfrm>
              <a:off x="534991" y="4203703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4 668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E732CE01-73C2-40FE-B0B3-597B7B571598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8" name="Группа 267">
            <a:extLst>
              <a:ext uri="{FF2B5EF4-FFF2-40B4-BE49-F238E27FC236}">
                <a16:creationId xmlns:a16="http://schemas.microsoft.com/office/drawing/2014/main" id="{65054EB4-711E-45A2-9301-E99A26265127}"/>
              </a:ext>
            </a:extLst>
          </p:cNvPr>
          <p:cNvGrpSpPr/>
          <p:nvPr/>
        </p:nvGrpSpPr>
        <p:grpSpPr>
          <a:xfrm>
            <a:off x="3516316" y="4212330"/>
            <a:ext cx="550859" cy="435417"/>
            <a:chOff x="601666" y="4212330"/>
            <a:chExt cx="550859" cy="435417"/>
          </a:xfrm>
        </p:grpSpPr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332EAFD0-2748-452D-B5B5-A308AF557D90}"/>
                </a:ext>
              </a:extLst>
            </p:cNvPr>
            <p:cNvSpPr txBox="1"/>
            <p:nvPr/>
          </p:nvSpPr>
          <p:spPr>
            <a:xfrm>
              <a:off x="604000" y="4212330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64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01C0BFC5-879E-4737-8DBD-7FC61061C0B3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1" name="Группа 270">
            <a:extLst>
              <a:ext uri="{FF2B5EF4-FFF2-40B4-BE49-F238E27FC236}">
                <a16:creationId xmlns:a16="http://schemas.microsoft.com/office/drawing/2014/main" id="{3CF3C303-5B0B-41BD-809C-CE197D7E2540}"/>
              </a:ext>
            </a:extLst>
          </p:cNvPr>
          <p:cNvGrpSpPr/>
          <p:nvPr/>
        </p:nvGrpSpPr>
        <p:grpSpPr>
          <a:xfrm>
            <a:off x="6488116" y="4203703"/>
            <a:ext cx="617534" cy="444044"/>
            <a:chOff x="534991" y="4203703"/>
            <a:chExt cx="617534" cy="444044"/>
          </a:xfrm>
        </p:grpSpPr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ED5A3940-C491-4925-AF99-25A8F783EB54}"/>
                </a:ext>
              </a:extLst>
            </p:cNvPr>
            <p:cNvSpPr txBox="1"/>
            <p:nvPr/>
          </p:nvSpPr>
          <p:spPr>
            <a:xfrm>
              <a:off x="534991" y="4203703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18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1118511E-1D6D-4A85-AC15-9ADBA39CB3E0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4" name="Группа 273">
            <a:extLst>
              <a:ext uri="{FF2B5EF4-FFF2-40B4-BE49-F238E27FC236}">
                <a16:creationId xmlns:a16="http://schemas.microsoft.com/office/drawing/2014/main" id="{1DAC31DE-CFD2-413B-A9E1-C7389CFC2C76}"/>
              </a:ext>
            </a:extLst>
          </p:cNvPr>
          <p:cNvGrpSpPr/>
          <p:nvPr/>
        </p:nvGrpSpPr>
        <p:grpSpPr>
          <a:xfrm>
            <a:off x="9371810" y="4208466"/>
            <a:ext cx="572290" cy="439281"/>
            <a:chOff x="580235" y="4208466"/>
            <a:chExt cx="572290" cy="439281"/>
          </a:xfrm>
        </p:grpSpPr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A467E2A5-46E2-491A-A080-F3B82886DBF1}"/>
                </a:ext>
              </a:extLst>
            </p:cNvPr>
            <p:cNvSpPr txBox="1"/>
            <p:nvPr/>
          </p:nvSpPr>
          <p:spPr>
            <a:xfrm>
              <a:off x="580235" y="4208466"/>
              <a:ext cx="3337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TextBox 275">
              <a:extLst>
                <a:ext uri="{FF2B5EF4-FFF2-40B4-BE49-F238E27FC236}">
                  <a16:creationId xmlns:a16="http://schemas.microsoft.com/office/drawing/2014/main" id="{C5ACA333-D53C-421D-85E2-70D4410E3CFE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7" name="Группа 276">
            <a:extLst>
              <a:ext uri="{FF2B5EF4-FFF2-40B4-BE49-F238E27FC236}">
                <a16:creationId xmlns:a16="http://schemas.microsoft.com/office/drawing/2014/main" id="{249A68E2-7152-4992-AB78-4BADD668FFF2}"/>
              </a:ext>
            </a:extLst>
          </p:cNvPr>
          <p:cNvGrpSpPr/>
          <p:nvPr/>
        </p:nvGrpSpPr>
        <p:grpSpPr>
          <a:xfrm>
            <a:off x="9357522" y="4632328"/>
            <a:ext cx="586578" cy="444044"/>
            <a:chOff x="565947" y="4203703"/>
            <a:chExt cx="586578" cy="444044"/>
          </a:xfrm>
        </p:grpSpPr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820377A9-2AB0-4CC8-9E5D-B4D69056A544}"/>
                </a:ext>
              </a:extLst>
            </p:cNvPr>
            <p:cNvSpPr txBox="1"/>
            <p:nvPr/>
          </p:nvSpPr>
          <p:spPr>
            <a:xfrm>
              <a:off x="565947" y="4203703"/>
              <a:ext cx="5325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172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TextBox 278">
              <a:extLst>
                <a:ext uri="{FF2B5EF4-FFF2-40B4-BE49-F238E27FC236}">
                  <a16:creationId xmlns:a16="http://schemas.microsoft.com/office/drawing/2014/main" id="{539ACFD7-F41C-43D1-B920-33BA23C512DB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0" name="Группа 279">
            <a:extLst>
              <a:ext uri="{FF2B5EF4-FFF2-40B4-BE49-F238E27FC236}">
                <a16:creationId xmlns:a16="http://schemas.microsoft.com/office/drawing/2014/main" id="{E1D81CC9-0B19-4811-ADD2-1B6852714995}"/>
              </a:ext>
            </a:extLst>
          </p:cNvPr>
          <p:cNvGrpSpPr/>
          <p:nvPr/>
        </p:nvGrpSpPr>
        <p:grpSpPr>
          <a:xfrm>
            <a:off x="6497641" y="4632328"/>
            <a:ext cx="617534" cy="444044"/>
            <a:chOff x="534991" y="4203703"/>
            <a:chExt cx="617534" cy="444044"/>
          </a:xfrm>
        </p:grpSpPr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E9163CFD-8D8A-49B4-9A2E-92F7772C554C}"/>
                </a:ext>
              </a:extLst>
            </p:cNvPr>
            <p:cNvSpPr txBox="1"/>
            <p:nvPr/>
          </p:nvSpPr>
          <p:spPr>
            <a:xfrm>
              <a:off x="534991" y="4203703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13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05647FBC-76EE-4BF5-9073-EAC51F432EE2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3" name="Группа 282">
            <a:extLst>
              <a:ext uri="{FF2B5EF4-FFF2-40B4-BE49-F238E27FC236}">
                <a16:creationId xmlns:a16="http://schemas.microsoft.com/office/drawing/2014/main" id="{B1E167FA-4253-4B94-A34E-7D7B3C2067CB}"/>
              </a:ext>
            </a:extLst>
          </p:cNvPr>
          <p:cNvGrpSpPr/>
          <p:nvPr/>
        </p:nvGrpSpPr>
        <p:grpSpPr>
          <a:xfrm>
            <a:off x="3441913" y="4860928"/>
            <a:ext cx="731290" cy="933191"/>
            <a:chOff x="517738" y="4432303"/>
            <a:chExt cx="731290" cy="933191"/>
          </a:xfrm>
        </p:grpSpPr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115D3DAF-E372-493A-A4FE-F4EB268A4A90}"/>
                </a:ext>
              </a:extLst>
            </p:cNvPr>
            <p:cNvSpPr txBox="1"/>
            <p:nvPr/>
          </p:nvSpPr>
          <p:spPr>
            <a:xfrm>
              <a:off x="517738" y="5057717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1 074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6BA1C567-4197-4633-AF35-4485CC10D048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6" name="Группа 285">
            <a:extLst>
              <a:ext uri="{FF2B5EF4-FFF2-40B4-BE49-F238E27FC236}">
                <a16:creationId xmlns:a16="http://schemas.microsoft.com/office/drawing/2014/main" id="{C9EACF53-8883-4B98-BB50-244E7A60152C}"/>
              </a:ext>
            </a:extLst>
          </p:cNvPr>
          <p:cNvGrpSpPr/>
          <p:nvPr/>
        </p:nvGrpSpPr>
        <p:grpSpPr>
          <a:xfrm>
            <a:off x="515941" y="4632328"/>
            <a:ext cx="731290" cy="444044"/>
            <a:chOff x="534991" y="4203703"/>
            <a:chExt cx="731290" cy="444044"/>
          </a:xfrm>
        </p:grpSpPr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11641520-0860-495E-9CAE-D4901C85DF88}"/>
                </a:ext>
              </a:extLst>
            </p:cNvPr>
            <p:cNvSpPr txBox="1"/>
            <p:nvPr/>
          </p:nvSpPr>
          <p:spPr>
            <a:xfrm>
              <a:off x="534991" y="4203703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4 604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FA49F7CC-8793-4A07-936A-F27483EC52C9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9" name="Группа 288">
            <a:extLst>
              <a:ext uri="{FF2B5EF4-FFF2-40B4-BE49-F238E27FC236}">
                <a16:creationId xmlns:a16="http://schemas.microsoft.com/office/drawing/2014/main" id="{0E4B5B39-F0A4-4173-B86F-EC4AF22AE643}"/>
              </a:ext>
            </a:extLst>
          </p:cNvPr>
          <p:cNvGrpSpPr/>
          <p:nvPr/>
        </p:nvGrpSpPr>
        <p:grpSpPr>
          <a:xfrm>
            <a:off x="515941" y="5032378"/>
            <a:ext cx="681597" cy="444044"/>
            <a:chOff x="534991" y="4203703"/>
            <a:chExt cx="681597" cy="444044"/>
          </a:xfrm>
        </p:grpSpPr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05DF5452-A905-4083-AC87-04D349A208D7}"/>
                </a:ext>
              </a:extLst>
            </p:cNvPr>
            <p:cNvSpPr txBox="1"/>
            <p:nvPr/>
          </p:nvSpPr>
          <p:spPr>
            <a:xfrm>
              <a:off x="534991" y="4203703"/>
              <a:ext cx="6815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3 112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D008994E-A71E-4AA6-8E3D-C80130320F3F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2" name="Группа 291">
            <a:extLst>
              <a:ext uri="{FF2B5EF4-FFF2-40B4-BE49-F238E27FC236}">
                <a16:creationId xmlns:a16="http://schemas.microsoft.com/office/drawing/2014/main" id="{792AD731-E8F4-4AEC-9C25-1AD21A6F29D2}"/>
              </a:ext>
            </a:extLst>
          </p:cNvPr>
          <p:cNvGrpSpPr/>
          <p:nvPr/>
        </p:nvGrpSpPr>
        <p:grpSpPr>
          <a:xfrm>
            <a:off x="3458268" y="4626937"/>
            <a:ext cx="681597" cy="849485"/>
            <a:chOff x="543618" y="3798262"/>
            <a:chExt cx="681597" cy="849485"/>
          </a:xfrm>
        </p:grpSpPr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6AE36525-AE64-4D1F-8099-8DEAD4EBA477}"/>
                </a:ext>
              </a:extLst>
            </p:cNvPr>
            <p:cNvSpPr txBox="1"/>
            <p:nvPr/>
          </p:nvSpPr>
          <p:spPr>
            <a:xfrm>
              <a:off x="543618" y="3798262"/>
              <a:ext cx="6815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3 453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00A094DC-B10B-47FB-B593-DCC800CDF608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5" name="Группа 294">
            <a:extLst>
              <a:ext uri="{FF2B5EF4-FFF2-40B4-BE49-F238E27FC236}">
                <a16:creationId xmlns:a16="http://schemas.microsoft.com/office/drawing/2014/main" id="{65882EF3-F7AC-4533-83D8-07FC2B871A24}"/>
              </a:ext>
            </a:extLst>
          </p:cNvPr>
          <p:cNvGrpSpPr/>
          <p:nvPr/>
        </p:nvGrpSpPr>
        <p:grpSpPr>
          <a:xfrm>
            <a:off x="6557966" y="5451478"/>
            <a:ext cx="617534" cy="444044"/>
            <a:chOff x="534991" y="4203703"/>
            <a:chExt cx="617534" cy="444044"/>
          </a:xfrm>
        </p:grpSpPr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C0D31441-BEE7-4DAB-BF56-28A6014DCE91}"/>
                </a:ext>
              </a:extLst>
            </p:cNvPr>
            <p:cNvSpPr txBox="1"/>
            <p:nvPr/>
          </p:nvSpPr>
          <p:spPr>
            <a:xfrm>
              <a:off x="534991" y="4203703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169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1ED74526-8CED-4D28-8BA6-8B487AF5A8D5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8" name="Группа 297">
            <a:extLst>
              <a:ext uri="{FF2B5EF4-FFF2-40B4-BE49-F238E27FC236}">
                <a16:creationId xmlns:a16="http://schemas.microsoft.com/office/drawing/2014/main" id="{D4C74BF3-E03F-46F2-8C13-CFA2C995390A}"/>
              </a:ext>
            </a:extLst>
          </p:cNvPr>
          <p:cNvGrpSpPr/>
          <p:nvPr/>
        </p:nvGrpSpPr>
        <p:grpSpPr>
          <a:xfrm>
            <a:off x="9381811" y="5032378"/>
            <a:ext cx="571814" cy="444044"/>
            <a:chOff x="580711" y="4203703"/>
            <a:chExt cx="571814" cy="444044"/>
          </a:xfrm>
        </p:grpSpPr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27552D20-DCAF-4296-A853-384D32E91C0A}"/>
                </a:ext>
              </a:extLst>
            </p:cNvPr>
            <p:cNvSpPr txBox="1"/>
            <p:nvPr/>
          </p:nvSpPr>
          <p:spPr>
            <a:xfrm>
              <a:off x="580711" y="4203703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55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E6DD379F-CFB3-48C7-B0F7-FD47BC43B2A3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1" name="Группа 300">
            <a:extLst>
              <a:ext uri="{FF2B5EF4-FFF2-40B4-BE49-F238E27FC236}">
                <a16:creationId xmlns:a16="http://schemas.microsoft.com/office/drawing/2014/main" id="{635E8C1F-3DAD-4377-B036-C20F4C6B9A9F}"/>
              </a:ext>
            </a:extLst>
          </p:cNvPr>
          <p:cNvGrpSpPr/>
          <p:nvPr/>
        </p:nvGrpSpPr>
        <p:grpSpPr>
          <a:xfrm>
            <a:off x="9336091" y="5480053"/>
            <a:ext cx="617534" cy="444044"/>
            <a:chOff x="534991" y="4203703"/>
            <a:chExt cx="617534" cy="444044"/>
          </a:xfrm>
        </p:grpSpPr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CA9E6464-6ED7-411D-98D1-1DA2646E1AEB}"/>
                </a:ext>
              </a:extLst>
            </p:cNvPr>
            <p:cNvSpPr txBox="1"/>
            <p:nvPr/>
          </p:nvSpPr>
          <p:spPr>
            <a:xfrm>
              <a:off x="534991" y="4203703"/>
              <a:ext cx="4331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34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F66A81C8-53DF-4D3D-A37B-6E530CE98C9B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8" name="Группа 307">
            <a:extLst>
              <a:ext uri="{FF2B5EF4-FFF2-40B4-BE49-F238E27FC236}">
                <a16:creationId xmlns:a16="http://schemas.microsoft.com/office/drawing/2014/main" id="{02339715-DA28-401C-B3C5-8835E10C23F8}"/>
              </a:ext>
            </a:extLst>
          </p:cNvPr>
          <p:cNvGrpSpPr/>
          <p:nvPr/>
        </p:nvGrpSpPr>
        <p:grpSpPr>
          <a:xfrm>
            <a:off x="6556061" y="5029203"/>
            <a:ext cx="601288" cy="418165"/>
            <a:chOff x="542611" y="4203703"/>
            <a:chExt cx="601288" cy="418165"/>
          </a:xfrm>
        </p:grpSpPr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B95FF949-D704-453A-B89D-84033FB0BC84}"/>
                </a:ext>
              </a:extLst>
            </p:cNvPr>
            <p:cNvSpPr txBox="1"/>
            <p:nvPr/>
          </p:nvSpPr>
          <p:spPr>
            <a:xfrm>
              <a:off x="542611" y="4203703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D71756CF-EEDC-4B6C-B84F-FD30D1EA48E3}"/>
                </a:ext>
              </a:extLst>
            </p:cNvPr>
            <p:cNvSpPr txBox="1"/>
            <p:nvPr/>
          </p:nvSpPr>
          <p:spPr>
            <a:xfrm>
              <a:off x="593040" y="4406424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ТА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1" name="Группа 310">
            <a:extLst>
              <a:ext uri="{FF2B5EF4-FFF2-40B4-BE49-F238E27FC236}">
                <a16:creationId xmlns:a16="http://schemas.microsoft.com/office/drawing/2014/main" id="{F7B85A69-4796-4092-A16C-70580E273C98}"/>
              </a:ext>
            </a:extLst>
          </p:cNvPr>
          <p:cNvGrpSpPr/>
          <p:nvPr/>
        </p:nvGrpSpPr>
        <p:grpSpPr>
          <a:xfrm>
            <a:off x="3445363" y="5048732"/>
            <a:ext cx="731290" cy="875365"/>
            <a:chOff x="559288" y="3772382"/>
            <a:chExt cx="731290" cy="875365"/>
          </a:xfrm>
        </p:grpSpPr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0B45B783-F709-4B51-B4AE-751758944BF5}"/>
                </a:ext>
              </a:extLst>
            </p:cNvPr>
            <p:cNvSpPr txBox="1"/>
            <p:nvPr/>
          </p:nvSpPr>
          <p:spPr>
            <a:xfrm>
              <a:off x="559288" y="3772382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1 151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E348C8F7-1ED5-40DB-9E68-317289F994DD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4" name="Группа 313">
            <a:extLst>
              <a:ext uri="{FF2B5EF4-FFF2-40B4-BE49-F238E27FC236}">
                <a16:creationId xmlns:a16="http://schemas.microsoft.com/office/drawing/2014/main" id="{D5339782-00B4-46CF-A0D9-E7B9CBDA4251}"/>
              </a:ext>
            </a:extLst>
          </p:cNvPr>
          <p:cNvGrpSpPr/>
          <p:nvPr/>
        </p:nvGrpSpPr>
        <p:grpSpPr>
          <a:xfrm>
            <a:off x="496891" y="5480053"/>
            <a:ext cx="731290" cy="444044"/>
            <a:chOff x="534991" y="4203703"/>
            <a:chExt cx="731290" cy="444044"/>
          </a:xfrm>
        </p:grpSpPr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9166D0D-8DD5-46C0-965B-0A4655BF7302}"/>
                </a:ext>
              </a:extLst>
            </p:cNvPr>
            <p:cNvSpPr txBox="1"/>
            <p:nvPr/>
          </p:nvSpPr>
          <p:spPr>
            <a:xfrm>
              <a:off x="534991" y="4203703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1 492 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B1DF8DBF-41DD-455E-B4AA-2CDE773EEE82}"/>
                </a:ext>
              </a:extLst>
            </p:cNvPr>
            <p:cNvSpPr txBox="1"/>
            <p:nvPr/>
          </p:nvSpPr>
          <p:spPr>
            <a:xfrm>
              <a:off x="601666" y="443230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DB6F8D42-F2C6-4B07-B1D1-A4F261A94661}"/>
              </a:ext>
            </a:extLst>
          </p:cNvPr>
          <p:cNvGrpSpPr/>
          <p:nvPr/>
        </p:nvGrpSpPr>
        <p:grpSpPr>
          <a:xfrm>
            <a:off x="7459082" y="2741982"/>
            <a:ext cx="4323839" cy="1072483"/>
            <a:chOff x="7467726" y="2741982"/>
            <a:chExt cx="4323839" cy="1072483"/>
          </a:xfrm>
        </p:grpSpPr>
        <p:grpSp>
          <p:nvGrpSpPr>
            <p:cNvPr id="79" name="Группа 78">
              <a:extLst>
                <a:ext uri="{FF2B5EF4-FFF2-40B4-BE49-F238E27FC236}">
                  <a16:creationId xmlns:a16="http://schemas.microsoft.com/office/drawing/2014/main" id="{3D1A7E84-E25B-40BF-BE4C-31D21F0E3D63}"/>
                </a:ext>
              </a:extLst>
            </p:cNvPr>
            <p:cNvGrpSpPr/>
            <p:nvPr/>
          </p:nvGrpSpPr>
          <p:grpSpPr>
            <a:xfrm>
              <a:off x="9734165" y="2749883"/>
              <a:ext cx="2057400" cy="481013"/>
              <a:chOff x="9746456" y="2745581"/>
              <a:chExt cx="2057400" cy="481013"/>
            </a:xfrm>
          </p:grpSpPr>
          <p:sp>
            <p:nvSpPr>
              <p:cNvPr id="58" name="Прямоугольник 57">
                <a:extLst>
                  <a:ext uri="{FF2B5EF4-FFF2-40B4-BE49-F238E27FC236}">
                    <a16:creationId xmlns:a16="http://schemas.microsoft.com/office/drawing/2014/main" id="{70150FEF-E98B-4CF5-8A5C-10BBF7154BF1}"/>
                  </a:ext>
                </a:extLst>
              </p:cNvPr>
              <p:cNvSpPr/>
              <p:nvPr/>
            </p:nvSpPr>
            <p:spPr>
              <a:xfrm>
                <a:off x="9746456" y="2750344"/>
                <a:ext cx="2057400" cy="4738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5" name="Прямая соединительная линия 74">
                <a:extLst>
                  <a:ext uri="{FF2B5EF4-FFF2-40B4-BE49-F238E27FC236}">
                    <a16:creationId xmlns:a16="http://schemas.microsoft.com/office/drawing/2014/main" id="{75B900D1-308F-452B-A37E-0B89BDC013B2}"/>
                  </a:ext>
                </a:extLst>
              </p:cNvPr>
              <p:cNvCxnSpPr/>
              <p:nvPr/>
            </p:nvCxnSpPr>
            <p:spPr>
              <a:xfrm>
                <a:off x="9748838" y="3219450"/>
                <a:ext cx="205263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Полилиния: фигура 77">
                <a:extLst>
                  <a:ext uri="{FF2B5EF4-FFF2-40B4-BE49-F238E27FC236}">
                    <a16:creationId xmlns:a16="http://schemas.microsoft.com/office/drawing/2014/main" id="{3F80562D-486D-41F3-BB43-EA80AE7FD859}"/>
                  </a:ext>
                </a:extLst>
              </p:cNvPr>
              <p:cNvSpPr/>
              <p:nvPr/>
            </p:nvSpPr>
            <p:spPr>
              <a:xfrm>
                <a:off x="9746456" y="2745581"/>
                <a:ext cx="909638" cy="481013"/>
              </a:xfrm>
              <a:custGeom>
                <a:avLst/>
                <a:gdLst>
                  <a:gd name="connsiteX0" fmla="*/ 0 w 909638"/>
                  <a:gd name="connsiteY0" fmla="*/ 0 h 481013"/>
                  <a:gd name="connsiteX1" fmla="*/ 0 w 909638"/>
                  <a:gd name="connsiteY1" fmla="*/ 481013 h 481013"/>
                  <a:gd name="connsiteX2" fmla="*/ 909638 w 909638"/>
                  <a:gd name="connsiteY2" fmla="*/ 478632 h 481013"/>
                  <a:gd name="connsiteX3" fmla="*/ 526257 w 909638"/>
                  <a:gd name="connsiteY3" fmla="*/ 4763 h 481013"/>
                  <a:gd name="connsiteX4" fmla="*/ 0 w 909638"/>
                  <a:gd name="connsiteY4" fmla="*/ 0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9638" h="481013">
                    <a:moveTo>
                      <a:pt x="0" y="0"/>
                    </a:moveTo>
                    <a:lnTo>
                      <a:pt x="0" y="481013"/>
                    </a:lnTo>
                    <a:lnTo>
                      <a:pt x="909638" y="478632"/>
                    </a:lnTo>
                    <a:lnTo>
                      <a:pt x="526257" y="476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0" name="Группа 79">
              <a:extLst>
                <a:ext uri="{FF2B5EF4-FFF2-40B4-BE49-F238E27FC236}">
                  <a16:creationId xmlns:a16="http://schemas.microsoft.com/office/drawing/2014/main" id="{EB1AD2EB-581A-404E-B794-1288FA33C0C5}"/>
                </a:ext>
              </a:extLst>
            </p:cNvPr>
            <p:cNvGrpSpPr/>
            <p:nvPr/>
          </p:nvGrpSpPr>
          <p:grpSpPr>
            <a:xfrm>
              <a:off x="9734165" y="3322335"/>
              <a:ext cx="2057400" cy="481013"/>
              <a:chOff x="9746456" y="2745581"/>
              <a:chExt cx="2057400" cy="481013"/>
            </a:xfrm>
          </p:grpSpPr>
          <p:sp>
            <p:nvSpPr>
              <p:cNvPr id="81" name="Прямоугольник 80">
                <a:extLst>
                  <a:ext uri="{FF2B5EF4-FFF2-40B4-BE49-F238E27FC236}">
                    <a16:creationId xmlns:a16="http://schemas.microsoft.com/office/drawing/2014/main" id="{AE354C3A-ABAB-40BF-AAC8-5BCB7360D273}"/>
                  </a:ext>
                </a:extLst>
              </p:cNvPr>
              <p:cNvSpPr/>
              <p:nvPr/>
            </p:nvSpPr>
            <p:spPr>
              <a:xfrm>
                <a:off x="9746456" y="2750344"/>
                <a:ext cx="2057400" cy="4738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2" name="Прямая соединительная линия 81">
                <a:extLst>
                  <a:ext uri="{FF2B5EF4-FFF2-40B4-BE49-F238E27FC236}">
                    <a16:creationId xmlns:a16="http://schemas.microsoft.com/office/drawing/2014/main" id="{6CF7747A-63F6-41FD-AF86-6A40F98ECC20}"/>
                  </a:ext>
                </a:extLst>
              </p:cNvPr>
              <p:cNvCxnSpPr/>
              <p:nvPr/>
            </p:nvCxnSpPr>
            <p:spPr>
              <a:xfrm>
                <a:off x="9748838" y="3219450"/>
                <a:ext cx="205263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Полилиния: фигура 82">
                <a:extLst>
                  <a:ext uri="{FF2B5EF4-FFF2-40B4-BE49-F238E27FC236}">
                    <a16:creationId xmlns:a16="http://schemas.microsoft.com/office/drawing/2014/main" id="{A75A5066-142B-48DF-9C20-A699E40D5645}"/>
                  </a:ext>
                </a:extLst>
              </p:cNvPr>
              <p:cNvSpPr/>
              <p:nvPr/>
            </p:nvSpPr>
            <p:spPr>
              <a:xfrm>
                <a:off x="9746456" y="2745581"/>
                <a:ext cx="909638" cy="481013"/>
              </a:xfrm>
              <a:custGeom>
                <a:avLst/>
                <a:gdLst>
                  <a:gd name="connsiteX0" fmla="*/ 0 w 909638"/>
                  <a:gd name="connsiteY0" fmla="*/ 0 h 481013"/>
                  <a:gd name="connsiteX1" fmla="*/ 0 w 909638"/>
                  <a:gd name="connsiteY1" fmla="*/ 481013 h 481013"/>
                  <a:gd name="connsiteX2" fmla="*/ 909638 w 909638"/>
                  <a:gd name="connsiteY2" fmla="*/ 478632 h 481013"/>
                  <a:gd name="connsiteX3" fmla="*/ 526257 w 909638"/>
                  <a:gd name="connsiteY3" fmla="*/ 4763 h 481013"/>
                  <a:gd name="connsiteX4" fmla="*/ 0 w 909638"/>
                  <a:gd name="connsiteY4" fmla="*/ 0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9638" h="481013">
                    <a:moveTo>
                      <a:pt x="0" y="0"/>
                    </a:moveTo>
                    <a:lnTo>
                      <a:pt x="0" y="481013"/>
                    </a:lnTo>
                    <a:lnTo>
                      <a:pt x="909638" y="478632"/>
                    </a:lnTo>
                    <a:lnTo>
                      <a:pt x="526257" y="476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4" name="Группа 83">
              <a:extLst>
                <a:ext uri="{FF2B5EF4-FFF2-40B4-BE49-F238E27FC236}">
                  <a16:creationId xmlns:a16="http://schemas.microsoft.com/office/drawing/2014/main" id="{E1CBCB2E-1DD7-4DBA-BE18-1F9B1574AA39}"/>
                </a:ext>
              </a:extLst>
            </p:cNvPr>
            <p:cNvGrpSpPr/>
            <p:nvPr/>
          </p:nvGrpSpPr>
          <p:grpSpPr>
            <a:xfrm>
              <a:off x="7547225" y="3322335"/>
              <a:ext cx="2057400" cy="481013"/>
              <a:chOff x="9746456" y="2745581"/>
              <a:chExt cx="2057400" cy="481013"/>
            </a:xfrm>
          </p:grpSpPr>
          <p:sp>
            <p:nvSpPr>
              <p:cNvPr id="85" name="Прямоугольник 84">
                <a:extLst>
                  <a:ext uri="{FF2B5EF4-FFF2-40B4-BE49-F238E27FC236}">
                    <a16:creationId xmlns:a16="http://schemas.microsoft.com/office/drawing/2014/main" id="{0836DAB5-9800-4845-8AF9-785DD334D1AA}"/>
                  </a:ext>
                </a:extLst>
              </p:cNvPr>
              <p:cNvSpPr/>
              <p:nvPr/>
            </p:nvSpPr>
            <p:spPr>
              <a:xfrm>
                <a:off x="9746456" y="2750344"/>
                <a:ext cx="2057400" cy="4738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6" name="Прямая соединительная линия 85">
                <a:extLst>
                  <a:ext uri="{FF2B5EF4-FFF2-40B4-BE49-F238E27FC236}">
                    <a16:creationId xmlns:a16="http://schemas.microsoft.com/office/drawing/2014/main" id="{F2080921-A4BB-4C55-B02D-B729FDF61F21}"/>
                  </a:ext>
                </a:extLst>
              </p:cNvPr>
              <p:cNvCxnSpPr/>
              <p:nvPr/>
            </p:nvCxnSpPr>
            <p:spPr>
              <a:xfrm>
                <a:off x="9748838" y="3219450"/>
                <a:ext cx="205263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Полилиния: фигура 86">
                <a:extLst>
                  <a:ext uri="{FF2B5EF4-FFF2-40B4-BE49-F238E27FC236}">
                    <a16:creationId xmlns:a16="http://schemas.microsoft.com/office/drawing/2014/main" id="{871A7B43-D7E4-48D2-8387-E5B38E2845C9}"/>
                  </a:ext>
                </a:extLst>
              </p:cNvPr>
              <p:cNvSpPr/>
              <p:nvPr/>
            </p:nvSpPr>
            <p:spPr>
              <a:xfrm>
                <a:off x="9746456" y="2745581"/>
                <a:ext cx="909638" cy="481013"/>
              </a:xfrm>
              <a:custGeom>
                <a:avLst/>
                <a:gdLst>
                  <a:gd name="connsiteX0" fmla="*/ 0 w 909638"/>
                  <a:gd name="connsiteY0" fmla="*/ 0 h 481013"/>
                  <a:gd name="connsiteX1" fmla="*/ 0 w 909638"/>
                  <a:gd name="connsiteY1" fmla="*/ 481013 h 481013"/>
                  <a:gd name="connsiteX2" fmla="*/ 909638 w 909638"/>
                  <a:gd name="connsiteY2" fmla="*/ 478632 h 481013"/>
                  <a:gd name="connsiteX3" fmla="*/ 526257 w 909638"/>
                  <a:gd name="connsiteY3" fmla="*/ 4763 h 481013"/>
                  <a:gd name="connsiteX4" fmla="*/ 0 w 909638"/>
                  <a:gd name="connsiteY4" fmla="*/ 0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9638" h="481013">
                    <a:moveTo>
                      <a:pt x="0" y="0"/>
                    </a:moveTo>
                    <a:lnTo>
                      <a:pt x="0" y="481013"/>
                    </a:lnTo>
                    <a:lnTo>
                      <a:pt x="909638" y="478632"/>
                    </a:lnTo>
                    <a:lnTo>
                      <a:pt x="526257" y="476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8" name="Группа 87">
              <a:extLst>
                <a:ext uri="{FF2B5EF4-FFF2-40B4-BE49-F238E27FC236}">
                  <a16:creationId xmlns:a16="http://schemas.microsoft.com/office/drawing/2014/main" id="{FDE92D58-D94B-47A3-AE38-029C617DAF0B}"/>
                </a:ext>
              </a:extLst>
            </p:cNvPr>
            <p:cNvGrpSpPr/>
            <p:nvPr/>
          </p:nvGrpSpPr>
          <p:grpSpPr>
            <a:xfrm>
              <a:off x="7547225" y="2758455"/>
              <a:ext cx="2057400" cy="481013"/>
              <a:chOff x="9746456" y="2745581"/>
              <a:chExt cx="2057400" cy="481013"/>
            </a:xfrm>
          </p:grpSpPr>
          <p:sp>
            <p:nvSpPr>
              <p:cNvPr id="89" name="Прямоугольник 88">
                <a:extLst>
                  <a:ext uri="{FF2B5EF4-FFF2-40B4-BE49-F238E27FC236}">
                    <a16:creationId xmlns:a16="http://schemas.microsoft.com/office/drawing/2014/main" id="{738DD850-3C7A-4A0E-80FF-82BC5B705289}"/>
                  </a:ext>
                </a:extLst>
              </p:cNvPr>
              <p:cNvSpPr/>
              <p:nvPr/>
            </p:nvSpPr>
            <p:spPr>
              <a:xfrm>
                <a:off x="9746456" y="2750344"/>
                <a:ext cx="2057400" cy="4738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90" name="Прямая соединительная линия 89">
                <a:extLst>
                  <a:ext uri="{FF2B5EF4-FFF2-40B4-BE49-F238E27FC236}">
                    <a16:creationId xmlns:a16="http://schemas.microsoft.com/office/drawing/2014/main" id="{7510706B-6D01-4CF3-AD6A-0C1B73589D9E}"/>
                  </a:ext>
                </a:extLst>
              </p:cNvPr>
              <p:cNvCxnSpPr/>
              <p:nvPr/>
            </p:nvCxnSpPr>
            <p:spPr>
              <a:xfrm>
                <a:off x="9748838" y="3219450"/>
                <a:ext cx="205263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Полилиния: фигура 90">
                <a:extLst>
                  <a:ext uri="{FF2B5EF4-FFF2-40B4-BE49-F238E27FC236}">
                    <a16:creationId xmlns:a16="http://schemas.microsoft.com/office/drawing/2014/main" id="{72134E9D-A696-415E-9B04-60E6D6765075}"/>
                  </a:ext>
                </a:extLst>
              </p:cNvPr>
              <p:cNvSpPr/>
              <p:nvPr/>
            </p:nvSpPr>
            <p:spPr>
              <a:xfrm>
                <a:off x="9746456" y="2745581"/>
                <a:ext cx="909638" cy="481013"/>
              </a:xfrm>
              <a:custGeom>
                <a:avLst/>
                <a:gdLst>
                  <a:gd name="connsiteX0" fmla="*/ 0 w 909638"/>
                  <a:gd name="connsiteY0" fmla="*/ 0 h 481013"/>
                  <a:gd name="connsiteX1" fmla="*/ 0 w 909638"/>
                  <a:gd name="connsiteY1" fmla="*/ 481013 h 481013"/>
                  <a:gd name="connsiteX2" fmla="*/ 909638 w 909638"/>
                  <a:gd name="connsiteY2" fmla="*/ 478632 h 481013"/>
                  <a:gd name="connsiteX3" fmla="*/ 526257 w 909638"/>
                  <a:gd name="connsiteY3" fmla="*/ 4763 h 481013"/>
                  <a:gd name="connsiteX4" fmla="*/ 0 w 909638"/>
                  <a:gd name="connsiteY4" fmla="*/ 0 h 48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9638" h="481013">
                    <a:moveTo>
                      <a:pt x="0" y="0"/>
                    </a:moveTo>
                    <a:lnTo>
                      <a:pt x="0" y="481013"/>
                    </a:lnTo>
                    <a:lnTo>
                      <a:pt x="909638" y="478632"/>
                    </a:lnTo>
                    <a:lnTo>
                      <a:pt x="526257" y="476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CAEC9BF6-A819-4CB5-AB65-51FC07B6C551}"/>
                </a:ext>
              </a:extLst>
            </p:cNvPr>
            <p:cNvSpPr txBox="1"/>
            <p:nvPr/>
          </p:nvSpPr>
          <p:spPr>
            <a:xfrm>
              <a:off x="8491960" y="2867270"/>
              <a:ext cx="9605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800" b="1" dirty="0"/>
                <a:t>ЎЗИНИ ЎЗИ БАНД</a:t>
              </a:r>
            </a:p>
            <a:p>
              <a:pPr algn="ctr"/>
              <a:r>
                <a:rPr lang="uz-Cyrl-UZ" sz="800" b="1" dirty="0"/>
                <a:t>ҚИЛГАНЛАР</a:t>
              </a:r>
              <a:endParaRPr lang="ru-RU" sz="800" b="1" dirty="0"/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8F46EA40-A8A8-44BF-A48A-CB8AF44E9664}"/>
                </a:ext>
              </a:extLst>
            </p:cNvPr>
            <p:cNvSpPr txBox="1"/>
            <p:nvPr/>
          </p:nvSpPr>
          <p:spPr>
            <a:xfrm>
              <a:off x="8350098" y="3352800"/>
              <a:ext cx="12442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800" b="1" dirty="0"/>
                <a:t>ХИЗМАТ КЎРСАТИШ ВА </a:t>
              </a:r>
            </a:p>
            <a:p>
              <a:pPr algn="ctr"/>
              <a:r>
                <a:rPr lang="uz-Cyrl-UZ" sz="800" b="1" dirty="0"/>
                <a:t>ТАДБИРКОРЛИК</a:t>
              </a:r>
            </a:p>
            <a:p>
              <a:pPr algn="ctr"/>
              <a:r>
                <a:rPr lang="uz-Cyrl-UZ" sz="800" b="1" dirty="0"/>
                <a:t>СОҲАСИДА</a:t>
              </a:r>
              <a:endParaRPr lang="ru-RU" sz="800" b="1" dirty="0"/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EFC7F724-D9E8-4405-BB2C-7D027084DE2D}"/>
                </a:ext>
              </a:extLst>
            </p:cNvPr>
            <p:cNvSpPr txBox="1"/>
            <p:nvPr/>
          </p:nvSpPr>
          <p:spPr>
            <a:xfrm>
              <a:off x="10639125" y="2791070"/>
              <a:ext cx="11112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800" b="1" dirty="0"/>
                <a:t>ДАВЛАТ ТАШКИЛОТ </a:t>
              </a:r>
            </a:p>
            <a:p>
              <a:pPr algn="ctr"/>
              <a:r>
                <a:rPr lang="uz-Cyrl-UZ" sz="800" b="1" dirty="0"/>
                <a:t>ИДОРАЛАРИДА</a:t>
              </a:r>
              <a:endParaRPr lang="ru-RU" sz="800" b="1" dirty="0"/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4225A649-7D87-4A60-A7D7-8673A0F70E2F}"/>
                </a:ext>
              </a:extLst>
            </p:cNvPr>
            <p:cNvSpPr txBox="1"/>
            <p:nvPr/>
          </p:nvSpPr>
          <p:spPr>
            <a:xfrm>
              <a:off x="10851521" y="3349870"/>
              <a:ext cx="6864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800" b="1" dirty="0"/>
                <a:t>САВДО</a:t>
              </a:r>
            </a:p>
            <a:p>
              <a:pPr algn="ctr"/>
              <a:r>
                <a:rPr lang="uz-Cyrl-UZ" sz="800" b="1" dirty="0"/>
                <a:t>СОҲАСИДА</a:t>
              </a:r>
              <a:endParaRPr lang="ru-RU" sz="800" b="1" dirty="0"/>
            </a:p>
          </p:txBody>
        </p:sp>
        <p:grpSp>
          <p:nvGrpSpPr>
            <p:cNvPr id="320" name="Группа 319">
              <a:extLst>
                <a:ext uri="{FF2B5EF4-FFF2-40B4-BE49-F238E27FC236}">
                  <a16:creationId xmlns:a16="http://schemas.microsoft.com/office/drawing/2014/main" id="{06FE4A29-8C42-4459-A6A5-7FB68E7D9436}"/>
                </a:ext>
              </a:extLst>
            </p:cNvPr>
            <p:cNvGrpSpPr/>
            <p:nvPr/>
          </p:nvGrpSpPr>
          <p:grpSpPr>
            <a:xfrm>
              <a:off x="7467726" y="2770557"/>
              <a:ext cx="617534" cy="444044"/>
              <a:chOff x="534991" y="4203703"/>
              <a:chExt cx="617534" cy="444044"/>
            </a:xfrm>
          </p:grpSpPr>
          <p:sp>
            <p:nvSpPr>
              <p:cNvPr id="321" name="TextBox 320">
                <a:extLst>
                  <a:ext uri="{FF2B5EF4-FFF2-40B4-BE49-F238E27FC236}">
                    <a16:creationId xmlns:a16="http://schemas.microsoft.com/office/drawing/2014/main" id="{E2C1820A-CEEF-438A-A15F-3D2B41386CD4}"/>
                  </a:ext>
                </a:extLst>
              </p:cNvPr>
              <p:cNvSpPr txBox="1"/>
              <p:nvPr/>
            </p:nvSpPr>
            <p:spPr>
              <a:xfrm>
                <a:off x="534991" y="4203703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452</a:t>
                </a:r>
                <a:endParaRPr lang="ru-RU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31162A79-D695-4AFA-A7CA-425A57306EBC}"/>
                  </a:ext>
                </a:extLst>
              </p:cNvPr>
              <p:cNvSpPr txBox="1"/>
              <p:nvPr/>
            </p:nvSpPr>
            <p:spPr>
              <a:xfrm>
                <a:off x="601666" y="4432303"/>
                <a:ext cx="55085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нафар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3" name="Группа 322">
              <a:extLst>
                <a:ext uri="{FF2B5EF4-FFF2-40B4-BE49-F238E27FC236}">
                  <a16:creationId xmlns:a16="http://schemas.microsoft.com/office/drawing/2014/main" id="{5362C6A9-96C9-4AE6-B41D-848FE29A3A2C}"/>
                </a:ext>
              </a:extLst>
            </p:cNvPr>
            <p:cNvGrpSpPr/>
            <p:nvPr/>
          </p:nvGrpSpPr>
          <p:grpSpPr>
            <a:xfrm>
              <a:off x="7467726" y="3342057"/>
              <a:ext cx="681597" cy="444044"/>
              <a:chOff x="534991" y="4203703"/>
              <a:chExt cx="681597" cy="444044"/>
            </a:xfrm>
          </p:grpSpPr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362577D2-9B2B-4F54-ADE4-62958802E65B}"/>
                  </a:ext>
                </a:extLst>
              </p:cNvPr>
              <p:cNvSpPr txBox="1"/>
              <p:nvPr/>
            </p:nvSpPr>
            <p:spPr>
              <a:xfrm>
                <a:off x="534991" y="4203703"/>
                <a:ext cx="68159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1 545</a:t>
                </a:r>
                <a:endParaRPr lang="ru-RU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5" name="TextBox 324">
                <a:extLst>
                  <a:ext uri="{FF2B5EF4-FFF2-40B4-BE49-F238E27FC236}">
                    <a16:creationId xmlns:a16="http://schemas.microsoft.com/office/drawing/2014/main" id="{CFF40FA0-1DF7-4652-861E-0DA1BAFD4880}"/>
                  </a:ext>
                </a:extLst>
              </p:cNvPr>
              <p:cNvSpPr txBox="1"/>
              <p:nvPr/>
            </p:nvSpPr>
            <p:spPr>
              <a:xfrm>
                <a:off x="601666" y="4432303"/>
                <a:ext cx="55085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нафар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6" name="Группа 325">
              <a:extLst>
                <a:ext uri="{FF2B5EF4-FFF2-40B4-BE49-F238E27FC236}">
                  <a16:creationId xmlns:a16="http://schemas.microsoft.com/office/drawing/2014/main" id="{062BFE77-840C-4AF0-999F-AD7190BF1746}"/>
                </a:ext>
              </a:extLst>
            </p:cNvPr>
            <p:cNvGrpSpPr/>
            <p:nvPr/>
          </p:nvGrpSpPr>
          <p:grpSpPr>
            <a:xfrm>
              <a:off x="9722187" y="3342057"/>
              <a:ext cx="681597" cy="444044"/>
              <a:chOff x="517739" y="4203703"/>
              <a:chExt cx="681597" cy="444044"/>
            </a:xfrm>
          </p:grpSpPr>
          <p:sp>
            <p:nvSpPr>
              <p:cNvPr id="327" name="TextBox 326">
                <a:extLst>
                  <a:ext uri="{FF2B5EF4-FFF2-40B4-BE49-F238E27FC236}">
                    <a16:creationId xmlns:a16="http://schemas.microsoft.com/office/drawing/2014/main" id="{62621F28-A517-47A8-88DE-3373C29137E8}"/>
                  </a:ext>
                </a:extLst>
              </p:cNvPr>
              <p:cNvSpPr txBox="1"/>
              <p:nvPr/>
            </p:nvSpPr>
            <p:spPr>
              <a:xfrm>
                <a:off x="517739" y="4203703"/>
                <a:ext cx="68159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2 183</a:t>
                </a:r>
                <a:endParaRPr lang="ru-RU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8" name="TextBox 327">
                <a:extLst>
                  <a:ext uri="{FF2B5EF4-FFF2-40B4-BE49-F238E27FC236}">
                    <a16:creationId xmlns:a16="http://schemas.microsoft.com/office/drawing/2014/main" id="{ECDE1499-059B-49F3-A001-853AC0C025FA}"/>
                  </a:ext>
                </a:extLst>
              </p:cNvPr>
              <p:cNvSpPr txBox="1"/>
              <p:nvPr/>
            </p:nvSpPr>
            <p:spPr>
              <a:xfrm>
                <a:off x="601666" y="4432303"/>
                <a:ext cx="55085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нафар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0" name="Группа 359">
              <a:extLst>
                <a:ext uri="{FF2B5EF4-FFF2-40B4-BE49-F238E27FC236}">
                  <a16:creationId xmlns:a16="http://schemas.microsoft.com/office/drawing/2014/main" id="{9628203B-2B9B-42E8-A9AC-85CEB82B19C9}"/>
                </a:ext>
              </a:extLst>
            </p:cNvPr>
            <p:cNvGrpSpPr/>
            <p:nvPr/>
          </p:nvGrpSpPr>
          <p:grpSpPr>
            <a:xfrm>
              <a:off x="9713561" y="2741982"/>
              <a:ext cx="643412" cy="444044"/>
              <a:chOff x="509113" y="4203703"/>
              <a:chExt cx="643412" cy="444044"/>
            </a:xfrm>
          </p:grpSpPr>
          <p:sp>
            <p:nvSpPr>
              <p:cNvPr id="361" name="TextBox 360">
                <a:extLst>
                  <a:ext uri="{FF2B5EF4-FFF2-40B4-BE49-F238E27FC236}">
                    <a16:creationId xmlns:a16="http://schemas.microsoft.com/office/drawing/2014/main" id="{2DF7DC3F-5915-41C9-83CF-933A36A7BA1D}"/>
                  </a:ext>
                </a:extLst>
              </p:cNvPr>
              <p:cNvSpPr txBox="1"/>
              <p:nvPr/>
            </p:nvSpPr>
            <p:spPr>
              <a:xfrm>
                <a:off x="509113" y="4203703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424</a:t>
                </a:r>
                <a:endParaRPr lang="ru-RU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TextBox 361">
                <a:extLst>
                  <a:ext uri="{FF2B5EF4-FFF2-40B4-BE49-F238E27FC236}">
                    <a16:creationId xmlns:a16="http://schemas.microsoft.com/office/drawing/2014/main" id="{5D983B22-F6C8-4B07-A526-E57D2016FE00}"/>
                  </a:ext>
                </a:extLst>
              </p:cNvPr>
              <p:cNvSpPr txBox="1"/>
              <p:nvPr/>
            </p:nvSpPr>
            <p:spPr>
              <a:xfrm>
                <a:off x="601666" y="4432303"/>
                <a:ext cx="55085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z-Cyrl-UZ" sz="8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нафар</a:t>
                </a:r>
                <a:endParaRPr lang="ru-RU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72" name="Группа 371">
            <a:extLst>
              <a:ext uri="{FF2B5EF4-FFF2-40B4-BE49-F238E27FC236}">
                <a16:creationId xmlns:a16="http://schemas.microsoft.com/office/drawing/2014/main" id="{53CE754A-1B12-4BC1-B031-4E5298855BA9}"/>
              </a:ext>
            </a:extLst>
          </p:cNvPr>
          <p:cNvGrpSpPr/>
          <p:nvPr/>
        </p:nvGrpSpPr>
        <p:grpSpPr>
          <a:xfrm>
            <a:off x="250537" y="1641981"/>
            <a:ext cx="11671540" cy="877155"/>
            <a:chOff x="258792" y="1624505"/>
            <a:chExt cx="11671540" cy="877155"/>
          </a:xfrm>
        </p:grpSpPr>
        <p:sp>
          <p:nvSpPr>
            <p:cNvPr id="398" name="Прямоугольник 397">
              <a:extLst>
                <a:ext uri="{FF2B5EF4-FFF2-40B4-BE49-F238E27FC236}">
                  <a16:creationId xmlns:a16="http://schemas.microsoft.com/office/drawing/2014/main" id="{21F1E382-02C6-414F-9921-5C7AE740F216}"/>
                </a:ext>
              </a:extLst>
            </p:cNvPr>
            <p:cNvSpPr/>
            <p:nvPr/>
          </p:nvSpPr>
          <p:spPr>
            <a:xfrm>
              <a:off x="258792" y="1708030"/>
              <a:ext cx="11671540" cy="79363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9" name="Прямоугольник 398">
              <a:extLst>
                <a:ext uri="{FF2B5EF4-FFF2-40B4-BE49-F238E27FC236}">
                  <a16:creationId xmlns:a16="http://schemas.microsoft.com/office/drawing/2014/main" id="{FCF3018B-2703-4BCA-8E54-61C1007CB78C}"/>
                </a:ext>
              </a:extLst>
            </p:cNvPr>
            <p:cNvSpPr/>
            <p:nvPr/>
          </p:nvSpPr>
          <p:spPr>
            <a:xfrm>
              <a:off x="383790" y="1624505"/>
              <a:ext cx="2389517" cy="198407"/>
            </a:xfrm>
            <a:prstGeom prst="rect">
              <a:avLst/>
            </a:prstGeom>
            <a:gradFill>
              <a:gsLst>
                <a:gs pos="86000">
                  <a:srgbClr val="274F97"/>
                </a:gs>
                <a:gs pos="0">
                  <a:srgbClr val="2F5597"/>
                </a:gs>
                <a:gs pos="97000">
                  <a:schemeClr val="accent1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00" name="TextBox 399">
            <a:extLst>
              <a:ext uri="{FF2B5EF4-FFF2-40B4-BE49-F238E27FC236}">
                <a16:creationId xmlns:a16="http://schemas.microsoft.com/office/drawing/2014/main" id="{EF9ED71E-C289-47B8-A14A-15AA466BD300}"/>
              </a:ext>
            </a:extLst>
          </p:cNvPr>
          <p:cNvSpPr txBox="1"/>
          <p:nvPr/>
        </p:nvSpPr>
        <p:spPr>
          <a:xfrm>
            <a:off x="403668" y="1604824"/>
            <a:ext cx="239200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АҲОЛИНИНГ ТАРКИБИ ВА ТУЗИЛИШИ</a:t>
            </a:r>
            <a:endParaRPr lang="ru-RU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1" name="Группа 470">
            <a:extLst>
              <a:ext uri="{FF2B5EF4-FFF2-40B4-BE49-F238E27FC236}">
                <a16:creationId xmlns:a16="http://schemas.microsoft.com/office/drawing/2014/main" id="{2037521D-ED22-43D7-B931-591E2961765A}"/>
              </a:ext>
            </a:extLst>
          </p:cNvPr>
          <p:cNvGrpSpPr/>
          <p:nvPr/>
        </p:nvGrpSpPr>
        <p:grpSpPr>
          <a:xfrm>
            <a:off x="258792" y="6021842"/>
            <a:ext cx="11671540" cy="775197"/>
            <a:chOff x="258792" y="6032630"/>
            <a:chExt cx="11671540" cy="775197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A2F52B30-DCDF-4715-BFA5-C8C1A7C248D3}"/>
                </a:ext>
              </a:extLst>
            </p:cNvPr>
            <p:cNvSpPr/>
            <p:nvPr/>
          </p:nvSpPr>
          <p:spPr>
            <a:xfrm>
              <a:off x="258792" y="6133380"/>
              <a:ext cx="11671540" cy="674447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C2C87016-0697-4E4D-98A5-C2328178992D}"/>
                </a:ext>
              </a:extLst>
            </p:cNvPr>
            <p:cNvSpPr/>
            <p:nvPr/>
          </p:nvSpPr>
          <p:spPr>
            <a:xfrm>
              <a:off x="393315" y="6047118"/>
              <a:ext cx="2389517" cy="198407"/>
            </a:xfrm>
            <a:prstGeom prst="rect">
              <a:avLst/>
            </a:prstGeom>
            <a:gradFill>
              <a:gsLst>
                <a:gs pos="52000">
                  <a:srgbClr val="548235"/>
                </a:gs>
                <a:gs pos="0">
                  <a:srgbClr val="00B050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8C245BD0-BDEC-406B-9B4C-D8008ABE8771}"/>
                </a:ext>
              </a:extLst>
            </p:cNvPr>
            <p:cNvSpPr txBox="1"/>
            <p:nvPr/>
          </p:nvSpPr>
          <p:spPr>
            <a:xfrm>
              <a:off x="357948" y="6032630"/>
              <a:ext cx="24352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МАВЖУД </a:t>
              </a:r>
              <a:r>
                <a:rPr lang="uz-Cyrl-UZ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ИЖТИМОИЙ ИНФРАТУЗИЛМА</a:t>
              </a:r>
              <a:endPara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18" name="Рисунок 417" descr="Академическая шапочка">
              <a:extLst>
                <a:ext uri="{FF2B5EF4-FFF2-40B4-BE49-F238E27FC236}">
                  <a16:creationId xmlns:a16="http://schemas.microsoft.com/office/drawing/2014/main" id="{0AFFF27D-D54E-4436-A234-80B8F5385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2795" y="6309284"/>
              <a:ext cx="360000" cy="360000"/>
            </a:xfrm>
            <a:prstGeom prst="rect">
              <a:avLst/>
            </a:prstGeom>
          </p:spPr>
        </p:pic>
        <p:grpSp>
          <p:nvGrpSpPr>
            <p:cNvPr id="440" name="Группа 439">
              <a:extLst>
                <a:ext uri="{FF2B5EF4-FFF2-40B4-BE49-F238E27FC236}">
                  <a16:creationId xmlns:a16="http://schemas.microsoft.com/office/drawing/2014/main" id="{89D764DF-4033-4C7D-B148-337D600C0D08}"/>
                </a:ext>
              </a:extLst>
            </p:cNvPr>
            <p:cNvGrpSpPr/>
            <p:nvPr/>
          </p:nvGrpSpPr>
          <p:grpSpPr>
            <a:xfrm>
              <a:off x="2065903" y="6323569"/>
              <a:ext cx="1174307" cy="382114"/>
              <a:chOff x="823843" y="6338809"/>
              <a:chExt cx="1174307" cy="382114"/>
            </a:xfrm>
          </p:grpSpPr>
          <p:pic>
            <p:nvPicPr>
              <p:cNvPr id="416" name="Рисунок 415" descr="Преподаватель">
                <a:extLst>
                  <a:ext uri="{FF2B5EF4-FFF2-40B4-BE49-F238E27FC236}">
                    <a16:creationId xmlns:a16="http://schemas.microsoft.com/office/drawing/2014/main" id="{294E2B72-F864-43B3-8B5D-531EAA8A49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823843" y="6338809"/>
                <a:ext cx="360000" cy="360000"/>
              </a:xfrm>
              <a:prstGeom prst="rect">
                <a:avLst/>
              </a:prstGeom>
            </p:spPr>
          </p:pic>
          <p:grpSp>
            <p:nvGrpSpPr>
              <p:cNvPr id="424" name="Группа 423">
                <a:extLst>
                  <a:ext uri="{FF2B5EF4-FFF2-40B4-BE49-F238E27FC236}">
                    <a16:creationId xmlns:a16="http://schemas.microsoft.com/office/drawing/2014/main" id="{2CF11E6B-748D-487D-ADA8-0DCB06A5E83F}"/>
                  </a:ext>
                </a:extLst>
              </p:cNvPr>
              <p:cNvGrpSpPr/>
              <p:nvPr/>
            </p:nvGrpSpPr>
            <p:grpSpPr>
              <a:xfrm>
                <a:off x="1092205" y="6351591"/>
                <a:ext cx="905945" cy="369332"/>
                <a:chOff x="1130309" y="6323013"/>
                <a:chExt cx="905945" cy="369332"/>
              </a:xfrm>
            </p:grpSpPr>
            <p:sp>
              <p:nvSpPr>
                <p:cNvPr id="421" name="TextBox 420">
                  <a:extLst>
                    <a:ext uri="{FF2B5EF4-FFF2-40B4-BE49-F238E27FC236}">
                      <a16:creationId xmlns:a16="http://schemas.microsoft.com/office/drawing/2014/main" id="{456194A9-2FDC-489F-9081-623B1E124DAE}"/>
                    </a:ext>
                  </a:extLst>
                </p:cNvPr>
                <p:cNvSpPr txBox="1"/>
                <p:nvPr/>
              </p:nvSpPr>
              <p:spPr>
                <a:xfrm>
                  <a:off x="1258894" y="6401595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2" name="TextBox 421">
                  <a:extLst>
                    <a:ext uri="{FF2B5EF4-FFF2-40B4-BE49-F238E27FC236}">
                      <a16:creationId xmlns:a16="http://schemas.microsoft.com/office/drawing/2014/main" id="{38E4C887-624F-4AC3-A47B-07F98150BCE2}"/>
                    </a:ext>
                  </a:extLst>
                </p:cNvPr>
                <p:cNvSpPr txBox="1"/>
                <p:nvPr/>
              </p:nvSpPr>
              <p:spPr>
                <a:xfrm>
                  <a:off x="1421982" y="6433324"/>
                  <a:ext cx="61427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МАКТАБ</a:t>
                  </a:r>
                  <a:endParaRPr lang="ru-RU" sz="900" b="1" dirty="0"/>
                </a:p>
              </p:txBody>
            </p:sp>
            <p:sp>
              <p:nvSpPr>
                <p:cNvPr id="423" name="TextBox 422">
                  <a:extLst>
                    <a:ext uri="{FF2B5EF4-FFF2-40B4-BE49-F238E27FC236}">
                      <a16:creationId xmlns:a16="http://schemas.microsoft.com/office/drawing/2014/main" id="{82306F34-961E-41B4-BC60-ECF2FEFE86D7}"/>
                    </a:ext>
                  </a:extLst>
                </p:cNvPr>
                <p:cNvSpPr txBox="1"/>
                <p:nvPr/>
              </p:nvSpPr>
              <p:spPr>
                <a:xfrm>
                  <a:off x="1130309" y="6323013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37" name="Группа 436">
              <a:extLst>
                <a:ext uri="{FF2B5EF4-FFF2-40B4-BE49-F238E27FC236}">
                  <a16:creationId xmlns:a16="http://schemas.microsoft.com/office/drawing/2014/main" id="{4578487E-B804-4A68-ABB8-85602F585C32}"/>
                </a:ext>
              </a:extLst>
            </p:cNvPr>
            <p:cNvGrpSpPr/>
            <p:nvPr/>
          </p:nvGrpSpPr>
          <p:grpSpPr>
            <a:xfrm>
              <a:off x="296228" y="6307379"/>
              <a:ext cx="1131208" cy="377352"/>
              <a:chOff x="1759268" y="6314999"/>
              <a:chExt cx="1131208" cy="377352"/>
            </a:xfrm>
          </p:grpSpPr>
          <p:pic>
            <p:nvPicPr>
              <p:cNvPr id="414" name="Рисунок 413" descr="Дети">
                <a:extLst>
                  <a:ext uri="{FF2B5EF4-FFF2-40B4-BE49-F238E27FC236}">
                    <a16:creationId xmlns:a16="http://schemas.microsoft.com/office/drawing/2014/main" id="{F2F587D5-9932-4332-A265-ED780590EA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1759268" y="6314999"/>
                <a:ext cx="360000" cy="360000"/>
              </a:xfrm>
              <a:prstGeom prst="rect">
                <a:avLst/>
              </a:prstGeom>
            </p:spPr>
          </p:pic>
          <p:grpSp>
            <p:nvGrpSpPr>
              <p:cNvPr id="425" name="Группа 424">
                <a:extLst>
                  <a:ext uri="{FF2B5EF4-FFF2-40B4-BE49-F238E27FC236}">
                    <a16:creationId xmlns:a16="http://schemas.microsoft.com/office/drawing/2014/main" id="{47201ECD-6822-47FC-BFE1-1AEDADC5B49F}"/>
                  </a:ext>
                </a:extLst>
              </p:cNvPr>
              <p:cNvGrpSpPr/>
              <p:nvPr/>
            </p:nvGrpSpPr>
            <p:grpSpPr>
              <a:xfrm>
                <a:off x="2056131" y="6323019"/>
                <a:ext cx="834345" cy="369332"/>
                <a:chOff x="673102" y="6294441"/>
                <a:chExt cx="834345" cy="369332"/>
              </a:xfrm>
            </p:grpSpPr>
            <p:sp>
              <p:nvSpPr>
                <p:cNvPr id="426" name="TextBox 425">
                  <a:extLst>
                    <a:ext uri="{FF2B5EF4-FFF2-40B4-BE49-F238E27FC236}">
                      <a16:creationId xmlns:a16="http://schemas.microsoft.com/office/drawing/2014/main" id="{FED70B01-A891-4869-827D-76F2C0E54CB5}"/>
                    </a:ext>
                  </a:extLst>
                </p:cNvPr>
                <p:cNvSpPr txBox="1"/>
                <p:nvPr/>
              </p:nvSpPr>
              <p:spPr>
                <a:xfrm>
                  <a:off x="815979" y="6380166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7" name="TextBox 426">
                  <a:extLst>
                    <a:ext uri="{FF2B5EF4-FFF2-40B4-BE49-F238E27FC236}">
                      <a16:creationId xmlns:a16="http://schemas.microsoft.com/office/drawing/2014/main" id="{3EA07B04-360C-4DF7-BFC7-B3382B5F1A11}"/>
                    </a:ext>
                  </a:extLst>
                </p:cNvPr>
                <p:cNvSpPr txBox="1"/>
                <p:nvPr/>
              </p:nvSpPr>
              <p:spPr>
                <a:xfrm>
                  <a:off x="992561" y="6410570"/>
                  <a:ext cx="51488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БОҒЧА</a:t>
                  </a:r>
                  <a:endParaRPr lang="ru-RU" sz="900" b="1" dirty="0"/>
                </a:p>
              </p:txBody>
            </p:sp>
            <p:sp>
              <p:nvSpPr>
                <p:cNvPr id="428" name="TextBox 427">
                  <a:extLst>
                    <a:ext uri="{FF2B5EF4-FFF2-40B4-BE49-F238E27FC236}">
                      <a16:creationId xmlns:a16="http://schemas.microsoft.com/office/drawing/2014/main" id="{1EE65B49-E11F-4C92-9EEB-A3FAC826C1B3}"/>
                    </a:ext>
                  </a:extLst>
                </p:cNvPr>
                <p:cNvSpPr txBox="1"/>
                <p:nvPr/>
              </p:nvSpPr>
              <p:spPr>
                <a:xfrm>
                  <a:off x="673102" y="6294441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 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38" name="Группа 437">
              <a:extLst>
                <a:ext uri="{FF2B5EF4-FFF2-40B4-BE49-F238E27FC236}">
                  <a16:creationId xmlns:a16="http://schemas.microsoft.com/office/drawing/2014/main" id="{F831EA64-1FA9-4FB4-8C17-B48503971AEC}"/>
                </a:ext>
              </a:extLst>
            </p:cNvPr>
            <p:cNvGrpSpPr/>
            <p:nvPr/>
          </p:nvGrpSpPr>
          <p:grpSpPr>
            <a:xfrm>
              <a:off x="4992510" y="6309591"/>
              <a:ext cx="1626692" cy="369332"/>
              <a:chOff x="3346590" y="6309591"/>
              <a:chExt cx="1626692" cy="369332"/>
            </a:xfrm>
          </p:grpSpPr>
          <p:pic>
            <p:nvPicPr>
              <p:cNvPr id="410" name="Рисунок 409" descr="Медицина">
                <a:extLst>
                  <a:ext uri="{FF2B5EF4-FFF2-40B4-BE49-F238E27FC236}">
                    <a16:creationId xmlns:a16="http://schemas.microsoft.com/office/drawing/2014/main" id="{2B351063-139D-486B-BE53-7D4306E19D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3346590" y="6343985"/>
                <a:ext cx="297675" cy="297675"/>
              </a:xfrm>
              <a:prstGeom prst="rect">
                <a:avLst/>
              </a:prstGeom>
            </p:spPr>
          </p:pic>
          <p:grpSp>
            <p:nvGrpSpPr>
              <p:cNvPr id="429" name="Группа 428">
                <a:extLst>
                  <a:ext uri="{FF2B5EF4-FFF2-40B4-BE49-F238E27FC236}">
                    <a16:creationId xmlns:a16="http://schemas.microsoft.com/office/drawing/2014/main" id="{A3D66C42-32DC-49CA-AA35-4B872DEB61FA}"/>
                  </a:ext>
                </a:extLst>
              </p:cNvPr>
              <p:cNvGrpSpPr/>
              <p:nvPr/>
            </p:nvGrpSpPr>
            <p:grpSpPr>
              <a:xfrm>
                <a:off x="3556794" y="6309591"/>
                <a:ext cx="1416488" cy="369332"/>
                <a:chOff x="933610" y="6281013"/>
                <a:chExt cx="1416488" cy="369332"/>
              </a:xfrm>
            </p:grpSpPr>
            <p:sp>
              <p:nvSpPr>
                <p:cNvPr id="430" name="TextBox 429">
                  <a:extLst>
                    <a:ext uri="{FF2B5EF4-FFF2-40B4-BE49-F238E27FC236}">
                      <a16:creationId xmlns:a16="http://schemas.microsoft.com/office/drawing/2014/main" id="{D2BE8453-A5F1-4B2F-9B0F-263D387D6068}"/>
                    </a:ext>
                  </a:extLst>
                </p:cNvPr>
                <p:cNvSpPr txBox="1"/>
                <p:nvPr/>
              </p:nvSpPr>
              <p:spPr>
                <a:xfrm>
                  <a:off x="1098871" y="6361116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1" name="TextBox 430">
                  <a:extLst>
                    <a:ext uri="{FF2B5EF4-FFF2-40B4-BE49-F238E27FC236}">
                      <a16:creationId xmlns:a16="http://schemas.microsoft.com/office/drawing/2014/main" id="{81D047DB-17E5-42AC-B8A3-6160CEEC6E5C}"/>
                    </a:ext>
                  </a:extLst>
                </p:cNvPr>
                <p:cNvSpPr txBox="1"/>
                <p:nvPr/>
              </p:nvSpPr>
              <p:spPr>
                <a:xfrm>
                  <a:off x="1277368" y="6387655"/>
                  <a:ext cx="1072730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ТИББИЙ ХИЗМАТ </a:t>
                  </a:r>
                </a:p>
              </p:txBody>
            </p:sp>
            <p:sp>
              <p:nvSpPr>
                <p:cNvPr id="432" name="TextBox 431">
                  <a:extLst>
                    <a:ext uri="{FF2B5EF4-FFF2-40B4-BE49-F238E27FC236}">
                      <a16:creationId xmlns:a16="http://schemas.microsoft.com/office/drawing/2014/main" id="{DDC65A1B-D82F-4B91-AB07-F14958B8FFF1}"/>
                    </a:ext>
                  </a:extLst>
                </p:cNvPr>
                <p:cNvSpPr txBox="1"/>
                <p:nvPr/>
              </p:nvSpPr>
              <p:spPr>
                <a:xfrm>
                  <a:off x="933610" y="6281013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 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39" name="Группа 438">
              <a:extLst>
                <a:ext uri="{FF2B5EF4-FFF2-40B4-BE49-F238E27FC236}">
                  <a16:creationId xmlns:a16="http://schemas.microsoft.com/office/drawing/2014/main" id="{4B24BF4A-DF12-4910-8226-FBDE2A61EF5F}"/>
                </a:ext>
              </a:extLst>
            </p:cNvPr>
            <p:cNvGrpSpPr/>
            <p:nvPr/>
          </p:nvGrpSpPr>
          <p:grpSpPr>
            <a:xfrm>
              <a:off x="6606503" y="6313011"/>
              <a:ext cx="1365108" cy="379340"/>
              <a:chOff x="5090123" y="6313011"/>
              <a:chExt cx="1365108" cy="379340"/>
            </a:xfrm>
          </p:grpSpPr>
          <p:pic>
            <p:nvPicPr>
              <p:cNvPr id="412" name="Рисунок 411" descr="Книги">
                <a:extLst>
                  <a:ext uri="{FF2B5EF4-FFF2-40B4-BE49-F238E27FC236}">
                    <a16:creationId xmlns:a16="http://schemas.microsoft.com/office/drawing/2014/main" id="{114EFC4D-5F6D-4A0E-8C9B-33DF7F38E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5090123" y="6313011"/>
                <a:ext cx="319125" cy="319125"/>
              </a:xfrm>
              <a:prstGeom prst="rect">
                <a:avLst/>
              </a:prstGeom>
            </p:spPr>
          </p:pic>
          <p:grpSp>
            <p:nvGrpSpPr>
              <p:cNvPr id="433" name="Группа 432">
                <a:extLst>
                  <a:ext uri="{FF2B5EF4-FFF2-40B4-BE49-F238E27FC236}">
                    <a16:creationId xmlns:a16="http://schemas.microsoft.com/office/drawing/2014/main" id="{1BD881AB-D603-40B6-994F-4531E5F30DDE}"/>
                  </a:ext>
                </a:extLst>
              </p:cNvPr>
              <p:cNvGrpSpPr/>
              <p:nvPr/>
            </p:nvGrpSpPr>
            <p:grpSpPr>
              <a:xfrm>
                <a:off x="5353686" y="6323019"/>
                <a:ext cx="1101545" cy="369332"/>
                <a:chOff x="673102" y="6294441"/>
                <a:chExt cx="1101545" cy="369332"/>
              </a:xfrm>
            </p:grpSpPr>
            <p:sp>
              <p:nvSpPr>
                <p:cNvPr id="434" name="TextBox 433">
                  <a:extLst>
                    <a:ext uri="{FF2B5EF4-FFF2-40B4-BE49-F238E27FC236}">
                      <a16:creationId xmlns:a16="http://schemas.microsoft.com/office/drawing/2014/main" id="{49F791EB-0B1A-4E0F-B747-D14411CF5F8E}"/>
                    </a:ext>
                  </a:extLst>
                </p:cNvPr>
                <p:cNvSpPr txBox="1"/>
                <p:nvPr/>
              </p:nvSpPr>
              <p:spPr>
                <a:xfrm>
                  <a:off x="815979" y="6380166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5" name="TextBox 434">
                  <a:extLst>
                    <a:ext uri="{FF2B5EF4-FFF2-40B4-BE49-F238E27FC236}">
                      <a16:creationId xmlns:a16="http://schemas.microsoft.com/office/drawing/2014/main" id="{11E84A51-1673-40B1-987A-71D0BD54B3F8}"/>
                    </a:ext>
                  </a:extLst>
                </p:cNvPr>
                <p:cNvSpPr txBox="1"/>
                <p:nvPr/>
              </p:nvSpPr>
              <p:spPr>
                <a:xfrm>
                  <a:off x="992060" y="6405807"/>
                  <a:ext cx="782587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КУТУБХОНА</a:t>
                  </a:r>
                  <a:endParaRPr lang="ru-RU" sz="900" b="1" dirty="0"/>
                </a:p>
              </p:txBody>
            </p:sp>
            <p:sp>
              <p:nvSpPr>
                <p:cNvPr id="436" name="TextBox 435">
                  <a:extLst>
                    <a:ext uri="{FF2B5EF4-FFF2-40B4-BE49-F238E27FC236}">
                      <a16:creationId xmlns:a16="http://schemas.microsoft.com/office/drawing/2014/main" id="{B841AE12-6D43-47BB-B42B-CADC15520CF5}"/>
                    </a:ext>
                  </a:extLst>
                </p:cNvPr>
                <p:cNvSpPr txBox="1"/>
                <p:nvPr/>
              </p:nvSpPr>
              <p:spPr>
                <a:xfrm>
                  <a:off x="673102" y="6294441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 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43" name="Группа 442">
              <a:extLst>
                <a:ext uri="{FF2B5EF4-FFF2-40B4-BE49-F238E27FC236}">
                  <a16:creationId xmlns:a16="http://schemas.microsoft.com/office/drawing/2014/main" id="{0534FF44-23B2-490C-8C75-A25FA9AA9934}"/>
                </a:ext>
              </a:extLst>
            </p:cNvPr>
            <p:cNvGrpSpPr/>
            <p:nvPr/>
          </p:nvGrpSpPr>
          <p:grpSpPr>
            <a:xfrm>
              <a:off x="3587750" y="6323019"/>
              <a:ext cx="1270372" cy="369332"/>
              <a:chOff x="958854" y="6294441"/>
              <a:chExt cx="1270372" cy="369332"/>
            </a:xfrm>
          </p:grpSpPr>
          <p:sp>
            <p:nvSpPr>
              <p:cNvPr id="444" name="TextBox 443">
                <a:extLst>
                  <a:ext uri="{FF2B5EF4-FFF2-40B4-BE49-F238E27FC236}">
                    <a16:creationId xmlns:a16="http://schemas.microsoft.com/office/drawing/2014/main" id="{4740C438-C1EE-4148-9660-E38205AB8D2D}"/>
                  </a:ext>
                </a:extLst>
              </p:cNvPr>
              <p:cNvSpPr txBox="1"/>
              <p:nvPr/>
            </p:nvSpPr>
            <p:spPr>
              <a:xfrm>
                <a:off x="1097919" y="6380166"/>
                <a:ext cx="332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1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5" name="TextBox 444">
                <a:extLst>
                  <a:ext uri="{FF2B5EF4-FFF2-40B4-BE49-F238E27FC236}">
                    <a16:creationId xmlns:a16="http://schemas.microsoft.com/office/drawing/2014/main" id="{376D8E87-23FF-4CD0-AD0F-8C6C2BE252E5}"/>
                  </a:ext>
                </a:extLst>
              </p:cNvPr>
              <p:cNvSpPr txBox="1"/>
              <p:nvPr/>
            </p:nvSpPr>
            <p:spPr>
              <a:xfrm>
                <a:off x="1267103" y="6410570"/>
                <a:ext cx="9621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z-Cyrl-UZ" sz="900" b="1" dirty="0"/>
                  <a:t>ОЛИЙ ТАЪЛИМ</a:t>
                </a:r>
                <a:endParaRPr lang="ru-RU" sz="900" b="1" dirty="0"/>
              </a:p>
            </p:txBody>
          </p:sp>
          <p:sp>
            <p:nvSpPr>
              <p:cNvPr id="446" name="TextBox 445">
                <a:extLst>
                  <a:ext uri="{FF2B5EF4-FFF2-40B4-BE49-F238E27FC236}">
                    <a16:creationId xmlns:a16="http://schemas.microsoft.com/office/drawing/2014/main" id="{969ED49A-D6DF-4174-9B5E-F3B0D0B2256B}"/>
                  </a:ext>
                </a:extLst>
              </p:cNvPr>
              <p:cNvSpPr txBox="1"/>
              <p:nvPr/>
            </p:nvSpPr>
            <p:spPr>
              <a:xfrm>
                <a:off x="958854" y="6294441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9" name="Группа 448">
              <a:extLst>
                <a:ext uri="{FF2B5EF4-FFF2-40B4-BE49-F238E27FC236}">
                  <a16:creationId xmlns:a16="http://schemas.microsoft.com/office/drawing/2014/main" id="{A2913F62-4710-4B5E-802B-FD026657E5F5}"/>
                </a:ext>
              </a:extLst>
            </p:cNvPr>
            <p:cNvGrpSpPr/>
            <p:nvPr/>
          </p:nvGrpSpPr>
          <p:grpSpPr>
            <a:xfrm>
              <a:off x="8237855" y="6325400"/>
              <a:ext cx="1541186" cy="369332"/>
              <a:chOff x="615951" y="6296822"/>
              <a:chExt cx="1541186" cy="369332"/>
            </a:xfrm>
          </p:grpSpPr>
          <p:sp>
            <p:nvSpPr>
              <p:cNvPr id="450" name="TextBox 449">
                <a:extLst>
                  <a:ext uri="{FF2B5EF4-FFF2-40B4-BE49-F238E27FC236}">
                    <a16:creationId xmlns:a16="http://schemas.microsoft.com/office/drawing/2014/main" id="{3E1ADCA1-1999-41C9-B1B3-63E186898622}"/>
                  </a:ext>
                </a:extLst>
              </p:cNvPr>
              <p:cNvSpPr txBox="1"/>
              <p:nvPr/>
            </p:nvSpPr>
            <p:spPr>
              <a:xfrm>
                <a:off x="913611" y="6380166"/>
                <a:ext cx="332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1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1" name="TextBox 450">
                <a:extLst>
                  <a:ext uri="{FF2B5EF4-FFF2-40B4-BE49-F238E27FC236}">
                    <a16:creationId xmlns:a16="http://schemas.microsoft.com/office/drawing/2014/main" id="{DB0778C8-AF71-4905-9696-288C9B278AE4}"/>
                  </a:ext>
                </a:extLst>
              </p:cNvPr>
              <p:cNvSpPr txBox="1"/>
              <p:nvPr/>
            </p:nvSpPr>
            <p:spPr>
              <a:xfrm>
                <a:off x="1066774" y="6405807"/>
                <a:ext cx="109036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z-Cyrl-UZ" sz="900" b="1" dirty="0"/>
                  <a:t>СПОРТ МАЙДОНИ</a:t>
                </a:r>
                <a:endParaRPr lang="ru-RU" sz="900" b="1" dirty="0"/>
              </a:p>
            </p:txBody>
          </p: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A5D41693-49A2-4DCA-9F37-DE19AF10F2F4}"/>
                  </a:ext>
                </a:extLst>
              </p:cNvPr>
              <p:cNvSpPr txBox="1"/>
              <p:nvPr/>
            </p:nvSpPr>
            <p:spPr>
              <a:xfrm>
                <a:off x="615951" y="6296822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 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54" name="Рисунок 453" descr="Футбол">
              <a:extLst>
                <a:ext uri="{FF2B5EF4-FFF2-40B4-BE49-F238E27FC236}">
                  <a16:creationId xmlns:a16="http://schemas.microsoft.com/office/drawing/2014/main" id="{EA0D7E0E-F3E4-4A95-BA8E-5BC68829A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8042320" y="6316549"/>
              <a:ext cx="296341" cy="296341"/>
            </a:xfrm>
            <a:prstGeom prst="rect">
              <a:avLst/>
            </a:prstGeom>
          </p:spPr>
        </p:pic>
        <p:pic>
          <p:nvPicPr>
            <p:cNvPr id="456" name="Рисунок 455" descr="Ребенок с шариком">
              <a:extLst>
                <a:ext uri="{FF2B5EF4-FFF2-40B4-BE49-F238E27FC236}">
                  <a16:creationId xmlns:a16="http://schemas.microsoft.com/office/drawing/2014/main" id="{775A08CC-0DF0-4384-9C20-8082D7BC8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9739514" y="6128948"/>
              <a:ext cx="468702" cy="468702"/>
            </a:xfrm>
            <a:prstGeom prst="rect">
              <a:avLst/>
            </a:prstGeom>
          </p:spPr>
        </p:pic>
        <p:grpSp>
          <p:nvGrpSpPr>
            <p:cNvPr id="457" name="Группа 456">
              <a:extLst>
                <a:ext uri="{FF2B5EF4-FFF2-40B4-BE49-F238E27FC236}">
                  <a16:creationId xmlns:a16="http://schemas.microsoft.com/office/drawing/2014/main" id="{D3C4421D-B82E-475B-A208-8E04153E9C2E}"/>
                </a:ext>
              </a:extLst>
            </p:cNvPr>
            <p:cNvGrpSpPr/>
            <p:nvPr/>
          </p:nvGrpSpPr>
          <p:grpSpPr>
            <a:xfrm>
              <a:off x="9971406" y="6315399"/>
              <a:ext cx="1921049" cy="369332"/>
              <a:chOff x="535942" y="6286821"/>
              <a:chExt cx="1921049" cy="369332"/>
            </a:xfrm>
          </p:grpSpPr>
          <p:sp>
            <p:nvSpPr>
              <p:cNvPr id="458" name="TextBox 457">
                <a:extLst>
                  <a:ext uri="{FF2B5EF4-FFF2-40B4-BE49-F238E27FC236}">
                    <a16:creationId xmlns:a16="http://schemas.microsoft.com/office/drawing/2014/main" id="{3A531945-2884-4D7B-87BC-FF1E9BC61041}"/>
                  </a:ext>
                </a:extLst>
              </p:cNvPr>
              <p:cNvSpPr txBox="1"/>
              <p:nvPr/>
            </p:nvSpPr>
            <p:spPr>
              <a:xfrm>
                <a:off x="815979" y="6380166"/>
                <a:ext cx="332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1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9" name="TextBox 458">
                <a:extLst>
                  <a:ext uri="{FF2B5EF4-FFF2-40B4-BE49-F238E27FC236}">
                    <a16:creationId xmlns:a16="http://schemas.microsoft.com/office/drawing/2014/main" id="{1BE8E18D-65AB-430D-A4C7-35E4588A09D0}"/>
                  </a:ext>
                </a:extLst>
              </p:cNvPr>
              <p:cNvSpPr txBox="1"/>
              <p:nvPr/>
            </p:nvSpPr>
            <p:spPr>
              <a:xfrm>
                <a:off x="1010761" y="6405807"/>
                <a:ext cx="144623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z-Cyrl-UZ" sz="900" b="1" dirty="0"/>
                  <a:t>БОЛАЛАР МАЙДОНЧАСИ</a:t>
                </a:r>
                <a:endParaRPr lang="ru-RU" sz="900" b="1" dirty="0"/>
              </a:p>
            </p:txBody>
          </p:sp>
          <p:sp>
            <p:nvSpPr>
              <p:cNvPr id="460" name="TextBox 459">
                <a:extLst>
                  <a:ext uri="{FF2B5EF4-FFF2-40B4-BE49-F238E27FC236}">
                    <a16:creationId xmlns:a16="http://schemas.microsoft.com/office/drawing/2014/main" id="{33D715E9-7837-4486-B105-76D1946B16CB}"/>
                  </a:ext>
                </a:extLst>
              </p:cNvPr>
              <p:cNvSpPr txBox="1"/>
              <p:nvPr/>
            </p:nvSpPr>
            <p:spPr>
              <a:xfrm>
                <a:off x="535942" y="6286821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22 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61" name="Прямоугольник 460">
            <a:extLst>
              <a:ext uri="{FF2B5EF4-FFF2-40B4-BE49-F238E27FC236}">
                <a16:creationId xmlns:a16="http://schemas.microsoft.com/office/drawing/2014/main" id="{F6848993-85B5-40CF-B577-D14C4D49078F}"/>
              </a:ext>
            </a:extLst>
          </p:cNvPr>
          <p:cNvSpPr/>
          <p:nvPr/>
        </p:nvSpPr>
        <p:spPr>
          <a:xfrm>
            <a:off x="320040" y="3162300"/>
            <a:ext cx="1470660" cy="182880"/>
          </a:xfrm>
          <a:prstGeom prst="rect">
            <a:avLst/>
          </a:prstGeom>
          <a:solidFill>
            <a:schemeClr val="accent5">
              <a:lumMod val="7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4DD48D0B-E203-4638-B751-3857E625617B}"/>
              </a:ext>
            </a:extLst>
          </p:cNvPr>
          <p:cNvGrpSpPr/>
          <p:nvPr/>
        </p:nvGrpSpPr>
        <p:grpSpPr>
          <a:xfrm>
            <a:off x="305276" y="1885950"/>
            <a:ext cx="1118082" cy="561975"/>
            <a:chOff x="305276" y="1885950"/>
            <a:chExt cx="1118082" cy="561975"/>
          </a:xfrm>
        </p:grpSpPr>
        <p:grpSp>
          <p:nvGrpSpPr>
            <p:cNvPr id="374" name="Группа 373">
              <a:extLst>
                <a:ext uri="{FF2B5EF4-FFF2-40B4-BE49-F238E27FC236}">
                  <a16:creationId xmlns:a16="http://schemas.microsoft.com/office/drawing/2014/main" id="{732E3CBD-D7D8-403F-8178-60B2E9BDEEFC}"/>
                </a:ext>
              </a:extLst>
            </p:cNvPr>
            <p:cNvGrpSpPr/>
            <p:nvPr/>
          </p:nvGrpSpPr>
          <p:grpSpPr>
            <a:xfrm>
              <a:off x="305276" y="1885950"/>
              <a:ext cx="1118082" cy="561975"/>
              <a:chOff x="5574506" y="1885949"/>
              <a:chExt cx="1118082" cy="561975"/>
            </a:xfrm>
          </p:grpSpPr>
          <p:sp>
            <p:nvSpPr>
              <p:cNvPr id="396" name="Прямоугольник: скругленные углы 395">
                <a:extLst>
                  <a:ext uri="{FF2B5EF4-FFF2-40B4-BE49-F238E27FC236}">
                    <a16:creationId xmlns:a16="http://schemas.microsoft.com/office/drawing/2014/main" id="{EB19A040-C4D7-440E-9DF7-120CD206D625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922820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rgbClr val="274F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z-Cyrl-UZ" sz="300" b="1" dirty="0">
                  <a:solidFill>
                    <a:srgbClr val="76F5FE"/>
                  </a:solidFill>
                </a:endParaRPr>
              </a:p>
            </p:txBody>
          </p:sp>
          <p:sp>
            <p:nvSpPr>
              <p:cNvPr id="397" name="Овал 396">
                <a:extLst>
                  <a:ext uri="{FF2B5EF4-FFF2-40B4-BE49-F238E27FC236}">
                    <a16:creationId xmlns:a16="http://schemas.microsoft.com/office/drawing/2014/main" id="{176624AF-85EC-4C44-996F-492D4D1385A7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9" name="Рисунок 8" descr="Группа людей">
              <a:extLst>
                <a:ext uri="{FF2B5EF4-FFF2-40B4-BE49-F238E27FC236}">
                  <a16:creationId xmlns:a16="http://schemas.microsoft.com/office/drawing/2014/main" id="{C29E3B53-CAE6-4D9E-8EC6-B2ED37090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339090" y="2005900"/>
              <a:ext cx="308610" cy="308610"/>
            </a:xfrm>
            <a:prstGeom prst="rect">
              <a:avLst/>
            </a:prstGeom>
          </p:spPr>
        </p:pic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8C419F66-BC3D-4B1E-B6F8-22C5EF52F9A3}"/>
              </a:ext>
            </a:extLst>
          </p:cNvPr>
          <p:cNvGrpSpPr/>
          <p:nvPr/>
        </p:nvGrpSpPr>
        <p:grpSpPr>
          <a:xfrm>
            <a:off x="4194514" y="1885950"/>
            <a:ext cx="1113788" cy="561975"/>
            <a:chOff x="3225299" y="1885950"/>
            <a:chExt cx="1113788" cy="561975"/>
          </a:xfrm>
        </p:grpSpPr>
        <p:grpSp>
          <p:nvGrpSpPr>
            <p:cNvPr id="376" name="Группа 375">
              <a:extLst>
                <a:ext uri="{FF2B5EF4-FFF2-40B4-BE49-F238E27FC236}">
                  <a16:creationId xmlns:a16="http://schemas.microsoft.com/office/drawing/2014/main" id="{4364E618-7BA7-41A1-B2D2-DD6B02D831B1}"/>
                </a:ext>
              </a:extLst>
            </p:cNvPr>
            <p:cNvGrpSpPr/>
            <p:nvPr/>
          </p:nvGrpSpPr>
          <p:grpSpPr>
            <a:xfrm>
              <a:off x="3225299" y="1885950"/>
              <a:ext cx="1113788" cy="561975"/>
              <a:chOff x="5574506" y="1885949"/>
              <a:chExt cx="1113788" cy="561975"/>
            </a:xfrm>
          </p:grpSpPr>
          <p:sp>
            <p:nvSpPr>
              <p:cNvPr id="392" name="Прямоугольник: скругленные углы 391">
                <a:extLst>
                  <a:ext uri="{FF2B5EF4-FFF2-40B4-BE49-F238E27FC236}">
                    <a16:creationId xmlns:a16="http://schemas.microsoft.com/office/drawing/2014/main" id="{E4B8E489-5022-473F-8524-922312D3D62B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918526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rgbClr val="274F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z-Cyrl-UZ" sz="700" dirty="0"/>
              </a:p>
              <a:p>
                <a:pPr algn="ctr"/>
                <a:endParaRPr lang="ru-RU" sz="1100" b="1" dirty="0">
                  <a:solidFill>
                    <a:srgbClr val="76F5FE"/>
                  </a:solidFill>
                </a:endParaRPr>
              </a:p>
            </p:txBody>
          </p:sp>
          <p:sp>
            <p:nvSpPr>
              <p:cNvPr id="393" name="Овал 392">
                <a:extLst>
                  <a:ext uri="{FF2B5EF4-FFF2-40B4-BE49-F238E27FC236}">
                    <a16:creationId xmlns:a16="http://schemas.microsoft.com/office/drawing/2014/main" id="{19515D4B-154B-4AC8-95E6-FFAE84730FAD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28" name="Рисунок 27" descr="Женский профиль">
              <a:extLst>
                <a:ext uri="{FF2B5EF4-FFF2-40B4-BE49-F238E27FC236}">
                  <a16:creationId xmlns:a16="http://schemas.microsoft.com/office/drawing/2014/main" id="{60BF15CC-928D-4529-B98D-43129CBF3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3251340" y="2026500"/>
              <a:ext cx="311010" cy="311010"/>
            </a:xfrm>
            <a:prstGeom prst="rect">
              <a:avLst/>
            </a:prstGeom>
          </p:spPr>
        </p:pic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40F3D5D6-334C-44F6-A19F-8877443C4D89}"/>
              </a:ext>
            </a:extLst>
          </p:cNvPr>
          <p:cNvGrpSpPr/>
          <p:nvPr/>
        </p:nvGrpSpPr>
        <p:grpSpPr>
          <a:xfrm>
            <a:off x="6709248" y="1885950"/>
            <a:ext cx="1207480" cy="561975"/>
            <a:chOff x="6133599" y="1885950"/>
            <a:chExt cx="1207480" cy="561975"/>
          </a:xfrm>
        </p:grpSpPr>
        <p:grpSp>
          <p:nvGrpSpPr>
            <p:cNvPr id="378" name="Группа 377">
              <a:extLst>
                <a:ext uri="{FF2B5EF4-FFF2-40B4-BE49-F238E27FC236}">
                  <a16:creationId xmlns:a16="http://schemas.microsoft.com/office/drawing/2014/main" id="{C99614D8-860A-49AC-A270-5B2BFE45736E}"/>
                </a:ext>
              </a:extLst>
            </p:cNvPr>
            <p:cNvGrpSpPr/>
            <p:nvPr/>
          </p:nvGrpSpPr>
          <p:grpSpPr>
            <a:xfrm>
              <a:off x="6133599" y="1885950"/>
              <a:ext cx="1207480" cy="561975"/>
              <a:chOff x="5574506" y="1885949"/>
              <a:chExt cx="1207480" cy="561975"/>
            </a:xfrm>
          </p:grpSpPr>
          <p:sp>
            <p:nvSpPr>
              <p:cNvPr id="388" name="Прямоугольник: скругленные углы 387">
                <a:extLst>
                  <a:ext uri="{FF2B5EF4-FFF2-40B4-BE49-F238E27FC236}">
                    <a16:creationId xmlns:a16="http://schemas.microsoft.com/office/drawing/2014/main" id="{86F8B73C-5F36-41CB-8261-90F5FEE3C232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1012218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 b="1" dirty="0">
                  <a:solidFill>
                    <a:srgbClr val="76F5FE"/>
                  </a:solidFill>
                </a:endParaRPr>
              </a:p>
            </p:txBody>
          </p:sp>
          <p:sp>
            <p:nvSpPr>
              <p:cNvPr id="389" name="Овал 388">
                <a:extLst>
                  <a:ext uri="{FF2B5EF4-FFF2-40B4-BE49-F238E27FC236}">
                    <a16:creationId xmlns:a16="http://schemas.microsoft.com/office/drawing/2014/main" id="{7640C061-A3BC-4D57-975B-B62EB87F5AC1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1" name="Рисунок 30" descr="Здание">
              <a:extLst>
                <a:ext uri="{FF2B5EF4-FFF2-40B4-BE49-F238E27FC236}">
                  <a16:creationId xmlns:a16="http://schemas.microsoft.com/office/drawing/2014/main" id="{2EE0C342-23BD-4196-A08C-9D8E18298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6157240" y="2028050"/>
              <a:ext cx="294360" cy="294360"/>
            </a:xfrm>
            <a:prstGeom prst="rect">
              <a:avLst/>
            </a:prstGeom>
          </p:spPr>
        </p:pic>
      </p:grp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730BFA0C-548B-4423-856D-5FAA1E566CCE}"/>
              </a:ext>
            </a:extLst>
          </p:cNvPr>
          <p:cNvGrpSpPr/>
          <p:nvPr/>
        </p:nvGrpSpPr>
        <p:grpSpPr>
          <a:xfrm>
            <a:off x="8094094" y="1885950"/>
            <a:ext cx="1096860" cy="561975"/>
            <a:chOff x="7589940" y="1885950"/>
            <a:chExt cx="1096860" cy="561975"/>
          </a:xfrm>
        </p:grpSpPr>
        <p:grpSp>
          <p:nvGrpSpPr>
            <p:cNvPr id="379" name="Группа 378">
              <a:extLst>
                <a:ext uri="{FF2B5EF4-FFF2-40B4-BE49-F238E27FC236}">
                  <a16:creationId xmlns:a16="http://schemas.microsoft.com/office/drawing/2014/main" id="{66FFCB43-E7CA-4184-98A2-0AFDE5DB48CF}"/>
                </a:ext>
              </a:extLst>
            </p:cNvPr>
            <p:cNvGrpSpPr/>
            <p:nvPr/>
          </p:nvGrpSpPr>
          <p:grpSpPr>
            <a:xfrm>
              <a:off x="7594099" y="1885950"/>
              <a:ext cx="1092701" cy="561975"/>
              <a:chOff x="5574506" y="1885949"/>
              <a:chExt cx="1092701" cy="561975"/>
            </a:xfrm>
          </p:grpSpPr>
          <p:sp>
            <p:nvSpPr>
              <p:cNvPr id="386" name="Прямоугольник: скругленные углы 385">
                <a:extLst>
                  <a:ext uri="{FF2B5EF4-FFF2-40B4-BE49-F238E27FC236}">
                    <a16:creationId xmlns:a16="http://schemas.microsoft.com/office/drawing/2014/main" id="{7C8819D9-6017-4BE3-9D5D-8BBD8C08BB22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897439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rgbClr val="274F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uz-Cyrl-UZ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   ПЕНСИОНЕР</a:t>
                </a:r>
              </a:p>
              <a:p>
                <a:pPr algn="ctr"/>
                <a:endParaRPr lang="uz-Cyrl-UZ" sz="1000" dirty="0"/>
              </a:p>
              <a:p>
                <a:pPr algn="ctr"/>
                <a:endParaRPr lang="ru-RU" sz="1100" b="1" dirty="0">
                  <a:solidFill>
                    <a:srgbClr val="76F5FE"/>
                  </a:solidFill>
                </a:endParaRPr>
              </a:p>
            </p:txBody>
          </p:sp>
          <p:sp>
            <p:nvSpPr>
              <p:cNvPr id="387" name="Овал 386">
                <a:extLst>
                  <a:ext uri="{FF2B5EF4-FFF2-40B4-BE49-F238E27FC236}">
                    <a16:creationId xmlns:a16="http://schemas.microsoft.com/office/drawing/2014/main" id="{7FD02A55-D4DE-4E76-9E06-021FA3E3F931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4" name="Рисунок 33" descr="Мужчина с тростью">
              <a:extLst>
                <a:ext uri="{FF2B5EF4-FFF2-40B4-BE49-F238E27FC236}">
                  <a16:creationId xmlns:a16="http://schemas.microsoft.com/office/drawing/2014/main" id="{75C1E1D4-2E66-41BB-9D93-934661F16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7589940" y="1978800"/>
              <a:ext cx="372960" cy="372960"/>
            </a:xfrm>
            <a:prstGeom prst="rect">
              <a:avLst/>
            </a:prstGeom>
          </p:spPr>
        </p:pic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90CFFEF2-4631-4E73-99B9-476984248BEB}"/>
              </a:ext>
            </a:extLst>
          </p:cNvPr>
          <p:cNvGrpSpPr/>
          <p:nvPr/>
        </p:nvGrpSpPr>
        <p:grpSpPr>
          <a:xfrm>
            <a:off x="9368320" y="1885950"/>
            <a:ext cx="1159076" cy="561975"/>
            <a:chOff x="9054599" y="1885950"/>
            <a:chExt cx="1159076" cy="561975"/>
          </a:xfrm>
        </p:grpSpPr>
        <p:grpSp>
          <p:nvGrpSpPr>
            <p:cNvPr id="380" name="Группа 379">
              <a:extLst>
                <a:ext uri="{FF2B5EF4-FFF2-40B4-BE49-F238E27FC236}">
                  <a16:creationId xmlns:a16="http://schemas.microsoft.com/office/drawing/2014/main" id="{499425B9-15AC-4226-9E7E-2429EA80EF28}"/>
                </a:ext>
              </a:extLst>
            </p:cNvPr>
            <p:cNvGrpSpPr/>
            <p:nvPr/>
          </p:nvGrpSpPr>
          <p:grpSpPr>
            <a:xfrm>
              <a:off x="9054599" y="1885950"/>
              <a:ext cx="1159076" cy="561975"/>
              <a:chOff x="5574506" y="1885949"/>
              <a:chExt cx="1159076" cy="561975"/>
            </a:xfrm>
          </p:grpSpPr>
          <p:sp>
            <p:nvSpPr>
              <p:cNvPr id="384" name="Прямоугольник: скругленные углы 383">
                <a:extLst>
                  <a:ext uri="{FF2B5EF4-FFF2-40B4-BE49-F238E27FC236}">
                    <a16:creationId xmlns:a16="http://schemas.microsoft.com/office/drawing/2014/main" id="{CFD8036B-78E1-499E-8FF2-7EAE370B8CB5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963814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rgbClr val="274F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z-Cyrl-UZ" sz="700" dirty="0"/>
              </a:p>
            </p:txBody>
          </p:sp>
          <p:sp>
            <p:nvSpPr>
              <p:cNvPr id="385" name="Овал 384">
                <a:extLst>
                  <a:ext uri="{FF2B5EF4-FFF2-40B4-BE49-F238E27FC236}">
                    <a16:creationId xmlns:a16="http://schemas.microsoft.com/office/drawing/2014/main" id="{3F327184-3D4C-4251-B377-4D18FDFB8814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6" name="Рисунок 35" descr="Человек в кресле-коляске">
              <a:extLst>
                <a:ext uri="{FF2B5EF4-FFF2-40B4-BE49-F238E27FC236}">
                  <a16:creationId xmlns:a16="http://schemas.microsoft.com/office/drawing/2014/main" id="{D2936CAC-F85E-4684-A986-A179B1DA9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9089250" y="2012950"/>
              <a:ext cx="311150" cy="311150"/>
            </a:xfrm>
            <a:prstGeom prst="rect">
              <a:avLst/>
            </a:prstGeom>
          </p:spPr>
        </p:pic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1C8E488B-0A6D-4F9F-8276-2946D7F83F7A}"/>
              </a:ext>
            </a:extLst>
          </p:cNvPr>
          <p:cNvGrpSpPr/>
          <p:nvPr/>
        </p:nvGrpSpPr>
        <p:grpSpPr>
          <a:xfrm>
            <a:off x="5485668" y="1885950"/>
            <a:ext cx="1046214" cy="561975"/>
            <a:chOff x="4673099" y="1885950"/>
            <a:chExt cx="1046214" cy="561975"/>
          </a:xfrm>
        </p:grpSpPr>
        <p:grpSp>
          <p:nvGrpSpPr>
            <p:cNvPr id="377" name="Группа 376">
              <a:extLst>
                <a:ext uri="{FF2B5EF4-FFF2-40B4-BE49-F238E27FC236}">
                  <a16:creationId xmlns:a16="http://schemas.microsoft.com/office/drawing/2014/main" id="{E3F75CBD-C210-4D58-91CB-90F731828FAC}"/>
                </a:ext>
              </a:extLst>
            </p:cNvPr>
            <p:cNvGrpSpPr/>
            <p:nvPr/>
          </p:nvGrpSpPr>
          <p:grpSpPr>
            <a:xfrm>
              <a:off x="4673099" y="1885950"/>
              <a:ext cx="1046214" cy="561975"/>
              <a:chOff x="5574506" y="1885949"/>
              <a:chExt cx="1046214" cy="561975"/>
            </a:xfrm>
          </p:grpSpPr>
          <p:sp>
            <p:nvSpPr>
              <p:cNvPr id="390" name="Прямоугольник: скругленные углы 389">
                <a:extLst>
                  <a:ext uri="{FF2B5EF4-FFF2-40B4-BE49-F238E27FC236}">
                    <a16:creationId xmlns:a16="http://schemas.microsoft.com/office/drawing/2014/main" id="{23BC1429-E396-4DF9-ABE1-74F83B0363DA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850952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rgbClr val="274F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z-Cyrl-UZ" sz="400" dirty="0"/>
              </a:p>
              <a:p>
                <a:pPr algn="ctr"/>
                <a:endParaRPr lang="ru-RU" sz="1100" b="1" dirty="0">
                  <a:solidFill>
                    <a:srgbClr val="76F5FE"/>
                  </a:solidFill>
                </a:endParaRPr>
              </a:p>
            </p:txBody>
          </p:sp>
          <p:sp>
            <p:nvSpPr>
              <p:cNvPr id="391" name="Овал 390">
                <a:extLst>
                  <a:ext uri="{FF2B5EF4-FFF2-40B4-BE49-F238E27FC236}">
                    <a16:creationId xmlns:a16="http://schemas.microsoft.com/office/drawing/2014/main" id="{B951BA09-EBA7-4739-97EE-178A20FFC4F4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38" name="Рисунок 37" descr="Семья с девочкой">
              <a:extLst>
                <a:ext uri="{FF2B5EF4-FFF2-40B4-BE49-F238E27FC236}">
                  <a16:creationId xmlns:a16="http://schemas.microsoft.com/office/drawing/2014/main" id="{70657806-C22E-48B7-BB79-D46D2D84D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4706050" y="2008570"/>
              <a:ext cx="316800" cy="316800"/>
            </a:xfrm>
            <a:prstGeom prst="rect">
              <a:avLst/>
            </a:prstGeom>
          </p:spPr>
        </p:pic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01FBD0CA-CC26-4564-A033-4B67445B6706}"/>
              </a:ext>
            </a:extLst>
          </p:cNvPr>
          <p:cNvGrpSpPr/>
          <p:nvPr/>
        </p:nvGrpSpPr>
        <p:grpSpPr>
          <a:xfrm>
            <a:off x="1600724" y="1885950"/>
            <a:ext cx="1090544" cy="561975"/>
            <a:chOff x="1764799" y="1885950"/>
            <a:chExt cx="1090544" cy="561975"/>
          </a:xfrm>
        </p:grpSpPr>
        <p:grpSp>
          <p:nvGrpSpPr>
            <p:cNvPr id="375" name="Группа 374">
              <a:extLst>
                <a:ext uri="{FF2B5EF4-FFF2-40B4-BE49-F238E27FC236}">
                  <a16:creationId xmlns:a16="http://schemas.microsoft.com/office/drawing/2014/main" id="{1B678C3F-9D20-4C50-AA38-57E0762D31E4}"/>
                </a:ext>
              </a:extLst>
            </p:cNvPr>
            <p:cNvGrpSpPr/>
            <p:nvPr/>
          </p:nvGrpSpPr>
          <p:grpSpPr>
            <a:xfrm>
              <a:off x="1764799" y="1885950"/>
              <a:ext cx="1090544" cy="561975"/>
              <a:chOff x="5574506" y="1885949"/>
              <a:chExt cx="1090544" cy="561975"/>
            </a:xfrm>
          </p:grpSpPr>
          <p:sp>
            <p:nvSpPr>
              <p:cNvPr id="394" name="Прямоугольник: скругленные углы 393">
                <a:extLst>
                  <a:ext uri="{FF2B5EF4-FFF2-40B4-BE49-F238E27FC236}">
                    <a16:creationId xmlns:a16="http://schemas.microsoft.com/office/drawing/2014/main" id="{A1B6A556-6F1F-454A-A6C0-4B5C500DDEEB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895282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rgbClr val="274F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z-Cyrl-UZ" sz="800" dirty="0"/>
              </a:p>
            </p:txBody>
          </p:sp>
          <p:sp>
            <p:nvSpPr>
              <p:cNvPr id="395" name="Овал 394">
                <a:extLst>
                  <a:ext uri="{FF2B5EF4-FFF2-40B4-BE49-F238E27FC236}">
                    <a16:creationId xmlns:a16="http://schemas.microsoft.com/office/drawing/2014/main" id="{6859A4C3-647C-4B39-9BD2-107D6677F734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0" name="Рисунок 39" descr="Мужчина">
              <a:extLst>
                <a:ext uri="{FF2B5EF4-FFF2-40B4-BE49-F238E27FC236}">
                  <a16:creationId xmlns:a16="http://schemas.microsoft.com/office/drawing/2014/main" id="{5480EF89-4DAC-4D21-89EB-A783B42DB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1775460" y="1996440"/>
              <a:ext cx="350520" cy="350520"/>
            </a:xfrm>
            <a:prstGeom prst="rect">
              <a:avLst/>
            </a:prstGeom>
          </p:spPr>
        </p:pic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8448BA5E-9CBE-44FB-9F95-AA5CC8EFDBD5}"/>
              </a:ext>
            </a:extLst>
          </p:cNvPr>
          <p:cNvGrpSpPr/>
          <p:nvPr/>
        </p:nvGrpSpPr>
        <p:grpSpPr>
          <a:xfrm>
            <a:off x="10704762" y="1885950"/>
            <a:ext cx="1151888" cy="561975"/>
            <a:chOff x="10502399" y="1885950"/>
            <a:chExt cx="1151888" cy="561975"/>
          </a:xfrm>
        </p:grpSpPr>
        <p:grpSp>
          <p:nvGrpSpPr>
            <p:cNvPr id="381" name="Группа 380">
              <a:extLst>
                <a:ext uri="{FF2B5EF4-FFF2-40B4-BE49-F238E27FC236}">
                  <a16:creationId xmlns:a16="http://schemas.microsoft.com/office/drawing/2014/main" id="{71B9AA84-E90E-4257-AAC5-2DEB2B191B16}"/>
                </a:ext>
              </a:extLst>
            </p:cNvPr>
            <p:cNvGrpSpPr/>
            <p:nvPr/>
          </p:nvGrpSpPr>
          <p:grpSpPr>
            <a:xfrm>
              <a:off x="10502399" y="1885950"/>
              <a:ext cx="1151888" cy="561975"/>
              <a:chOff x="5574506" y="1885949"/>
              <a:chExt cx="1151888" cy="561975"/>
            </a:xfrm>
          </p:grpSpPr>
          <p:sp>
            <p:nvSpPr>
              <p:cNvPr id="382" name="Прямоугольник: скругленные углы 381">
                <a:extLst>
                  <a:ext uri="{FF2B5EF4-FFF2-40B4-BE49-F238E27FC236}">
                    <a16:creationId xmlns:a16="http://schemas.microsoft.com/office/drawing/2014/main" id="{59F2F880-658F-4B3F-B5E4-A1738ABB9581}"/>
                  </a:ext>
                </a:extLst>
              </p:cNvPr>
              <p:cNvSpPr/>
              <p:nvPr/>
            </p:nvSpPr>
            <p:spPr>
              <a:xfrm>
                <a:off x="5769768" y="1885949"/>
                <a:ext cx="956626" cy="561975"/>
              </a:xfrm>
              <a:prstGeom prst="roundRect">
                <a:avLst>
                  <a:gd name="adj" fmla="val 6498"/>
                </a:avLst>
              </a:prstGeom>
              <a:solidFill>
                <a:srgbClr val="274F97"/>
              </a:solidFill>
              <a:ln>
                <a:solidFill>
                  <a:srgbClr val="274F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z-Cyrl-UZ" sz="700" dirty="0"/>
              </a:p>
            </p:txBody>
          </p:sp>
          <p:sp>
            <p:nvSpPr>
              <p:cNvPr id="383" name="Овал 382">
                <a:extLst>
                  <a:ext uri="{FF2B5EF4-FFF2-40B4-BE49-F238E27FC236}">
                    <a16:creationId xmlns:a16="http://schemas.microsoft.com/office/drawing/2014/main" id="{CB0BE9C2-4F14-46B6-93CA-3B5D69DF4DF3}"/>
                  </a:ext>
                </a:extLst>
              </p:cNvPr>
              <p:cNvSpPr/>
              <p:nvPr/>
            </p:nvSpPr>
            <p:spPr>
              <a:xfrm>
                <a:off x="5574506" y="1983581"/>
                <a:ext cx="381000" cy="38100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4" name="Рисунок 43" descr="Самолет">
              <a:extLst>
                <a:ext uri="{FF2B5EF4-FFF2-40B4-BE49-F238E27FC236}">
                  <a16:creationId xmlns:a16="http://schemas.microsoft.com/office/drawing/2014/main" id="{C50D8C61-351B-4FB8-AD9E-352009873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 rot="4316800">
              <a:off x="10503180" y="1979220"/>
              <a:ext cx="378180" cy="378180"/>
            </a:xfrm>
            <a:prstGeom prst="rect">
              <a:avLst/>
            </a:prstGeom>
          </p:spPr>
        </p:pic>
      </p:grpSp>
      <p:grpSp>
        <p:nvGrpSpPr>
          <p:cNvPr id="330" name="Группа 329">
            <a:extLst>
              <a:ext uri="{FF2B5EF4-FFF2-40B4-BE49-F238E27FC236}">
                <a16:creationId xmlns:a16="http://schemas.microsoft.com/office/drawing/2014/main" id="{53F407AD-7BC4-485D-9FDA-7387829DC8FA}"/>
              </a:ext>
            </a:extLst>
          </p:cNvPr>
          <p:cNvGrpSpPr/>
          <p:nvPr/>
        </p:nvGrpSpPr>
        <p:grpSpPr>
          <a:xfrm>
            <a:off x="2859539" y="1871345"/>
            <a:ext cx="1151888" cy="561975"/>
            <a:chOff x="5574506" y="1885949"/>
            <a:chExt cx="1151888" cy="561975"/>
          </a:xfrm>
        </p:grpSpPr>
        <p:sp>
          <p:nvSpPr>
            <p:cNvPr id="332" name="Прямоугольник: скругленные углы 331">
              <a:extLst>
                <a:ext uri="{FF2B5EF4-FFF2-40B4-BE49-F238E27FC236}">
                  <a16:creationId xmlns:a16="http://schemas.microsoft.com/office/drawing/2014/main" id="{4CD4B695-E3C5-4AB9-A407-193B69EFBD29}"/>
                </a:ext>
              </a:extLst>
            </p:cNvPr>
            <p:cNvSpPr/>
            <p:nvPr/>
          </p:nvSpPr>
          <p:spPr>
            <a:xfrm>
              <a:off x="5769768" y="1885949"/>
              <a:ext cx="956626" cy="561975"/>
            </a:xfrm>
            <a:prstGeom prst="roundRect">
              <a:avLst>
                <a:gd name="adj" fmla="val 6498"/>
              </a:avLst>
            </a:prstGeom>
            <a:solidFill>
              <a:srgbClr val="274F97"/>
            </a:solidFill>
            <a:ln>
              <a:solidFill>
                <a:srgbClr val="274F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solidFill>
                  <a:srgbClr val="76F5FE"/>
                </a:solidFill>
              </a:endParaRPr>
            </a:p>
          </p:txBody>
        </p:sp>
        <p:sp>
          <p:nvSpPr>
            <p:cNvPr id="333" name="Овал 332">
              <a:extLst>
                <a:ext uri="{FF2B5EF4-FFF2-40B4-BE49-F238E27FC236}">
                  <a16:creationId xmlns:a16="http://schemas.microsoft.com/office/drawing/2014/main" id="{2D55CAB1-A8EA-494E-B856-25D8377BEA32}"/>
                </a:ext>
              </a:extLst>
            </p:cNvPr>
            <p:cNvSpPr/>
            <p:nvPr/>
          </p:nvSpPr>
          <p:spPr>
            <a:xfrm>
              <a:off x="5574506" y="1983581"/>
              <a:ext cx="381000" cy="381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614E75FD-11EE-4C1A-9F0F-1072C0BB619C}"/>
              </a:ext>
            </a:extLst>
          </p:cNvPr>
          <p:cNvSpPr/>
          <p:nvPr/>
        </p:nvSpPr>
        <p:spPr>
          <a:xfrm>
            <a:off x="3280747" y="2219921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1 201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836D7E68-F7A4-403F-893F-24724952032D}"/>
              </a:ext>
            </a:extLst>
          </p:cNvPr>
          <p:cNvSpPr/>
          <p:nvPr/>
        </p:nvSpPr>
        <p:spPr>
          <a:xfrm>
            <a:off x="1977343" y="2221984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1 090</a:t>
            </a:r>
            <a:endParaRPr lang="ru-RU" sz="1200" b="1" dirty="0">
              <a:solidFill>
                <a:srgbClr val="76F5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BD33051E-A967-4C7E-9B9F-52CABF4ECC02}"/>
              </a:ext>
            </a:extLst>
          </p:cNvPr>
          <p:cNvSpPr/>
          <p:nvPr/>
        </p:nvSpPr>
        <p:spPr>
          <a:xfrm>
            <a:off x="1735455" y="1851699"/>
            <a:ext cx="11506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ЁШЛАР СОНИ 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(18-30)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B8C7AD7-0501-4A2C-A78B-AF4607B5DF61}"/>
              </a:ext>
            </a:extLst>
          </p:cNvPr>
          <p:cNvSpPr/>
          <p:nvPr/>
        </p:nvSpPr>
        <p:spPr>
          <a:xfrm>
            <a:off x="2588418" y="1829484"/>
            <a:ext cx="19716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ВОЯГА 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ЕТМАГАН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FB89F8C5-2D66-458D-ADD5-36BD6C3B014E}"/>
              </a:ext>
            </a:extLst>
          </p:cNvPr>
          <p:cNvSpPr/>
          <p:nvPr/>
        </p:nvSpPr>
        <p:spPr>
          <a:xfrm>
            <a:off x="519112" y="1848435"/>
            <a:ext cx="9858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</a:p>
          <a:p>
            <a:pPr algn="ctr"/>
            <a:r>
              <a:rPr lang="uz-Cyrl-UZ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D749D895-4A0F-42C2-B817-DDBF54F743BF}"/>
              </a:ext>
            </a:extLst>
          </p:cNvPr>
          <p:cNvSpPr/>
          <p:nvPr/>
        </p:nvSpPr>
        <p:spPr>
          <a:xfrm>
            <a:off x="733696" y="2225159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6 770</a:t>
            </a:r>
            <a:endParaRPr lang="ru-RU" sz="1200" b="1" dirty="0">
              <a:solidFill>
                <a:srgbClr val="76F5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8" name="Прямоугольник 447">
            <a:extLst>
              <a:ext uri="{FF2B5EF4-FFF2-40B4-BE49-F238E27FC236}">
                <a16:creationId xmlns:a16="http://schemas.microsoft.com/office/drawing/2014/main" id="{886E070D-8571-41F7-A543-CCFB082FEB5D}"/>
              </a:ext>
            </a:extLst>
          </p:cNvPr>
          <p:cNvSpPr/>
          <p:nvPr/>
        </p:nvSpPr>
        <p:spPr>
          <a:xfrm>
            <a:off x="4398167" y="1859549"/>
            <a:ext cx="10191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ХОТИН-ҚИЗЛАР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</a:p>
        </p:txBody>
      </p:sp>
      <p:sp>
        <p:nvSpPr>
          <p:cNvPr id="453" name="Прямоугольник 452">
            <a:extLst>
              <a:ext uri="{FF2B5EF4-FFF2-40B4-BE49-F238E27FC236}">
                <a16:creationId xmlns:a16="http://schemas.microsoft.com/office/drawing/2014/main" id="{41DC628F-1ACE-4753-8E0E-583BEEB3FDDD}"/>
              </a:ext>
            </a:extLst>
          </p:cNvPr>
          <p:cNvSpPr/>
          <p:nvPr/>
        </p:nvSpPr>
        <p:spPr>
          <a:xfrm>
            <a:off x="4627167" y="2218809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2 983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5" name="Прямоугольник 454">
            <a:extLst>
              <a:ext uri="{FF2B5EF4-FFF2-40B4-BE49-F238E27FC236}">
                <a16:creationId xmlns:a16="http://schemas.microsoft.com/office/drawing/2014/main" id="{A7D9EDFE-6529-449C-8F1E-9B6A9C90F6BF}"/>
              </a:ext>
            </a:extLst>
          </p:cNvPr>
          <p:cNvSpPr/>
          <p:nvPr/>
        </p:nvSpPr>
        <p:spPr>
          <a:xfrm>
            <a:off x="3105150" y="1862723"/>
            <a:ext cx="6096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 СОНИ</a:t>
            </a:r>
          </a:p>
        </p:txBody>
      </p:sp>
      <p:sp>
        <p:nvSpPr>
          <p:cNvPr id="462" name="Прямоугольник 461">
            <a:extLst>
              <a:ext uri="{FF2B5EF4-FFF2-40B4-BE49-F238E27FC236}">
                <a16:creationId xmlns:a16="http://schemas.microsoft.com/office/drawing/2014/main" id="{5D165582-798E-42B7-A35F-DF65A0202D1A}"/>
              </a:ext>
            </a:extLst>
          </p:cNvPr>
          <p:cNvSpPr/>
          <p:nvPr/>
        </p:nvSpPr>
        <p:spPr>
          <a:xfrm>
            <a:off x="5898754" y="2221984"/>
            <a:ext cx="567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2 593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3" name="Прямоугольник 462">
            <a:extLst>
              <a:ext uri="{FF2B5EF4-FFF2-40B4-BE49-F238E27FC236}">
                <a16:creationId xmlns:a16="http://schemas.microsoft.com/office/drawing/2014/main" id="{E677037B-8EDC-4CEE-B81C-DCEF72E0C404}"/>
              </a:ext>
            </a:extLst>
          </p:cNvPr>
          <p:cNvSpPr/>
          <p:nvPr/>
        </p:nvSpPr>
        <p:spPr>
          <a:xfrm>
            <a:off x="8572926" y="2219603"/>
            <a:ext cx="4395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850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4" name="Прямоугольник 463">
            <a:extLst>
              <a:ext uri="{FF2B5EF4-FFF2-40B4-BE49-F238E27FC236}">
                <a16:creationId xmlns:a16="http://schemas.microsoft.com/office/drawing/2014/main" id="{B3D422EC-6671-4A97-8FC5-745985E86BE7}"/>
              </a:ext>
            </a:extLst>
          </p:cNvPr>
          <p:cNvSpPr/>
          <p:nvPr/>
        </p:nvSpPr>
        <p:spPr>
          <a:xfrm>
            <a:off x="9893808" y="2218809"/>
            <a:ext cx="3545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  <a:endParaRPr lang="ru-RU" b="1" dirty="0">
              <a:solidFill>
                <a:srgbClr val="76F5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5" name="Прямоугольник 464">
            <a:extLst>
              <a:ext uri="{FF2B5EF4-FFF2-40B4-BE49-F238E27FC236}">
                <a16:creationId xmlns:a16="http://schemas.microsoft.com/office/drawing/2014/main" id="{698E1A89-45CB-49D1-A585-A520E6B0C365}"/>
              </a:ext>
            </a:extLst>
          </p:cNvPr>
          <p:cNvSpPr/>
          <p:nvPr/>
        </p:nvSpPr>
        <p:spPr>
          <a:xfrm>
            <a:off x="9398000" y="1850023"/>
            <a:ext cx="1369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НОГИРОНЛИГИ 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БЎЛГАН 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ШАХСЛАР</a:t>
            </a:r>
          </a:p>
        </p:txBody>
      </p:sp>
      <p:sp>
        <p:nvSpPr>
          <p:cNvPr id="466" name="Прямоугольник 465">
            <a:extLst>
              <a:ext uri="{FF2B5EF4-FFF2-40B4-BE49-F238E27FC236}">
                <a16:creationId xmlns:a16="http://schemas.microsoft.com/office/drawing/2014/main" id="{AB554091-AFB5-4B32-8223-897C99D31DC9}"/>
              </a:ext>
            </a:extLst>
          </p:cNvPr>
          <p:cNvSpPr/>
          <p:nvPr/>
        </p:nvSpPr>
        <p:spPr>
          <a:xfrm>
            <a:off x="8404860" y="183418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ХОРИЖГА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ИШЛАШГА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КЕТГАНЛАР</a:t>
            </a:r>
          </a:p>
        </p:txBody>
      </p:sp>
      <p:sp>
        <p:nvSpPr>
          <p:cNvPr id="344" name="Прямоугольник 343">
            <a:extLst>
              <a:ext uri="{FF2B5EF4-FFF2-40B4-BE49-F238E27FC236}">
                <a16:creationId xmlns:a16="http://schemas.microsoft.com/office/drawing/2014/main" id="{48180B3F-9FA0-40DF-B6C5-C3190B134411}"/>
              </a:ext>
            </a:extLst>
          </p:cNvPr>
          <p:cNvSpPr/>
          <p:nvPr/>
        </p:nvSpPr>
        <p:spPr>
          <a:xfrm>
            <a:off x="11266678" y="2221984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lang="ru-RU" b="1" dirty="0">
              <a:solidFill>
                <a:srgbClr val="76F5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7" name="Прямоугольник 466">
            <a:extLst>
              <a:ext uri="{FF2B5EF4-FFF2-40B4-BE49-F238E27FC236}">
                <a16:creationId xmlns:a16="http://schemas.microsoft.com/office/drawing/2014/main" id="{C4EAD0CA-2BE1-4715-ACF8-A726A3A5B8FB}"/>
              </a:ext>
            </a:extLst>
          </p:cNvPr>
          <p:cNvSpPr/>
          <p:nvPr/>
        </p:nvSpPr>
        <p:spPr>
          <a:xfrm>
            <a:off x="6972300" y="1849428"/>
            <a:ext cx="998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dirty="0">
                <a:solidFill>
                  <a:schemeClr val="bg1"/>
                </a:solidFill>
              </a:rPr>
              <a:t>КЎП ҚАВАТЛИ 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</a:rPr>
              <a:t>УЙ/ ХОНАДОН</a:t>
            </a:r>
          </a:p>
          <a:p>
            <a:pPr algn="ctr"/>
            <a:r>
              <a:rPr lang="uz-Cyrl-UZ" sz="800" dirty="0">
                <a:solidFill>
                  <a:schemeClr val="bg1"/>
                </a:solidFill>
              </a:rPr>
              <a:t>СОНИ </a:t>
            </a:r>
          </a:p>
        </p:txBody>
      </p:sp>
      <p:sp>
        <p:nvSpPr>
          <p:cNvPr id="468" name="Прямоугольник 467">
            <a:extLst>
              <a:ext uri="{FF2B5EF4-FFF2-40B4-BE49-F238E27FC236}">
                <a16:creationId xmlns:a16="http://schemas.microsoft.com/office/drawing/2014/main" id="{50D59114-380C-46F4-A9B7-BD7E066CD335}"/>
              </a:ext>
            </a:extLst>
          </p:cNvPr>
          <p:cNvSpPr/>
          <p:nvPr/>
        </p:nvSpPr>
        <p:spPr>
          <a:xfrm>
            <a:off x="7071870" y="2214682"/>
            <a:ext cx="7809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r>
              <a:rPr lang="uz-Cyrl-UZ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uz-Cyrl-UZ" sz="1200" b="1" dirty="0">
                <a:solidFill>
                  <a:srgbClr val="76F5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2 288</a:t>
            </a:r>
            <a:endParaRPr lang="ru-RU" sz="1600" b="1" dirty="0">
              <a:solidFill>
                <a:srgbClr val="76F5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0" name="Рисунок 469" descr="Ползающий ребенок">
            <a:extLst>
              <a:ext uri="{FF2B5EF4-FFF2-40B4-BE49-F238E27FC236}">
                <a16:creationId xmlns:a16="http://schemas.microsoft.com/office/drawing/2014/main" id="{FC70CA39-78A3-4447-9EA2-E75DF4802D6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858127" y="1967946"/>
            <a:ext cx="368465" cy="368465"/>
          </a:xfrm>
          <a:prstGeom prst="rect">
            <a:avLst/>
          </a:prstGeom>
        </p:spPr>
      </p:pic>
      <p:sp>
        <p:nvSpPr>
          <p:cNvPr id="349" name="TextBox 348">
            <a:extLst>
              <a:ext uri="{FF2B5EF4-FFF2-40B4-BE49-F238E27FC236}">
                <a16:creationId xmlns:a16="http://schemas.microsoft.com/office/drawing/2014/main" id="{7A8B3340-4E85-45F2-8637-F31A6385EA1B}"/>
              </a:ext>
            </a:extLst>
          </p:cNvPr>
          <p:cNvSpPr txBox="1"/>
          <p:nvPr/>
        </p:nvSpPr>
        <p:spPr>
          <a:xfrm>
            <a:off x="1702780" y="4695590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800" b="1" dirty="0"/>
              <a:t>ЖАМИ БАНД </a:t>
            </a:r>
          </a:p>
          <a:p>
            <a:pPr algn="ctr"/>
            <a:r>
              <a:rPr lang="uz-Cyrl-UZ" sz="800" b="1" dirty="0"/>
              <a:t>АҲОЛИ</a:t>
            </a:r>
            <a:endParaRPr lang="ru-RU" sz="800" b="1" dirty="0"/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70437E1F-813A-406B-9C55-2D9A3F455809}"/>
              </a:ext>
            </a:extLst>
          </p:cNvPr>
          <p:cNvGrpSpPr/>
          <p:nvPr/>
        </p:nvGrpSpPr>
        <p:grpSpPr>
          <a:xfrm>
            <a:off x="2621495" y="2779315"/>
            <a:ext cx="2064543" cy="523220"/>
            <a:chOff x="2919821" y="2696357"/>
            <a:chExt cx="2064543" cy="523220"/>
          </a:xfrm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08FBE236-3F37-4939-9F4D-3BCB64F11BF0}"/>
                </a:ext>
              </a:extLst>
            </p:cNvPr>
            <p:cNvGrpSpPr/>
            <p:nvPr/>
          </p:nvGrpSpPr>
          <p:grpSpPr>
            <a:xfrm>
              <a:off x="2919821" y="2703844"/>
              <a:ext cx="2064543" cy="488158"/>
              <a:chOff x="2938871" y="2945144"/>
              <a:chExt cx="2064543" cy="488158"/>
            </a:xfrm>
          </p:grpSpPr>
          <p:sp>
            <p:nvSpPr>
              <p:cNvPr id="2" name="Прямоугольник: скругленные углы 1">
                <a:extLst>
                  <a:ext uri="{FF2B5EF4-FFF2-40B4-BE49-F238E27FC236}">
                    <a16:creationId xmlns:a16="http://schemas.microsoft.com/office/drawing/2014/main" id="{D7D0C180-FE9F-441B-A5F7-1E4DC4E7CC71}"/>
                  </a:ext>
                </a:extLst>
              </p:cNvPr>
              <p:cNvSpPr/>
              <p:nvPr/>
            </p:nvSpPr>
            <p:spPr>
              <a:xfrm>
                <a:off x="2938871" y="2997533"/>
                <a:ext cx="2064543" cy="435769"/>
              </a:xfrm>
              <a:prstGeom prst="roundRect">
                <a:avLst>
                  <a:gd name="adj" fmla="val 68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29" name="Трапеция 28">
                <a:extLst>
                  <a:ext uri="{FF2B5EF4-FFF2-40B4-BE49-F238E27FC236}">
                    <a16:creationId xmlns:a16="http://schemas.microsoft.com/office/drawing/2014/main" id="{BEDD8848-B22B-4232-8C17-CC60CE1F17EE}"/>
                  </a:ext>
                </a:extLst>
              </p:cNvPr>
              <p:cNvSpPr/>
              <p:nvPr/>
            </p:nvSpPr>
            <p:spPr>
              <a:xfrm>
                <a:off x="3007929" y="2952289"/>
                <a:ext cx="526256" cy="64294"/>
              </a:xfrm>
              <a:prstGeom prst="trapezoid">
                <a:avLst>
                  <a:gd name="adj" fmla="val 89287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рямоугольник: скругленные углы 25">
                <a:extLst>
                  <a:ext uri="{FF2B5EF4-FFF2-40B4-BE49-F238E27FC236}">
                    <a16:creationId xmlns:a16="http://schemas.microsoft.com/office/drawing/2014/main" id="{22C624ED-6251-4B74-8761-D3393CCB3799}"/>
                  </a:ext>
                </a:extLst>
              </p:cNvPr>
              <p:cNvSpPr/>
              <p:nvPr/>
            </p:nvSpPr>
            <p:spPr>
              <a:xfrm>
                <a:off x="3053171" y="2945144"/>
                <a:ext cx="435770" cy="464344"/>
              </a:xfrm>
              <a:prstGeom prst="roundRect">
                <a:avLst>
                  <a:gd name="adj" fmla="val 6285"/>
                </a:avLst>
              </a:prstGeom>
              <a:solidFill>
                <a:srgbClr val="1586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70" name="Рисунок 369" descr="Стол и стулья">
                <a:extLst>
                  <a:ext uri="{FF2B5EF4-FFF2-40B4-BE49-F238E27FC236}">
                    <a16:creationId xmlns:a16="http://schemas.microsoft.com/office/drawing/2014/main" id="{A7B8859A-C35E-4CC6-930A-1764F8BCB9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3"/>
                  </a:ext>
                </a:extLst>
              </a:blip>
              <a:stretch>
                <a:fillRect/>
              </a:stretch>
            </p:blipFill>
            <p:spPr>
              <a:xfrm>
                <a:off x="4379264" y="2959894"/>
                <a:ext cx="469106" cy="469106"/>
              </a:xfrm>
              <a:prstGeom prst="rect">
                <a:avLst/>
              </a:prstGeom>
            </p:spPr>
          </p:pic>
        </p:grp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2F97C8F2-71B6-4873-A51F-09DCB84048EB}"/>
                </a:ext>
              </a:extLst>
            </p:cNvPr>
            <p:cNvSpPr txBox="1"/>
            <p:nvPr/>
          </p:nvSpPr>
          <p:spPr>
            <a:xfrm>
              <a:off x="3581352" y="2795024"/>
              <a:ext cx="6799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800" b="1" dirty="0"/>
                <a:t>ХИЗМАТ </a:t>
              </a:r>
            </a:p>
            <a:p>
              <a:pPr algn="ctr"/>
              <a:r>
                <a:rPr lang="uz-Cyrl-UZ" sz="800" b="1" dirty="0"/>
                <a:t>КЎРСАТИШ</a:t>
              </a:r>
              <a:endParaRPr lang="ru-RU" sz="800" b="1" dirty="0"/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290ADCC2-EC35-454C-A848-233F4A67BF31}"/>
                </a:ext>
              </a:extLst>
            </p:cNvPr>
            <p:cNvSpPr txBox="1"/>
            <p:nvPr/>
          </p:nvSpPr>
          <p:spPr>
            <a:xfrm>
              <a:off x="2931697" y="2696357"/>
              <a:ext cx="4716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45</a:t>
              </a:r>
            </a:p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та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41A50B5B-FB98-40D6-98FA-8FF60467BEA8}"/>
              </a:ext>
            </a:extLst>
          </p:cNvPr>
          <p:cNvGrpSpPr/>
          <p:nvPr/>
        </p:nvGrpSpPr>
        <p:grpSpPr>
          <a:xfrm>
            <a:off x="2609675" y="3307839"/>
            <a:ext cx="2064543" cy="558797"/>
            <a:chOff x="2913471" y="3269445"/>
            <a:chExt cx="2064543" cy="558797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2CDC5B96-1104-4440-BFDD-543A3D4E2649}"/>
                </a:ext>
              </a:extLst>
            </p:cNvPr>
            <p:cNvGrpSpPr/>
            <p:nvPr/>
          </p:nvGrpSpPr>
          <p:grpSpPr>
            <a:xfrm>
              <a:off x="2913471" y="3294394"/>
              <a:ext cx="2064543" cy="494508"/>
              <a:chOff x="5199471" y="2938794"/>
              <a:chExt cx="2064543" cy="494508"/>
            </a:xfrm>
          </p:grpSpPr>
          <p:sp>
            <p:nvSpPr>
              <p:cNvPr id="72" name="Прямоугольник: скругленные углы 71">
                <a:extLst>
                  <a:ext uri="{FF2B5EF4-FFF2-40B4-BE49-F238E27FC236}">
                    <a16:creationId xmlns:a16="http://schemas.microsoft.com/office/drawing/2014/main" id="{BED2FF9E-C6C4-47C0-B8D3-01CA629451BC}"/>
                  </a:ext>
                </a:extLst>
              </p:cNvPr>
              <p:cNvSpPr/>
              <p:nvPr/>
            </p:nvSpPr>
            <p:spPr>
              <a:xfrm>
                <a:off x="5199471" y="2997533"/>
                <a:ext cx="2064543" cy="435769"/>
              </a:xfrm>
              <a:prstGeom prst="roundRect">
                <a:avLst>
                  <a:gd name="adj" fmla="val 683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</a:endParaRPr>
              </a:p>
            </p:txBody>
          </p:sp>
          <p:sp>
            <p:nvSpPr>
              <p:cNvPr id="73" name="Трапеция 72">
                <a:extLst>
                  <a:ext uri="{FF2B5EF4-FFF2-40B4-BE49-F238E27FC236}">
                    <a16:creationId xmlns:a16="http://schemas.microsoft.com/office/drawing/2014/main" id="{99866DD0-AD0D-41FA-BE3D-E80E4EE72980}"/>
                  </a:ext>
                </a:extLst>
              </p:cNvPr>
              <p:cNvSpPr/>
              <p:nvPr/>
            </p:nvSpPr>
            <p:spPr>
              <a:xfrm>
                <a:off x="5268529" y="2945939"/>
                <a:ext cx="526256" cy="64294"/>
              </a:xfrm>
              <a:prstGeom prst="trapezoid">
                <a:avLst>
                  <a:gd name="adj" fmla="val 89287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: скругленные углы 73">
                <a:extLst>
                  <a:ext uri="{FF2B5EF4-FFF2-40B4-BE49-F238E27FC236}">
                    <a16:creationId xmlns:a16="http://schemas.microsoft.com/office/drawing/2014/main" id="{B4D5FD2B-7CFC-437B-BC2D-1715D1882B98}"/>
                  </a:ext>
                </a:extLst>
              </p:cNvPr>
              <p:cNvSpPr/>
              <p:nvPr/>
            </p:nvSpPr>
            <p:spPr>
              <a:xfrm>
                <a:off x="5313771" y="2938794"/>
                <a:ext cx="435770" cy="464344"/>
              </a:xfrm>
              <a:prstGeom prst="roundRect">
                <a:avLst>
                  <a:gd name="adj" fmla="val 6285"/>
                </a:avLst>
              </a:prstGeom>
              <a:solidFill>
                <a:srgbClr val="1586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66" name="Рисунок 365" descr="Тележка для покупок">
                <a:extLst>
                  <a:ext uri="{FF2B5EF4-FFF2-40B4-BE49-F238E27FC236}">
                    <a16:creationId xmlns:a16="http://schemas.microsoft.com/office/drawing/2014/main" id="{91CABE39-49DC-4EBF-BD05-DF051776E9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5"/>
                  </a:ext>
                </a:extLst>
              </a:blip>
              <a:stretch>
                <a:fillRect/>
              </a:stretch>
            </p:blipFill>
            <p:spPr>
              <a:xfrm>
                <a:off x="6743516" y="3012097"/>
                <a:ext cx="378803" cy="378803"/>
              </a:xfrm>
              <a:prstGeom prst="rect">
                <a:avLst/>
              </a:prstGeom>
            </p:spPr>
          </p:pic>
        </p:grp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60CF9A95-470B-46C1-9B84-0A3E45955E3E}"/>
                </a:ext>
              </a:extLst>
            </p:cNvPr>
            <p:cNvSpPr txBox="1"/>
            <p:nvPr/>
          </p:nvSpPr>
          <p:spPr>
            <a:xfrm>
              <a:off x="3598175" y="3355412"/>
              <a:ext cx="7489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800" b="1" dirty="0"/>
                <a:t>САВДО </a:t>
              </a:r>
            </a:p>
            <a:p>
              <a:pPr algn="ctr"/>
              <a:r>
                <a:rPr lang="uz-Cyrl-UZ" sz="800" b="1" dirty="0"/>
                <a:t>ДЎКОНЛАРИ</a:t>
              </a:r>
              <a:endParaRPr lang="ru-RU" sz="800" b="1" dirty="0"/>
            </a:p>
          </p:txBody>
        </p:sp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18B8BAB3-F926-46F7-965F-B5997D189078}"/>
                </a:ext>
              </a:extLst>
            </p:cNvPr>
            <p:cNvSpPr txBox="1"/>
            <p:nvPr/>
          </p:nvSpPr>
          <p:spPr>
            <a:xfrm>
              <a:off x="2945690" y="3269445"/>
              <a:ext cx="5325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302</a:t>
              </a:r>
            </a:p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та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" name="Прямоугольник 340">
              <a:extLst>
                <a:ext uri="{FF2B5EF4-FFF2-40B4-BE49-F238E27FC236}">
                  <a16:creationId xmlns:a16="http://schemas.microsoft.com/office/drawing/2014/main" id="{6D763555-EC17-4E56-A9D3-C57EF8B72690}"/>
                </a:ext>
              </a:extLst>
            </p:cNvPr>
            <p:cNvSpPr/>
            <p:nvPr/>
          </p:nvSpPr>
          <p:spPr>
            <a:xfrm>
              <a:off x="3647525" y="3628187"/>
              <a:ext cx="681597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700" i="1" dirty="0" err="1">
                  <a:latin typeface="Arial Narrow" panose="020B0606020202030204" pitchFamily="34" charset="0"/>
                </a:rPr>
                <a:t>Uchtepa</a:t>
              </a:r>
              <a:r>
                <a:rPr lang="ru-RU" sz="700" i="1" dirty="0">
                  <a:latin typeface="Arial Narrow" panose="020B0606020202030204" pitchFamily="34" charset="0"/>
                </a:rPr>
                <a:t> </a:t>
              </a:r>
              <a:r>
                <a:rPr lang="ru-RU" sz="700" i="1" dirty="0" err="1">
                  <a:latin typeface="Arial Narrow" panose="020B0606020202030204" pitchFamily="34" charset="0"/>
                </a:rPr>
                <a:t>Outlet</a:t>
              </a:r>
              <a:endParaRPr lang="ru-RU" sz="700" i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334" name="TextBox 333">
            <a:extLst>
              <a:ext uri="{FF2B5EF4-FFF2-40B4-BE49-F238E27FC236}">
                <a16:creationId xmlns:a16="http://schemas.microsoft.com/office/drawing/2014/main" id="{F9925F30-E4AF-422D-8320-CF552427D1DA}"/>
              </a:ext>
            </a:extLst>
          </p:cNvPr>
          <p:cNvSpPr txBox="1"/>
          <p:nvPr/>
        </p:nvSpPr>
        <p:spPr>
          <a:xfrm>
            <a:off x="6054336" y="285464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</a:t>
            </a:r>
          </a:p>
          <a:p>
            <a:pPr algn="ctr"/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АҲОЛИСИНИНГ </a:t>
            </a:r>
          </a:p>
          <a:p>
            <a:pPr algn="ctr"/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СОҲАЛАРДА </a:t>
            </a:r>
          </a:p>
          <a:p>
            <a:pPr algn="ctr"/>
            <a:r>
              <a:rPr lang="uz-Cyrl-UZ" sz="7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БАНДЛИГИ</a:t>
            </a:r>
            <a:endParaRPr lang="ru-RU" sz="7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трелка: шеврон 31">
            <a:extLst>
              <a:ext uri="{FF2B5EF4-FFF2-40B4-BE49-F238E27FC236}">
                <a16:creationId xmlns:a16="http://schemas.microsoft.com/office/drawing/2014/main" id="{AA0F9B0A-E0D0-46F1-A82D-381558060051}"/>
              </a:ext>
            </a:extLst>
          </p:cNvPr>
          <p:cNvSpPr/>
          <p:nvPr/>
        </p:nvSpPr>
        <p:spPr>
          <a:xfrm>
            <a:off x="7056120" y="3101340"/>
            <a:ext cx="297180" cy="2971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1BEFF226-74F6-4069-8DBF-8069FE87E999}"/>
              </a:ext>
            </a:extLst>
          </p:cNvPr>
          <p:cNvSpPr/>
          <p:nvPr/>
        </p:nvSpPr>
        <p:spPr>
          <a:xfrm>
            <a:off x="6050280" y="2788920"/>
            <a:ext cx="922020" cy="922020"/>
          </a:xfrm>
          <a:prstGeom prst="ellipse">
            <a:avLst/>
          </a:prstGeom>
          <a:solidFill>
            <a:srgbClr val="00B05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2" name="Группа 341">
            <a:extLst>
              <a:ext uri="{FF2B5EF4-FFF2-40B4-BE49-F238E27FC236}">
                <a16:creationId xmlns:a16="http://schemas.microsoft.com/office/drawing/2014/main" id="{79F06939-2F7F-441F-9CD4-C2E28E5FC624}"/>
              </a:ext>
            </a:extLst>
          </p:cNvPr>
          <p:cNvGrpSpPr/>
          <p:nvPr/>
        </p:nvGrpSpPr>
        <p:grpSpPr>
          <a:xfrm>
            <a:off x="6200461" y="3291208"/>
            <a:ext cx="670874" cy="383084"/>
            <a:chOff x="534991" y="4203703"/>
            <a:chExt cx="670874" cy="383084"/>
          </a:xfrm>
        </p:grpSpPr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6748F7FB-587C-4BC0-8B0B-91F1F238C0B3}"/>
                </a:ext>
              </a:extLst>
            </p:cNvPr>
            <p:cNvSpPr txBox="1"/>
            <p:nvPr/>
          </p:nvSpPr>
          <p:spPr>
            <a:xfrm>
              <a:off x="534991" y="4203703"/>
              <a:ext cx="6319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4 604</a:t>
              </a:r>
              <a:endPara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BEE785F0-652F-43E1-90C7-6B34CAD538F3}"/>
                </a:ext>
              </a:extLst>
            </p:cNvPr>
            <p:cNvSpPr txBox="1"/>
            <p:nvPr/>
          </p:nvSpPr>
          <p:spPr>
            <a:xfrm>
              <a:off x="655006" y="4371343"/>
              <a:ext cx="55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sz="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нафар</a:t>
              </a:r>
              <a:endParaRPr lang="ru-RU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0D11517-095B-4031-8BD6-34744B17AFB3}"/>
              </a:ext>
            </a:extLst>
          </p:cNvPr>
          <p:cNvSpPr txBox="1"/>
          <p:nvPr/>
        </p:nvSpPr>
        <p:spPr>
          <a:xfrm>
            <a:off x="242888" y="6611936"/>
            <a:ext cx="170591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600" dirty="0">
                <a:latin typeface="Arial" panose="020B0604020202020204" pitchFamily="34" charset="0"/>
                <a:cs typeface="Arial" panose="020B0604020202020204" pitchFamily="34" charset="0"/>
              </a:rPr>
              <a:t>411, 234, </a:t>
            </a:r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DIYOR GULSHANI, FAMILY KIDS</a:t>
            </a: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TextBox 345">
            <a:extLst>
              <a:ext uri="{FF2B5EF4-FFF2-40B4-BE49-F238E27FC236}">
                <a16:creationId xmlns:a16="http://schemas.microsoft.com/office/drawing/2014/main" id="{F791DC5A-130B-4110-950E-D41E01D4AA30}"/>
              </a:ext>
            </a:extLst>
          </p:cNvPr>
          <p:cNvSpPr txBox="1"/>
          <p:nvPr/>
        </p:nvSpPr>
        <p:spPr>
          <a:xfrm>
            <a:off x="2395538" y="6597650"/>
            <a:ext cx="59182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228-</a:t>
            </a:r>
            <a:r>
              <a:rPr lang="uz-Cyrl-UZ" sz="600" dirty="0">
                <a:latin typeface="Arial" panose="020B0604020202020204" pitchFamily="34" charset="0"/>
                <a:cs typeface="Arial" panose="020B0604020202020204" pitchFamily="34" charset="0"/>
              </a:rPr>
              <a:t>мактаб</a:t>
            </a: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TextBox 346">
            <a:extLst>
              <a:ext uri="{FF2B5EF4-FFF2-40B4-BE49-F238E27FC236}">
                <a16:creationId xmlns:a16="http://schemas.microsoft.com/office/drawing/2014/main" id="{38B36B96-0FE5-4069-BEF7-9E508976739A}"/>
              </a:ext>
            </a:extLst>
          </p:cNvPr>
          <p:cNvSpPr txBox="1"/>
          <p:nvPr/>
        </p:nvSpPr>
        <p:spPr>
          <a:xfrm>
            <a:off x="3405982" y="6611936"/>
            <a:ext cx="156324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600" dirty="0">
                <a:latin typeface="Arial" panose="020B0604020202020204" pitchFamily="34" charset="0"/>
                <a:cs typeface="Arial" panose="020B0604020202020204" pitchFamily="34" charset="0"/>
              </a:rPr>
              <a:t>Тошкент технологиялар университети</a:t>
            </a: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TextBox 347">
            <a:extLst>
              <a:ext uri="{FF2B5EF4-FFF2-40B4-BE49-F238E27FC236}">
                <a16:creationId xmlns:a16="http://schemas.microsoft.com/office/drawing/2014/main" id="{E7017B7A-290D-45FE-98D4-3824A6E9CDD8}"/>
              </a:ext>
            </a:extLst>
          </p:cNvPr>
          <p:cNvSpPr txBox="1"/>
          <p:nvPr/>
        </p:nvSpPr>
        <p:spPr>
          <a:xfrm>
            <a:off x="5230015" y="6569073"/>
            <a:ext cx="13292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600" dirty="0">
                <a:latin typeface="Arial" panose="020B0604020202020204" pitchFamily="34" charset="0"/>
                <a:cs typeface="Arial" panose="020B0604020202020204" pitchFamily="34" charset="0"/>
              </a:rPr>
              <a:t>Қон таҳлили</a:t>
            </a:r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uz-Cyrl-UZ" sz="600" dirty="0">
                <a:latin typeface="Arial" panose="020B0604020202020204" pitchFamily="34" charset="0"/>
                <a:cs typeface="Arial" panose="020B0604020202020204" pitchFamily="34" charset="0"/>
              </a:rPr>
              <a:t>3 та стоматология</a:t>
            </a:r>
          </a:p>
          <a:p>
            <a:r>
              <a:rPr lang="uz-Cyrl-UZ" sz="600" dirty="0">
                <a:latin typeface="Arial" panose="020B0604020202020204" pitchFamily="34" charset="0"/>
                <a:cs typeface="Arial" panose="020B0604020202020204" pitchFamily="34" charset="0"/>
              </a:rPr>
              <a:t>Хижома, болалар массажи</a:t>
            </a:r>
            <a:endParaRPr lang="ru-RU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0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" name="Группа 1033">
            <a:extLst>
              <a:ext uri="{FF2B5EF4-FFF2-40B4-BE49-F238E27FC236}">
                <a16:creationId xmlns:a16="http://schemas.microsoft.com/office/drawing/2014/main" id="{F8A4B8C4-D5FA-45AC-88BC-C5D48B273E98}"/>
              </a:ext>
            </a:extLst>
          </p:cNvPr>
          <p:cNvGrpSpPr/>
          <p:nvPr/>
        </p:nvGrpSpPr>
        <p:grpSpPr>
          <a:xfrm>
            <a:off x="155575" y="679093"/>
            <a:ext cx="12008702" cy="1670407"/>
            <a:chOff x="266460" y="666393"/>
            <a:chExt cx="12008702" cy="1670407"/>
          </a:xfrm>
        </p:grpSpPr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43A2CCD2-2181-4521-9C1A-B532D0387100}"/>
                </a:ext>
              </a:extLst>
            </p:cNvPr>
            <p:cNvGrpSpPr/>
            <p:nvPr/>
          </p:nvGrpSpPr>
          <p:grpSpPr>
            <a:xfrm>
              <a:off x="363810" y="666393"/>
              <a:ext cx="2454518" cy="253916"/>
              <a:chOff x="20279662" y="700500"/>
              <a:chExt cx="2454518" cy="253916"/>
            </a:xfrm>
          </p:grpSpPr>
          <p:sp>
            <p:nvSpPr>
              <p:cNvPr id="18" name="Прямоугольник 17">
                <a:extLst>
                  <a:ext uri="{FF2B5EF4-FFF2-40B4-BE49-F238E27FC236}">
                    <a16:creationId xmlns:a16="http://schemas.microsoft.com/office/drawing/2014/main" id="{3C27B67E-98B8-4F50-9328-EACED8BBBD53}"/>
                  </a:ext>
                </a:extLst>
              </p:cNvPr>
              <p:cNvSpPr/>
              <p:nvPr/>
            </p:nvSpPr>
            <p:spPr>
              <a:xfrm>
                <a:off x="20304375" y="730173"/>
                <a:ext cx="2389517" cy="198407"/>
              </a:xfrm>
              <a:prstGeom prst="rect">
                <a:avLst/>
              </a:prstGeom>
              <a:solidFill>
                <a:srgbClr val="018E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7FC994A-FED0-41D0-AAFC-17F7FFEDE625}"/>
                  </a:ext>
                </a:extLst>
              </p:cNvPr>
              <p:cNvSpPr txBox="1"/>
              <p:nvPr/>
            </p:nvSpPr>
            <p:spPr>
              <a:xfrm>
                <a:off x="20279662" y="700500"/>
                <a:ext cx="245451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0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Етиллик таркиби</a:t>
                </a:r>
                <a:r>
                  <a:rPr lang="uz-Cyrl-UZ" sz="10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ҳақида маълумот</a:t>
                </a:r>
                <a:endPara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7" name="Прямоугольник 106">
              <a:extLst>
                <a:ext uri="{FF2B5EF4-FFF2-40B4-BE49-F238E27FC236}">
                  <a16:creationId xmlns:a16="http://schemas.microsoft.com/office/drawing/2014/main" id="{E2B23897-FF13-4B41-BAC9-1E8D78CCA110}"/>
                </a:ext>
              </a:extLst>
            </p:cNvPr>
            <p:cNvSpPr/>
            <p:nvPr/>
          </p:nvSpPr>
          <p:spPr>
            <a:xfrm>
              <a:off x="266460" y="766324"/>
              <a:ext cx="7635480" cy="1570476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5" name="Группа 114">
              <a:extLst>
                <a:ext uri="{FF2B5EF4-FFF2-40B4-BE49-F238E27FC236}">
                  <a16:creationId xmlns:a16="http://schemas.microsoft.com/office/drawing/2014/main" id="{6DD0095C-9149-4BE2-A8A2-5770F13D2261}"/>
                </a:ext>
              </a:extLst>
            </p:cNvPr>
            <p:cNvGrpSpPr/>
            <p:nvPr/>
          </p:nvGrpSpPr>
          <p:grpSpPr>
            <a:xfrm>
              <a:off x="363810" y="666393"/>
              <a:ext cx="5317853" cy="253916"/>
              <a:chOff x="20279662" y="700500"/>
              <a:chExt cx="5317853" cy="253916"/>
            </a:xfrm>
          </p:grpSpPr>
          <p:sp>
            <p:nvSpPr>
              <p:cNvPr id="116" name="Прямоугольник 115">
                <a:extLst>
                  <a:ext uri="{FF2B5EF4-FFF2-40B4-BE49-F238E27FC236}">
                    <a16:creationId xmlns:a16="http://schemas.microsoft.com/office/drawing/2014/main" id="{A1C4E8EE-DDC2-4AFC-BBD3-18C67BC089A6}"/>
                  </a:ext>
                </a:extLst>
              </p:cNvPr>
              <p:cNvSpPr/>
              <p:nvPr/>
            </p:nvSpPr>
            <p:spPr>
              <a:xfrm>
                <a:off x="20304375" y="730173"/>
                <a:ext cx="4931190" cy="198407"/>
              </a:xfrm>
              <a:prstGeom prst="rect">
                <a:avLst/>
              </a:prstGeom>
              <a:solidFill>
                <a:srgbClr val="018E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3E90255F-1E38-4664-AD4B-5682283E99AC}"/>
                  </a:ext>
                </a:extLst>
              </p:cNvPr>
              <p:cNvSpPr txBox="1"/>
              <p:nvPr/>
            </p:nvSpPr>
            <p:spPr>
              <a:xfrm>
                <a:off x="20279662" y="700500"/>
                <a:ext cx="5317853" cy="25391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uz-Cyrl-UZ" sz="10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МАҲАЛЛА ИНФРАТУЗИЛМАСИДА </a:t>
                </a:r>
                <a:r>
                  <a:rPr lang="uz-Cyrl-UZ" sz="105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АМАЛГА ОШИРИЛАДИГАН ИШЛАР</a:t>
                </a:r>
                <a:endPara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324" name="Прямая соединительная линия 323">
              <a:extLst>
                <a:ext uri="{FF2B5EF4-FFF2-40B4-BE49-F238E27FC236}">
                  <a16:creationId xmlns:a16="http://schemas.microsoft.com/office/drawing/2014/main" id="{4BC3851E-0926-4D8A-BEA1-A00F98B849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39887" y="1024424"/>
              <a:ext cx="0" cy="1198337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36" name="Группа 335">
              <a:extLst>
                <a:ext uri="{FF2B5EF4-FFF2-40B4-BE49-F238E27FC236}">
                  <a16:creationId xmlns:a16="http://schemas.microsoft.com/office/drawing/2014/main" id="{601D5DB9-499D-4B91-9B71-68178D84FF6B}"/>
                </a:ext>
              </a:extLst>
            </p:cNvPr>
            <p:cNvGrpSpPr/>
            <p:nvPr/>
          </p:nvGrpSpPr>
          <p:grpSpPr>
            <a:xfrm>
              <a:off x="571500" y="936114"/>
              <a:ext cx="2943277" cy="676502"/>
              <a:chOff x="541020" y="890394"/>
              <a:chExt cx="2943277" cy="676502"/>
            </a:xfrm>
          </p:grpSpPr>
          <p:sp>
            <p:nvSpPr>
              <p:cNvPr id="299" name="TextBox 298">
                <a:extLst>
                  <a:ext uri="{FF2B5EF4-FFF2-40B4-BE49-F238E27FC236}">
                    <a16:creationId xmlns:a16="http://schemas.microsoft.com/office/drawing/2014/main" id="{C95FC396-42B9-429F-9893-A2A708F89B82}"/>
                  </a:ext>
                </a:extLst>
              </p:cNvPr>
              <p:cNvSpPr txBox="1"/>
              <p:nvPr/>
            </p:nvSpPr>
            <p:spPr>
              <a:xfrm>
                <a:off x="541020" y="998220"/>
                <a:ext cx="149752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ИЧКИ </a:t>
                </a:r>
                <a:r>
                  <a:rPr lang="uz-Cyrl-UZ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ЙЎЛЛАРНИ</a:t>
                </a:r>
              </a:p>
              <a:p>
                <a:r>
                  <a:rPr lang="uz-Cyrl-U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ТАЪМИРЛАНАДИ</a:t>
                </a:r>
                <a:endParaRPr lang="ru-RU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30" name="Группа 329">
                <a:extLst>
                  <a:ext uri="{FF2B5EF4-FFF2-40B4-BE49-F238E27FC236}">
                    <a16:creationId xmlns:a16="http://schemas.microsoft.com/office/drawing/2014/main" id="{3D810DDA-ECB1-40B7-A991-BAB43CD0E4B4}"/>
                  </a:ext>
                </a:extLst>
              </p:cNvPr>
              <p:cNvGrpSpPr/>
              <p:nvPr/>
            </p:nvGrpSpPr>
            <p:grpSpPr>
              <a:xfrm>
                <a:off x="1536135" y="890394"/>
                <a:ext cx="1948162" cy="676502"/>
                <a:chOff x="1482795" y="890394"/>
                <a:chExt cx="1948162" cy="676502"/>
              </a:xfrm>
            </p:grpSpPr>
            <p:sp>
              <p:nvSpPr>
                <p:cNvPr id="302" name="Прямоугольник 301">
                  <a:extLst>
                    <a:ext uri="{FF2B5EF4-FFF2-40B4-BE49-F238E27FC236}">
                      <a16:creationId xmlns:a16="http://schemas.microsoft.com/office/drawing/2014/main" id="{88DFFAB5-BE3B-4DFA-9352-DDCE28EA0439}"/>
                    </a:ext>
                  </a:extLst>
                </p:cNvPr>
                <p:cNvSpPr/>
                <p:nvPr/>
              </p:nvSpPr>
              <p:spPr>
                <a:xfrm>
                  <a:off x="1520895" y="89039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200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кв.м 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28" name="Прямая соединительная линия 327">
                  <a:extLst>
                    <a:ext uri="{FF2B5EF4-FFF2-40B4-BE49-F238E27FC236}">
                      <a16:creationId xmlns:a16="http://schemas.microsoft.com/office/drawing/2014/main" id="{3D69FB7C-2FBE-45CE-9ADE-DAC088828AE2}"/>
                    </a:ext>
                  </a:extLst>
                </p:cNvPr>
                <p:cNvCxnSpPr/>
                <p:nvPr/>
              </p:nvCxnSpPr>
              <p:spPr>
                <a:xfrm>
                  <a:off x="2061032" y="124206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29" name="Прямоугольник 328">
                  <a:extLst>
                    <a:ext uri="{FF2B5EF4-FFF2-40B4-BE49-F238E27FC236}">
                      <a16:creationId xmlns:a16="http://schemas.microsoft.com/office/drawing/2014/main" id="{4B10C336-2F4E-4EF8-9639-6B1B69562F55}"/>
                    </a:ext>
                  </a:extLst>
                </p:cNvPr>
                <p:cNvSpPr/>
                <p:nvPr/>
              </p:nvSpPr>
              <p:spPr>
                <a:xfrm>
                  <a:off x="148279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140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9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млн. сўм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35" name="Группа 334">
              <a:extLst>
                <a:ext uri="{FF2B5EF4-FFF2-40B4-BE49-F238E27FC236}">
                  <a16:creationId xmlns:a16="http://schemas.microsoft.com/office/drawing/2014/main" id="{D228601A-E7A0-4868-AEB9-1B72F3924329}"/>
                </a:ext>
              </a:extLst>
            </p:cNvPr>
            <p:cNvGrpSpPr/>
            <p:nvPr/>
          </p:nvGrpSpPr>
          <p:grpSpPr>
            <a:xfrm>
              <a:off x="584955" y="1652394"/>
              <a:ext cx="2952682" cy="676502"/>
              <a:chOff x="539235" y="1530474"/>
              <a:chExt cx="2952682" cy="676502"/>
            </a:xfrm>
          </p:grpSpPr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89656162-4A59-4E94-8D11-5F40961FFE7B}"/>
                  </a:ext>
                </a:extLst>
              </p:cNvPr>
              <p:cNvSpPr/>
              <p:nvPr/>
            </p:nvSpPr>
            <p:spPr>
              <a:xfrm>
                <a:off x="539235" y="1649854"/>
                <a:ext cx="191006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СПОРТ</a:t>
                </a:r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МАЙДОНИ </a:t>
                </a:r>
              </a:p>
              <a:p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ҚУРИЛАДИ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31" name="Группа 330">
                <a:extLst>
                  <a:ext uri="{FF2B5EF4-FFF2-40B4-BE49-F238E27FC236}">
                    <a16:creationId xmlns:a16="http://schemas.microsoft.com/office/drawing/2014/main" id="{83CF669C-A360-49A9-AFEB-C630D0E6E4C8}"/>
                  </a:ext>
                </a:extLst>
              </p:cNvPr>
              <p:cNvGrpSpPr/>
              <p:nvPr/>
            </p:nvGrpSpPr>
            <p:grpSpPr>
              <a:xfrm>
                <a:off x="1574235" y="1530474"/>
                <a:ext cx="1917682" cy="676502"/>
                <a:chOff x="1520895" y="890394"/>
                <a:chExt cx="1917682" cy="676502"/>
              </a:xfrm>
            </p:grpSpPr>
            <p:sp>
              <p:nvSpPr>
                <p:cNvPr id="332" name="Прямоугольник 331">
                  <a:extLst>
                    <a:ext uri="{FF2B5EF4-FFF2-40B4-BE49-F238E27FC236}">
                      <a16:creationId xmlns:a16="http://schemas.microsoft.com/office/drawing/2014/main" id="{A7F0D21F-056B-41F4-8FC8-97FB1AA7E6A4}"/>
                    </a:ext>
                  </a:extLst>
                </p:cNvPr>
                <p:cNvSpPr/>
                <p:nvPr/>
              </p:nvSpPr>
              <p:spPr>
                <a:xfrm>
                  <a:off x="1520895" y="89039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33" name="Прямая соединительная линия 332">
                  <a:extLst>
                    <a:ext uri="{FF2B5EF4-FFF2-40B4-BE49-F238E27FC236}">
                      <a16:creationId xmlns:a16="http://schemas.microsoft.com/office/drawing/2014/main" id="{B09933B0-501F-4C33-8A68-21505623006A}"/>
                    </a:ext>
                  </a:extLst>
                </p:cNvPr>
                <p:cNvCxnSpPr/>
                <p:nvPr/>
              </p:nvCxnSpPr>
              <p:spPr>
                <a:xfrm>
                  <a:off x="2061032" y="124206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34" name="Прямоугольник 333">
                  <a:extLst>
                    <a:ext uri="{FF2B5EF4-FFF2-40B4-BE49-F238E27FC236}">
                      <a16:creationId xmlns:a16="http://schemas.microsoft.com/office/drawing/2014/main" id="{93837712-AC7B-441C-84F8-B9E7A34C069E}"/>
                    </a:ext>
                  </a:extLst>
                </p:cNvPr>
                <p:cNvSpPr/>
                <p:nvPr/>
              </p:nvSpPr>
              <p:spPr>
                <a:xfrm>
                  <a:off x="152851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850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9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млн. сўм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37" name="Группа 336">
              <a:extLst>
                <a:ext uri="{FF2B5EF4-FFF2-40B4-BE49-F238E27FC236}">
                  <a16:creationId xmlns:a16="http://schemas.microsoft.com/office/drawing/2014/main" id="{1E490631-8EA6-4D37-A74E-1182166B630E}"/>
                </a:ext>
              </a:extLst>
            </p:cNvPr>
            <p:cNvGrpSpPr/>
            <p:nvPr/>
          </p:nvGrpSpPr>
          <p:grpSpPr>
            <a:xfrm>
              <a:off x="3253740" y="936114"/>
              <a:ext cx="2691817" cy="716057"/>
              <a:chOff x="792480" y="890394"/>
              <a:chExt cx="2691817" cy="716057"/>
            </a:xfrm>
          </p:grpSpPr>
          <p:sp>
            <p:nvSpPr>
              <p:cNvPr id="338" name="TextBox 337">
                <a:extLst>
                  <a:ext uri="{FF2B5EF4-FFF2-40B4-BE49-F238E27FC236}">
                    <a16:creationId xmlns:a16="http://schemas.microsoft.com/office/drawing/2014/main" id="{82F85F85-4649-46D4-B67E-C343609D6422}"/>
                  </a:ext>
                </a:extLst>
              </p:cNvPr>
              <p:cNvSpPr txBox="1"/>
              <p:nvPr/>
            </p:nvSpPr>
            <p:spPr>
              <a:xfrm>
                <a:off x="792480" y="960120"/>
                <a:ext cx="132741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БОЛАЛАР </a:t>
                </a:r>
              </a:p>
              <a:p>
                <a:r>
                  <a:rPr lang="uz-Cyrl-U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МАЙДОНЧАСИ </a:t>
                </a:r>
              </a:p>
              <a:p>
                <a:r>
                  <a:rPr lang="uz-Cyrl-U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ҚУРИЛАДИ</a:t>
                </a:r>
                <a:endParaRPr lang="ru-RU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39" name="Группа 338">
                <a:extLst>
                  <a:ext uri="{FF2B5EF4-FFF2-40B4-BE49-F238E27FC236}">
                    <a16:creationId xmlns:a16="http://schemas.microsoft.com/office/drawing/2014/main" id="{4DEB3BD4-D4B4-45D4-A07B-0B1895B382BF}"/>
                  </a:ext>
                </a:extLst>
              </p:cNvPr>
              <p:cNvGrpSpPr/>
              <p:nvPr/>
            </p:nvGrpSpPr>
            <p:grpSpPr>
              <a:xfrm>
                <a:off x="1536135" y="890394"/>
                <a:ext cx="1948162" cy="676502"/>
                <a:chOff x="1482795" y="890394"/>
                <a:chExt cx="1948162" cy="676502"/>
              </a:xfrm>
            </p:grpSpPr>
            <p:sp>
              <p:nvSpPr>
                <p:cNvPr id="340" name="Прямоугольник 339">
                  <a:extLst>
                    <a:ext uri="{FF2B5EF4-FFF2-40B4-BE49-F238E27FC236}">
                      <a16:creationId xmlns:a16="http://schemas.microsoft.com/office/drawing/2014/main" id="{28FDB40D-905C-4436-95C7-E787EB53FA4A}"/>
                    </a:ext>
                  </a:extLst>
                </p:cNvPr>
                <p:cNvSpPr/>
                <p:nvPr/>
              </p:nvSpPr>
              <p:spPr>
                <a:xfrm>
                  <a:off x="1520895" y="89039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5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41" name="Прямая соединительная линия 340">
                  <a:extLst>
                    <a:ext uri="{FF2B5EF4-FFF2-40B4-BE49-F238E27FC236}">
                      <a16:creationId xmlns:a16="http://schemas.microsoft.com/office/drawing/2014/main" id="{C04F3EBC-9401-4A65-82AD-CD284F467E4E}"/>
                    </a:ext>
                  </a:extLst>
                </p:cNvPr>
                <p:cNvCxnSpPr/>
                <p:nvPr/>
              </p:nvCxnSpPr>
              <p:spPr>
                <a:xfrm>
                  <a:off x="2061032" y="124206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42" name="Прямоугольник 341">
                  <a:extLst>
                    <a:ext uri="{FF2B5EF4-FFF2-40B4-BE49-F238E27FC236}">
                      <a16:creationId xmlns:a16="http://schemas.microsoft.com/office/drawing/2014/main" id="{B94413DA-C079-46FA-A6A6-6F357B1B3742}"/>
                    </a:ext>
                  </a:extLst>
                </p:cNvPr>
                <p:cNvSpPr/>
                <p:nvPr/>
              </p:nvSpPr>
              <p:spPr>
                <a:xfrm>
                  <a:off x="148279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750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9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млн. сўм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43" name="Группа 342">
              <a:extLst>
                <a:ext uri="{FF2B5EF4-FFF2-40B4-BE49-F238E27FC236}">
                  <a16:creationId xmlns:a16="http://schemas.microsoft.com/office/drawing/2014/main" id="{06135A67-E55F-499C-BDB3-7F09438BD7E6}"/>
                </a:ext>
              </a:extLst>
            </p:cNvPr>
            <p:cNvGrpSpPr/>
            <p:nvPr/>
          </p:nvGrpSpPr>
          <p:grpSpPr>
            <a:xfrm>
              <a:off x="3267195" y="1652394"/>
              <a:ext cx="2685982" cy="676502"/>
              <a:chOff x="805935" y="1530474"/>
              <a:chExt cx="2685982" cy="676502"/>
            </a:xfrm>
          </p:grpSpPr>
          <p:sp>
            <p:nvSpPr>
              <p:cNvPr id="344" name="Прямоугольник 343">
                <a:extLst>
                  <a:ext uri="{FF2B5EF4-FFF2-40B4-BE49-F238E27FC236}">
                    <a16:creationId xmlns:a16="http://schemas.microsoft.com/office/drawing/2014/main" id="{167B0E1E-F048-4027-8763-9BA527C6522C}"/>
                  </a:ext>
                </a:extLst>
              </p:cNvPr>
              <p:cNvSpPr/>
              <p:nvPr/>
            </p:nvSpPr>
            <p:spPr>
              <a:xfrm>
                <a:off x="805935" y="1649854"/>
                <a:ext cx="191006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АЙВОНЧА</a:t>
                </a:r>
                <a:endParaRPr lang="uz-Cyrl-UZ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ҚУРИЛАДИ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45" name="Группа 344">
                <a:extLst>
                  <a:ext uri="{FF2B5EF4-FFF2-40B4-BE49-F238E27FC236}">
                    <a16:creationId xmlns:a16="http://schemas.microsoft.com/office/drawing/2014/main" id="{4ADCC669-0D48-477C-AAC5-925102C5F655}"/>
                  </a:ext>
                </a:extLst>
              </p:cNvPr>
              <p:cNvGrpSpPr/>
              <p:nvPr/>
            </p:nvGrpSpPr>
            <p:grpSpPr>
              <a:xfrm>
                <a:off x="1574235" y="1530474"/>
                <a:ext cx="1917682" cy="676502"/>
                <a:chOff x="1520895" y="890394"/>
                <a:chExt cx="1917682" cy="676502"/>
              </a:xfrm>
            </p:grpSpPr>
            <p:sp>
              <p:nvSpPr>
                <p:cNvPr id="346" name="Прямоугольник 345">
                  <a:extLst>
                    <a:ext uri="{FF2B5EF4-FFF2-40B4-BE49-F238E27FC236}">
                      <a16:creationId xmlns:a16="http://schemas.microsoft.com/office/drawing/2014/main" id="{5EBE4B0A-F619-4B8D-9E06-6013FB5BD0F2}"/>
                    </a:ext>
                  </a:extLst>
                </p:cNvPr>
                <p:cNvSpPr/>
                <p:nvPr/>
              </p:nvSpPr>
              <p:spPr>
                <a:xfrm>
                  <a:off x="1520895" y="89039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47" name="Прямая соединительная линия 346">
                  <a:extLst>
                    <a:ext uri="{FF2B5EF4-FFF2-40B4-BE49-F238E27FC236}">
                      <a16:creationId xmlns:a16="http://schemas.microsoft.com/office/drawing/2014/main" id="{4D976495-091C-43AD-9F1C-21E9FC0DF967}"/>
                    </a:ext>
                  </a:extLst>
                </p:cNvPr>
                <p:cNvCxnSpPr/>
                <p:nvPr/>
              </p:nvCxnSpPr>
              <p:spPr>
                <a:xfrm>
                  <a:off x="2061032" y="124206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48" name="Прямоугольник 347">
                  <a:extLst>
                    <a:ext uri="{FF2B5EF4-FFF2-40B4-BE49-F238E27FC236}">
                      <a16:creationId xmlns:a16="http://schemas.microsoft.com/office/drawing/2014/main" id="{C714FA15-135D-4797-B71B-0BE613B1CD84}"/>
                    </a:ext>
                  </a:extLst>
                </p:cNvPr>
                <p:cNvSpPr/>
                <p:nvPr/>
              </p:nvSpPr>
              <p:spPr>
                <a:xfrm>
                  <a:off x="152851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700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9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млн. сўм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49" name="Группа 348">
              <a:extLst>
                <a:ext uri="{FF2B5EF4-FFF2-40B4-BE49-F238E27FC236}">
                  <a16:creationId xmlns:a16="http://schemas.microsoft.com/office/drawing/2014/main" id="{05B45905-1CB4-4DC4-80EC-D195DB0F9DEF}"/>
                </a:ext>
              </a:extLst>
            </p:cNvPr>
            <p:cNvGrpSpPr/>
            <p:nvPr/>
          </p:nvGrpSpPr>
          <p:grpSpPr>
            <a:xfrm>
              <a:off x="5699760" y="898014"/>
              <a:ext cx="2615617" cy="676502"/>
              <a:chOff x="868680" y="890394"/>
              <a:chExt cx="2615617" cy="676502"/>
            </a:xfrm>
          </p:grpSpPr>
          <p:sp>
            <p:nvSpPr>
              <p:cNvPr id="350" name="TextBox 349">
                <a:extLst>
                  <a:ext uri="{FF2B5EF4-FFF2-40B4-BE49-F238E27FC236}">
                    <a16:creationId xmlns:a16="http://schemas.microsoft.com/office/drawing/2014/main" id="{27A3752C-779D-4AEA-9A9E-CDCE1A63E2FD}"/>
                  </a:ext>
                </a:extLst>
              </p:cNvPr>
              <p:cNvSpPr txBox="1"/>
              <p:nvPr/>
            </p:nvSpPr>
            <p:spPr>
              <a:xfrm>
                <a:off x="868680" y="1005840"/>
                <a:ext cx="11628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АМФИТЕАТР</a:t>
                </a:r>
              </a:p>
              <a:p>
                <a:r>
                  <a:rPr lang="uz-Cyrl-UZ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ҚУРИЛАДИ</a:t>
                </a:r>
              </a:p>
            </p:txBody>
          </p:sp>
          <p:grpSp>
            <p:nvGrpSpPr>
              <p:cNvPr id="351" name="Группа 350">
                <a:extLst>
                  <a:ext uri="{FF2B5EF4-FFF2-40B4-BE49-F238E27FC236}">
                    <a16:creationId xmlns:a16="http://schemas.microsoft.com/office/drawing/2014/main" id="{3280DE8B-E62F-47F8-BDB7-8172B772BCCA}"/>
                  </a:ext>
                </a:extLst>
              </p:cNvPr>
              <p:cNvGrpSpPr/>
              <p:nvPr/>
            </p:nvGrpSpPr>
            <p:grpSpPr>
              <a:xfrm>
                <a:off x="1536135" y="890394"/>
                <a:ext cx="1948162" cy="676502"/>
                <a:chOff x="1482795" y="890394"/>
                <a:chExt cx="1948162" cy="676502"/>
              </a:xfrm>
            </p:grpSpPr>
            <p:sp>
              <p:nvSpPr>
                <p:cNvPr id="352" name="Прямоугольник 351">
                  <a:extLst>
                    <a:ext uri="{FF2B5EF4-FFF2-40B4-BE49-F238E27FC236}">
                      <a16:creationId xmlns:a16="http://schemas.microsoft.com/office/drawing/2014/main" id="{7DA33FEC-A095-4229-9706-EBB2019E4913}"/>
                    </a:ext>
                  </a:extLst>
                </p:cNvPr>
                <p:cNvSpPr/>
                <p:nvPr/>
              </p:nvSpPr>
              <p:spPr>
                <a:xfrm>
                  <a:off x="1520895" y="89039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53" name="Прямая соединительная линия 352">
                  <a:extLst>
                    <a:ext uri="{FF2B5EF4-FFF2-40B4-BE49-F238E27FC236}">
                      <a16:creationId xmlns:a16="http://schemas.microsoft.com/office/drawing/2014/main" id="{9F2D7E2F-9AE4-42A5-87FB-981601CFB5F9}"/>
                    </a:ext>
                  </a:extLst>
                </p:cNvPr>
                <p:cNvCxnSpPr/>
                <p:nvPr/>
              </p:nvCxnSpPr>
              <p:spPr>
                <a:xfrm>
                  <a:off x="2061032" y="124206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54" name="Прямоугольник 353">
                  <a:extLst>
                    <a:ext uri="{FF2B5EF4-FFF2-40B4-BE49-F238E27FC236}">
                      <a16:creationId xmlns:a16="http://schemas.microsoft.com/office/drawing/2014/main" id="{24637B8A-9090-4DC1-B840-544439472755}"/>
                    </a:ext>
                  </a:extLst>
                </p:cNvPr>
                <p:cNvSpPr/>
                <p:nvPr/>
              </p:nvSpPr>
              <p:spPr>
                <a:xfrm>
                  <a:off x="148279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600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9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млн. сўм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55" name="Группа 354">
              <a:extLst>
                <a:ext uri="{FF2B5EF4-FFF2-40B4-BE49-F238E27FC236}">
                  <a16:creationId xmlns:a16="http://schemas.microsoft.com/office/drawing/2014/main" id="{2948CAE7-E192-46E2-B6D2-5A2DF6CF399D}"/>
                </a:ext>
              </a:extLst>
            </p:cNvPr>
            <p:cNvGrpSpPr/>
            <p:nvPr/>
          </p:nvGrpSpPr>
          <p:grpSpPr>
            <a:xfrm>
              <a:off x="5736075" y="1614294"/>
              <a:ext cx="2602162" cy="676502"/>
              <a:chOff x="889755" y="1530474"/>
              <a:chExt cx="2602162" cy="676502"/>
            </a:xfrm>
          </p:grpSpPr>
          <p:sp>
            <p:nvSpPr>
              <p:cNvPr id="356" name="Прямоугольник 355">
                <a:extLst>
                  <a:ext uri="{FF2B5EF4-FFF2-40B4-BE49-F238E27FC236}">
                    <a16:creationId xmlns:a16="http://schemas.microsoft.com/office/drawing/2014/main" id="{E5C9DD60-962A-44CB-974B-BAB264DAD983}"/>
                  </a:ext>
                </a:extLst>
              </p:cNvPr>
              <p:cNvSpPr/>
              <p:nvPr/>
            </p:nvSpPr>
            <p:spPr>
              <a:xfrm>
                <a:off x="889755" y="1672714"/>
                <a:ext cx="191006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СУҒОРИШ</a:t>
                </a:r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ТИЗИМИ</a:t>
                </a:r>
              </a:p>
              <a:p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ҚУРИЛАДИ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57" name="Группа 356">
                <a:extLst>
                  <a:ext uri="{FF2B5EF4-FFF2-40B4-BE49-F238E27FC236}">
                    <a16:creationId xmlns:a16="http://schemas.microsoft.com/office/drawing/2014/main" id="{9B00472E-80C9-44D3-A6CF-8363D89BEE7D}"/>
                  </a:ext>
                </a:extLst>
              </p:cNvPr>
              <p:cNvGrpSpPr/>
              <p:nvPr/>
            </p:nvGrpSpPr>
            <p:grpSpPr>
              <a:xfrm>
                <a:off x="1574235" y="1530474"/>
                <a:ext cx="1917682" cy="676502"/>
                <a:chOff x="1520895" y="890394"/>
                <a:chExt cx="1917682" cy="676502"/>
              </a:xfrm>
            </p:grpSpPr>
            <p:sp>
              <p:nvSpPr>
                <p:cNvPr id="358" name="Прямоугольник 357">
                  <a:extLst>
                    <a:ext uri="{FF2B5EF4-FFF2-40B4-BE49-F238E27FC236}">
                      <a16:creationId xmlns:a16="http://schemas.microsoft.com/office/drawing/2014/main" id="{069DE5B6-DEB2-4634-85A4-1E4F0A5FEA23}"/>
                    </a:ext>
                  </a:extLst>
                </p:cNvPr>
                <p:cNvSpPr/>
                <p:nvPr/>
              </p:nvSpPr>
              <p:spPr>
                <a:xfrm>
                  <a:off x="1520895" y="89039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6000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кв.м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59" name="Прямая соединительная линия 358">
                  <a:extLst>
                    <a:ext uri="{FF2B5EF4-FFF2-40B4-BE49-F238E27FC236}">
                      <a16:creationId xmlns:a16="http://schemas.microsoft.com/office/drawing/2014/main" id="{DD00E8CA-A785-40DE-BB2E-A04AF941A03F}"/>
                    </a:ext>
                  </a:extLst>
                </p:cNvPr>
                <p:cNvCxnSpPr/>
                <p:nvPr/>
              </p:nvCxnSpPr>
              <p:spPr>
                <a:xfrm>
                  <a:off x="2061032" y="124206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60" name="Прямоугольник 359">
                  <a:extLst>
                    <a:ext uri="{FF2B5EF4-FFF2-40B4-BE49-F238E27FC236}">
                      <a16:creationId xmlns:a16="http://schemas.microsoft.com/office/drawing/2014/main" id="{5F867A01-D79D-437F-A161-6DE7B23294EB}"/>
                    </a:ext>
                  </a:extLst>
                </p:cNvPr>
                <p:cNvSpPr/>
                <p:nvPr/>
              </p:nvSpPr>
              <p:spPr>
                <a:xfrm>
                  <a:off x="152851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620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9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млн. сўм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368" name="Прямая соединительная линия 367">
              <a:extLst>
                <a:ext uri="{FF2B5EF4-FFF2-40B4-BE49-F238E27FC236}">
                  <a16:creationId xmlns:a16="http://schemas.microsoft.com/office/drawing/2014/main" id="{7DDCEB65-5E74-4A2E-AA8F-318A88B2DB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93867" y="1024424"/>
              <a:ext cx="0" cy="1198337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69" name="Прямоугольник 368">
              <a:extLst>
                <a:ext uri="{FF2B5EF4-FFF2-40B4-BE49-F238E27FC236}">
                  <a16:creationId xmlns:a16="http://schemas.microsoft.com/office/drawing/2014/main" id="{3A37A7CE-5177-4808-BD27-59CA5438099B}"/>
                </a:ext>
              </a:extLst>
            </p:cNvPr>
            <p:cNvSpPr/>
            <p:nvPr/>
          </p:nvSpPr>
          <p:spPr>
            <a:xfrm>
              <a:off x="7991235" y="766324"/>
              <a:ext cx="4260850" cy="1570476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70" name="Группа 369">
              <a:extLst>
                <a:ext uri="{FF2B5EF4-FFF2-40B4-BE49-F238E27FC236}">
                  <a16:creationId xmlns:a16="http://schemas.microsoft.com/office/drawing/2014/main" id="{1F6BFA6F-33DF-4BB3-8AC0-C453F3268A82}"/>
                </a:ext>
              </a:extLst>
            </p:cNvPr>
            <p:cNvGrpSpPr/>
            <p:nvPr/>
          </p:nvGrpSpPr>
          <p:grpSpPr>
            <a:xfrm>
              <a:off x="8088586" y="666393"/>
              <a:ext cx="2836590" cy="253916"/>
              <a:chOff x="20279662" y="700500"/>
              <a:chExt cx="5317853" cy="253916"/>
            </a:xfrm>
          </p:grpSpPr>
          <p:sp>
            <p:nvSpPr>
              <p:cNvPr id="371" name="Прямоугольник 370">
                <a:extLst>
                  <a:ext uri="{FF2B5EF4-FFF2-40B4-BE49-F238E27FC236}">
                    <a16:creationId xmlns:a16="http://schemas.microsoft.com/office/drawing/2014/main" id="{740DB5E1-58EB-4F0D-9AF0-5EEF030D49DE}"/>
                  </a:ext>
                </a:extLst>
              </p:cNvPr>
              <p:cNvSpPr/>
              <p:nvPr/>
            </p:nvSpPr>
            <p:spPr>
              <a:xfrm>
                <a:off x="20304375" y="730173"/>
                <a:ext cx="4931190" cy="198407"/>
              </a:xfrm>
              <a:prstGeom prst="rect">
                <a:avLst/>
              </a:prstGeom>
              <a:solidFill>
                <a:srgbClr val="018E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2" name="TextBox 371">
                <a:extLst>
                  <a:ext uri="{FF2B5EF4-FFF2-40B4-BE49-F238E27FC236}">
                    <a16:creationId xmlns:a16="http://schemas.microsoft.com/office/drawing/2014/main" id="{8F610E34-5758-42CD-9A38-8037E24074AA}"/>
                  </a:ext>
                </a:extLst>
              </p:cNvPr>
              <p:cNvSpPr txBox="1"/>
              <p:nvPr/>
            </p:nvSpPr>
            <p:spPr>
              <a:xfrm>
                <a:off x="20279662" y="700500"/>
                <a:ext cx="5317853" cy="253916"/>
              </a:xfrm>
              <a:prstGeom prst="rect">
                <a:avLst/>
              </a:prstGeom>
              <a:solidFill>
                <a:srgbClr val="00B05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uz-Cyrl-UZ" sz="105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ЯШИЛ МАКОН ЛОЙИҲАСИ ДОИРАСИДА</a:t>
                </a:r>
                <a:endParaRPr lang="ru-RU" sz="105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78" name="Рисунок 377" descr="Листопадное дерево">
              <a:extLst>
                <a:ext uri="{FF2B5EF4-FFF2-40B4-BE49-F238E27FC236}">
                  <a16:creationId xmlns:a16="http://schemas.microsoft.com/office/drawing/2014/main" id="{DAD9CBF9-0689-4017-A96C-F268E0834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66006" y="1063226"/>
              <a:ext cx="392193" cy="392193"/>
            </a:xfrm>
            <a:prstGeom prst="rect">
              <a:avLst/>
            </a:prstGeom>
          </p:spPr>
        </p:pic>
        <p:pic>
          <p:nvPicPr>
            <p:cNvPr id="380" name="Рисунок 379" descr="Елка">
              <a:extLst>
                <a:ext uri="{FF2B5EF4-FFF2-40B4-BE49-F238E27FC236}">
                  <a16:creationId xmlns:a16="http://schemas.microsoft.com/office/drawing/2014/main" id="{6E76C82E-7B51-4627-B698-DADA6CC60B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18000" y="1082040"/>
              <a:ext cx="393840" cy="393840"/>
            </a:xfrm>
            <a:prstGeom prst="rect">
              <a:avLst/>
            </a:prstGeom>
          </p:spPr>
        </p:pic>
        <p:pic>
          <p:nvPicPr>
            <p:cNvPr id="1024" name="Рисунок 1023" descr="Виноград">
              <a:extLst>
                <a:ext uri="{FF2B5EF4-FFF2-40B4-BE49-F238E27FC236}">
                  <a16:creationId xmlns:a16="http://schemas.microsoft.com/office/drawing/2014/main" id="{2373C92D-186D-4AAB-9A9C-0B6F495FB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37000" y="1778280"/>
              <a:ext cx="505320" cy="505320"/>
            </a:xfrm>
            <a:prstGeom prst="rect">
              <a:avLst/>
            </a:prstGeom>
          </p:spPr>
        </p:pic>
        <p:pic>
          <p:nvPicPr>
            <p:cNvPr id="1027" name="Рисунок 1026" descr="Растение">
              <a:extLst>
                <a:ext uri="{FF2B5EF4-FFF2-40B4-BE49-F238E27FC236}">
                  <a16:creationId xmlns:a16="http://schemas.microsoft.com/office/drawing/2014/main" id="{3CCC1DEB-3356-4E71-B2DF-7E98C2B07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077200" y="1803540"/>
              <a:ext cx="505320" cy="505320"/>
            </a:xfrm>
            <a:prstGeom prst="rect">
              <a:avLst/>
            </a:prstGeom>
          </p:spPr>
        </p:pic>
        <p:grpSp>
          <p:nvGrpSpPr>
            <p:cNvPr id="388" name="Группа 387">
              <a:extLst>
                <a:ext uri="{FF2B5EF4-FFF2-40B4-BE49-F238E27FC236}">
                  <a16:creationId xmlns:a16="http://schemas.microsoft.com/office/drawing/2014/main" id="{7CCF6E29-BC95-4AFE-B4C6-6A0862B210D2}"/>
                </a:ext>
              </a:extLst>
            </p:cNvPr>
            <p:cNvGrpSpPr/>
            <p:nvPr/>
          </p:nvGrpSpPr>
          <p:grpSpPr>
            <a:xfrm>
              <a:off x="8411834" y="1085903"/>
              <a:ext cx="1442303" cy="488963"/>
              <a:chOff x="5614814" y="2389643"/>
              <a:chExt cx="1442303" cy="488963"/>
            </a:xfrm>
          </p:grpSpPr>
          <p:sp>
            <p:nvSpPr>
              <p:cNvPr id="389" name="Прямоугольник 388">
                <a:extLst>
                  <a:ext uri="{FF2B5EF4-FFF2-40B4-BE49-F238E27FC236}">
                    <a16:creationId xmlns:a16="http://schemas.microsoft.com/office/drawing/2014/main" id="{766195CA-A496-4F0F-804E-013C50AF14E1}"/>
                  </a:ext>
                </a:extLst>
              </p:cNvPr>
              <p:cNvSpPr/>
              <p:nvPr/>
            </p:nvSpPr>
            <p:spPr>
              <a:xfrm>
                <a:off x="5614814" y="2658033"/>
                <a:ext cx="1235928" cy="22057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ru-RU" sz="1000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М</a:t>
                </a:r>
                <a:r>
                  <a:rPr lang="uz-Cyrl-UZ" sz="1000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евали </a:t>
                </a:r>
                <a:r>
                  <a:rPr lang="uz-Cyrl-UZ" sz="1000" b="1" dirty="0">
                    <a:solidFill>
                      <a:srgbClr val="00B050"/>
                    </a:solidFill>
                    <a:latin typeface="Arial" panose="020B0604020202020204" pitchFamily="34" charset="0"/>
                    <a:ea typeface="Malgun Gothic" panose="020B0503020000020004" pitchFamily="34" charset="-127"/>
                  </a:rPr>
                  <a:t>экилди</a:t>
                </a:r>
                <a:endParaRPr lang="ru-RU" sz="1000" b="1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390" name="Прямоугольник 389">
                <a:extLst>
                  <a:ext uri="{FF2B5EF4-FFF2-40B4-BE49-F238E27FC236}">
                    <a16:creationId xmlns:a16="http://schemas.microsoft.com/office/drawing/2014/main" id="{CFAA5741-F84F-4EDE-AFE1-D634BFBD6498}"/>
                  </a:ext>
                </a:extLst>
              </p:cNvPr>
              <p:cNvSpPr/>
              <p:nvPr/>
            </p:nvSpPr>
            <p:spPr>
              <a:xfrm>
                <a:off x="5614814" y="2389643"/>
                <a:ext cx="1442303" cy="22935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ts val="1000"/>
                  </a:lnSpc>
                  <a:spcAft>
                    <a:spcPts val="0"/>
                  </a:spcAft>
                </a:pPr>
                <a:r>
                  <a:rPr lang="uz-Cyrl-UZ" sz="1400" b="1" dirty="0">
                    <a:solidFill>
                      <a:srgbClr val="01A877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1 620 </a:t>
                </a:r>
                <a:r>
                  <a:rPr lang="uz-Cyrl-UZ" sz="1000" b="1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дона</a:t>
                </a:r>
                <a:endParaRPr lang="ru-RU" sz="5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91" name="Прямая соединительная линия 390">
                <a:extLst>
                  <a:ext uri="{FF2B5EF4-FFF2-40B4-BE49-F238E27FC236}">
                    <a16:creationId xmlns:a16="http://schemas.microsoft.com/office/drawing/2014/main" id="{863890A5-05F3-410E-999C-2A76F23299A7}"/>
                  </a:ext>
                </a:extLst>
              </p:cNvPr>
              <p:cNvCxnSpPr/>
              <p:nvPr/>
            </p:nvCxnSpPr>
            <p:spPr>
              <a:xfrm rot="16200000" flipV="1">
                <a:off x="6223592" y="2132600"/>
                <a:ext cx="0" cy="100800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2" name="Группа 391">
              <a:extLst>
                <a:ext uri="{FF2B5EF4-FFF2-40B4-BE49-F238E27FC236}">
                  <a16:creationId xmlns:a16="http://schemas.microsoft.com/office/drawing/2014/main" id="{2CFF6B29-CDD5-452A-850B-10DB0480DD0A}"/>
                </a:ext>
              </a:extLst>
            </p:cNvPr>
            <p:cNvGrpSpPr/>
            <p:nvPr/>
          </p:nvGrpSpPr>
          <p:grpSpPr>
            <a:xfrm>
              <a:off x="10827373" y="1063445"/>
              <a:ext cx="1442304" cy="489348"/>
              <a:chOff x="5614813" y="2389643"/>
              <a:chExt cx="1442304" cy="489348"/>
            </a:xfrm>
          </p:grpSpPr>
          <p:sp>
            <p:nvSpPr>
              <p:cNvPr id="393" name="Прямоугольник 392">
                <a:extLst>
                  <a:ext uri="{FF2B5EF4-FFF2-40B4-BE49-F238E27FC236}">
                    <a16:creationId xmlns:a16="http://schemas.microsoft.com/office/drawing/2014/main" id="{9D94541B-BA28-4032-A516-5BD5A53FC623}"/>
                  </a:ext>
                </a:extLst>
              </p:cNvPr>
              <p:cNvSpPr/>
              <p:nvPr/>
            </p:nvSpPr>
            <p:spPr>
              <a:xfrm>
                <a:off x="5614813" y="2657648"/>
                <a:ext cx="1376451" cy="221343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ru-RU" sz="1000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М</a:t>
                </a:r>
                <a:r>
                  <a:rPr lang="uz-Cyrl-UZ" sz="1000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анзарали </a:t>
                </a:r>
                <a:r>
                  <a:rPr lang="uz-Cyrl-UZ" sz="1000" b="1" dirty="0">
                    <a:solidFill>
                      <a:srgbClr val="00B050"/>
                    </a:solidFill>
                    <a:latin typeface="Arial" panose="020B0604020202020204" pitchFamily="34" charset="0"/>
                    <a:ea typeface="Malgun Gothic" panose="020B0503020000020004" pitchFamily="34" charset="-127"/>
                  </a:rPr>
                  <a:t>экилди</a:t>
                </a:r>
                <a:endParaRPr lang="ru-RU" sz="1000" b="1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394" name="Прямоугольник 393">
                <a:extLst>
                  <a:ext uri="{FF2B5EF4-FFF2-40B4-BE49-F238E27FC236}">
                    <a16:creationId xmlns:a16="http://schemas.microsoft.com/office/drawing/2014/main" id="{38F1A2C0-AF46-4705-B92D-8DC2837D69E1}"/>
                  </a:ext>
                </a:extLst>
              </p:cNvPr>
              <p:cNvSpPr/>
              <p:nvPr/>
            </p:nvSpPr>
            <p:spPr>
              <a:xfrm>
                <a:off x="5614814" y="2389643"/>
                <a:ext cx="1442303" cy="22935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ts val="1000"/>
                  </a:lnSpc>
                  <a:spcAft>
                    <a:spcPts val="0"/>
                  </a:spcAft>
                </a:pPr>
                <a:r>
                  <a:rPr lang="uz-Cyrl-UZ" sz="1400" b="1" dirty="0">
                    <a:solidFill>
                      <a:srgbClr val="01A877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1 580 </a:t>
                </a:r>
                <a:r>
                  <a:rPr lang="uz-Cyrl-UZ" sz="1000" b="1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дона</a:t>
                </a:r>
                <a:endParaRPr lang="ru-RU" sz="5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395" name="Прямая соединительная линия 394">
                <a:extLst>
                  <a:ext uri="{FF2B5EF4-FFF2-40B4-BE49-F238E27FC236}">
                    <a16:creationId xmlns:a16="http://schemas.microsoft.com/office/drawing/2014/main" id="{DD5D532C-19B0-4BB6-B7D3-A8BD92E11139}"/>
                  </a:ext>
                </a:extLst>
              </p:cNvPr>
              <p:cNvCxnSpPr/>
              <p:nvPr/>
            </p:nvCxnSpPr>
            <p:spPr>
              <a:xfrm rot="16200000" flipV="1">
                <a:off x="6223592" y="2132600"/>
                <a:ext cx="0" cy="100800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8" name="Группа 397">
              <a:extLst>
                <a:ext uri="{FF2B5EF4-FFF2-40B4-BE49-F238E27FC236}">
                  <a16:creationId xmlns:a16="http://schemas.microsoft.com/office/drawing/2014/main" id="{EE2E40DD-4435-4B7F-BC6F-3E82FD092DF7}"/>
                </a:ext>
              </a:extLst>
            </p:cNvPr>
            <p:cNvGrpSpPr/>
            <p:nvPr/>
          </p:nvGrpSpPr>
          <p:grpSpPr>
            <a:xfrm>
              <a:off x="10871667" y="1847033"/>
              <a:ext cx="1403495" cy="459112"/>
              <a:chOff x="5614813" y="2392822"/>
              <a:chExt cx="1403495" cy="459112"/>
            </a:xfrm>
          </p:grpSpPr>
          <p:sp>
            <p:nvSpPr>
              <p:cNvPr id="404" name="Прямоугольник 403">
                <a:extLst>
                  <a:ext uri="{FF2B5EF4-FFF2-40B4-BE49-F238E27FC236}">
                    <a16:creationId xmlns:a16="http://schemas.microsoft.com/office/drawing/2014/main" id="{1B1F9682-CBAA-427C-8E4C-6F44F46227ED}"/>
                  </a:ext>
                </a:extLst>
              </p:cNvPr>
              <p:cNvSpPr/>
              <p:nvPr/>
            </p:nvSpPr>
            <p:spPr>
              <a:xfrm>
                <a:off x="5614813" y="2631361"/>
                <a:ext cx="1403495" cy="2205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uz-Cyrl-UZ" sz="1000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Узум кўчат </a:t>
                </a:r>
                <a:r>
                  <a:rPr lang="uz-Cyrl-UZ" sz="1000" b="1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экилади</a:t>
                </a:r>
              </a:p>
            </p:txBody>
          </p:sp>
          <p:sp>
            <p:nvSpPr>
              <p:cNvPr id="405" name="Прямоугольник 404">
                <a:extLst>
                  <a:ext uri="{FF2B5EF4-FFF2-40B4-BE49-F238E27FC236}">
                    <a16:creationId xmlns:a16="http://schemas.microsoft.com/office/drawing/2014/main" id="{43869742-F7B0-44D6-A8A9-A59CD9047A9A}"/>
                  </a:ext>
                </a:extLst>
              </p:cNvPr>
              <p:cNvSpPr/>
              <p:nvPr/>
            </p:nvSpPr>
            <p:spPr>
              <a:xfrm>
                <a:off x="5614814" y="2392822"/>
                <a:ext cx="1219345" cy="22935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ts val="1000"/>
                  </a:lnSpc>
                  <a:spcAft>
                    <a:spcPts val="0"/>
                  </a:spcAft>
                </a:pPr>
                <a:r>
                  <a:rPr lang="uz-Cyrl-UZ" sz="1400" b="1" dirty="0">
                    <a:solidFill>
                      <a:srgbClr val="25B48A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410</a:t>
                </a:r>
                <a:r>
                  <a:rPr lang="uz-Cyrl-UZ" sz="1400" b="1" dirty="0">
                    <a:solidFill>
                      <a:srgbClr val="4E9A35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1000" b="1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дона</a:t>
                </a:r>
                <a:endParaRPr lang="ru-RU" sz="5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406" name="Прямая соединительная линия 405">
                <a:extLst>
                  <a:ext uri="{FF2B5EF4-FFF2-40B4-BE49-F238E27FC236}">
                    <a16:creationId xmlns:a16="http://schemas.microsoft.com/office/drawing/2014/main" id="{0C31CACF-C9B3-4A08-AEFB-9AB1D6BB00AB}"/>
                  </a:ext>
                </a:extLst>
              </p:cNvPr>
              <p:cNvCxnSpPr/>
              <p:nvPr/>
            </p:nvCxnSpPr>
            <p:spPr>
              <a:xfrm rot="16200000" flipV="1">
                <a:off x="6149238" y="2173900"/>
                <a:ext cx="0" cy="90000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9" name="Группа 408">
              <a:extLst>
                <a:ext uri="{FF2B5EF4-FFF2-40B4-BE49-F238E27FC236}">
                  <a16:creationId xmlns:a16="http://schemas.microsoft.com/office/drawing/2014/main" id="{67A9C247-8FE5-4643-8EB0-C31A13782385}"/>
                </a:ext>
              </a:extLst>
            </p:cNvPr>
            <p:cNvGrpSpPr/>
            <p:nvPr/>
          </p:nvGrpSpPr>
          <p:grpSpPr>
            <a:xfrm>
              <a:off x="8494227" y="1847033"/>
              <a:ext cx="1598858" cy="466732"/>
              <a:chOff x="5614813" y="2392822"/>
              <a:chExt cx="1598858" cy="466732"/>
            </a:xfrm>
          </p:grpSpPr>
          <p:sp>
            <p:nvSpPr>
              <p:cNvPr id="410" name="Прямоугольник 409">
                <a:extLst>
                  <a:ext uri="{FF2B5EF4-FFF2-40B4-BE49-F238E27FC236}">
                    <a16:creationId xmlns:a16="http://schemas.microsoft.com/office/drawing/2014/main" id="{B07BD12B-0B9E-45AE-89BE-E543E7287879}"/>
                  </a:ext>
                </a:extLst>
              </p:cNvPr>
              <p:cNvSpPr/>
              <p:nvPr/>
            </p:nvSpPr>
            <p:spPr>
              <a:xfrm>
                <a:off x="5614813" y="2638981"/>
                <a:ext cx="1598858" cy="2205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000"/>
                  </a:lnSpc>
                </a:pPr>
                <a:r>
                  <a:rPr lang="uz-Cyrl-UZ" sz="1000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Гул кўчатлар </a:t>
                </a:r>
                <a:r>
                  <a:rPr lang="uz-Cyrl-UZ" sz="1000" b="1" dirty="0">
                    <a:latin typeface="Arial" panose="020B0604020202020204" pitchFamily="34" charset="0"/>
                    <a:ea typeface="Malgun Gothic" panose="020B0503020000020004" pitchFamily="34" charset="-127"/>
                  </a:rPr>
                  <a:t>экилади</a:t>
                </a:r>
              </a:p>
            </p:txBody>
          </p:sp>
          <p:sp>
            <p:nvSpPr>
              <p:cNvPr id="411" name="Прямоугольник 410">
                <a:extLst>
                  <a:ext uri="{FF2B5EF4-FFF2-40B4-BE49-F238E27FC236}">
                    <a16:creationId xmlns:a16="http://schemas.microsoft.com/office/drawing/2014/main" id="{54DC1A34-15A9-4A4B-B21C-8A35E20FE177}"/>
                  </a:ext>
                </a:extLst>
              </p:cNvPr>
              <p:cNvSpPr/>
              <p:nvPr/>
            </p:nvSpPr>
            <p:spPr>
              <a:xfrm>
                <a:off x="5614814" y="2392822"/>
                <a:ext cx="1219345" cy="22935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>
                  <a:lnSpc>
                    <a:spcPts val="1000"/>
                  </a:lnSpc>
                  <a:spcAft>
                    <a:spcPts val="0"/>
                  </a:spcAft>
                </a:pPr>
                <a:r>
                  <a:rPr lang="uz-Cyrl-UZ" sz="1400" b="1" dirty="0">
                    <a:solidFill>
                      <a:srgbClr val="25B48A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2500</a:t>
                </a:r>
                <a:r>
                  <a:rPr lang="uz-Cyrl-UZ" sz="1400" b="1" dirty="0">
                    <a:solidFill>
                      <a:srgbClr val="4E9A35"/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1000" b="1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Arial" panose="020B0604020202020204" pitchFamily="34" charset="0"/>
                    <a:cs typeface="Arial" panose="020B0604020202020204" pitchFamily="34" charset="0"/>
                  </a:rPr>
                  <a:t>дона</a:t>
                </a:r>
                <a:endParaRPr lang="ru-RU" sz="5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Malgun Gothic" panose="020B0503020000020004" pitchFamily="34" charset="-127"/>
                  <a:cs typeface="Arial" panose="020B0604020202020204" pitchFamily="34" charset="0"/>
                </a:endParaRPr>
              </a:p>
            </p:txBody>
          </p:sp>
          <p:cxnSp>
            <p:nvCxnSpPr>
              <p:cNvPr id="412" name="Прямая соединительная линия 411">
                <a:extLst>
                  <a:ext uri="{FF2B5EF4-FFF2-40B4-BE49-F238E27FC236}">
                    <a16:creationId xmlns:a16="http://schemas.microsoft.com/office/drawing/2014/main" id="{F93A32A2-9017-445F-90AD-5A00DA6E36B8}"/>
                  </a:ext>
                </a:extLst>
              </p:cNvPr>
              <p:cNvCxnSpPr/>
              <p:nvPr/>
            </p:nvCxnSpPr>
            <p:spPr>
              <a:xfrm rot="16200000" flipV="1">
                <a:off x="6149238" y="2173900"/>
                <a:ext cx="0" cy="900000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8" name="Овал 1027">
              <a:extLst>
                <a:ext uri="{FF2B5EF4-FFF2-40B4-BE49-F238E27FC236}">
                  <a16:creationId xmlns:a16="http://schemas.microsoft.com/office/drawing/2014/main" id="{2BCCE713-82A2-48AB-8DF6-3BD70379DF0D}"/>
                </a:ext>
              </a:extLst>
            </p:cNvPr>
            <p:cNvSpPr/>
            <p:nvPr/>
          </p:nvSpPr>
          <p:spPr>
            <a:xfrm>
              <a:off x="9677400" y="1211580"/>
              <a:ext cx="746760" cy="746760"/>
            </a:xfrm>
            <a:prstGeom prst="ellipse">
              <a:avLst/>
            </a:prstGeom>
            <a:noFill/>
            <a:ln>
              <a:solidFill>
                <a:srgbClr val="25B4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4" name="Прямоугольник 413">
              <a:extLst>
                <a:ext uri="{FF2B5EF4-FFF2-40B4-BE49-F238E27FC236}">
                  <a16:creationId xmlns:a16="http://schemas.microsoft.com/office/drawing/2014/main" id="{32392964-1945-4AD9-AC14-554309870E66}"/>
                </a:ext>
              </a:extLst>
            </p:cNvPr>
            <p:cNvSpPr/>
            <p:nvPr/>
          </p:nvSpPr>
          <p:spPr>
            <a:xfrm>
              <a:off x="9737715" y="1552358"/>
              <a:ext cx="633106" cy="34881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ts val="1000"/>
                </a:lnSpc>
                <a:spcAft>
                  <a:spcPts val="0"/>
                </a:spcAft>
              </a:pPr>
              <a:r>
                <a:rPr lang="uz-Cyrl-UZ" sz="1400" b="1" dirty="0">
                  <a:solidFill>
                    <a:srgbClr val="01A87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6 110 </a:t>
              </a:r>
            </a:p>
            <a:p>
              <a:pPr algn="ctr">
                <a:lnSpc>
                  <a:spcPts val="1000"/>
                </a:lnSpc>
                <a:spcAft>
                  <a:spcPts val="0"/>
                </a:spcAft>
              </a:pPr>
              <a:r>
                <a:rPr lang="uz-Cyrl-UZ" sz="1000" b="1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дона</a:t>
              </a:r>
              <a:endParaRPr lang="ru-RU" sz="5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1031" name="Прямоугольник 1030">
              <a:extLst>
                <a:ext uri="{FF2B5EF4-FFF2-40B4-BE49-F238E27FC236}">
                  <a16:creationId xmlns:a16="http://schemas.microsoft.com/office/drawing/2014/main" id="{F5B54B71-5BC7-45FC-B300-9A57004BA0F9}"/>
                </a:ext>
              </a:extLst>
            </p:cNvPr>
            <p:cNvSpPr/>
            <p:nvPr/>
          </p:nvSpPr>
          <p:spPr>
            <a:xfrm>
              <a:off x="9764947" y="1293614"/>
              <a:ext cx="58887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uz-Cyrl-UZ" sz="1200" b="1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жами</a:t>
              </a:r>
              <a:endParaRPr lang="ru-RU" sz="1200" dirty="0"/>
            </a:p>
          </p:txBody>
        </p:sp>
      </p:grpSp>
      <p:grpSp>
        <p:nvGrpSpPr>
          <p:cNvPr id="598" name="Группа 597">
            <a:extLst>
              <a:ext uri="{FF2B5EF4-FFF2-40B4-BE49-F238E27FC236}">
                <a16:creationId xmlns:a16="http://schemas.microsoft.com/office/drawing/2014/main" id="{B80B3355-0137-48C2-9546-A12A3F9AA456}"/>
              </a:ext>
            </a:extLst>
          </p:cNvPr>
          <p:cNvGrpSpPr/>
          <p:nvPr/>
        </p:nvGrpSpPr>
        <p:grpSpPr>
          <a:xfrm>
            <a:off x="0" y="1"/>
            <a:ext cx="12192000" cy="552450"/>
            <a:chOff x="147484" y="884904"/>
            <a:chExt cx="12044516" cy="552450"/>
          </a:xfrm>
        </p:grpSpPr>
        <p:sp>
          <p:nvSpPr>
            <p:cNvPr id="599" name="Прямоугольник 598">
              <a:extLst>
                <a:ext uri="{FF2B5EF4-FFF2-40B4-BE49-F238E27FC236}">
                  <a16:creationId xmlns:a16="http://schemas.microsoft.com/office/drawing/2014/main" id="{47866D80-47CB-49F1-93A0-1C20B38FB0CE}"/>
                </a:ext>
              </a:extLst>
            </p:cNvPr>
            <p:cNvSpPr/>
            <p:nvPr/>
          </p:nvSpPr>
          <p:spPr>
            <a:xfrm>
              <a:off x="147484" y="884904"/>
              <a:ext cx="12044516" cy="5524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0" name="TextBox 599">
              <a:extLst>
                <a:ext uri="{FF2B5EF4-FFF2-40B4-BE49-F238E27FC236}">
                  <a16:creationId xmlns:a16="http://schemas.microsoft.com/office/drawing/2014/main" id="{FF9DFDEF-3216-4418-80AA-C9585DDFB468}"/>
                </a:ext>
              </a:extLst>
            </p:cNvPr>
            <p:cNvSpPr txBox="1"/>
            <p:nvPr/>
          </p:nvSpPr>
          <p:spPr>
            <a:xfrm>
              <a:off x="147484" y="905182"/>
              <a:ext cx="118891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z-Cyrl-UZ" sz="1400" dirty="0">
                  <a:solidFill>
                    <a:schemeClr val="bg1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УЧТЕПА ТУМАНИ </a:t>
              </a:r>
              <a:r>
                <a:rPr lang="uz-Cyrl-UZ" sz="1400" b="1" dirty="0">
                  <a:solidFill>
                    <a:srgbClr val="FDC305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1-СЕКТОРДА</a:t>
              </a:r>
              <a:r>
                <a:rPr lang="uz-Cyrl-UZ" sz="1400" dirty="0">
                  <a:solidFill>
                    <a:schemeClr val="bg1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 ЖОЙЛАШГАН </a:t>
              </a:r>
              <a:r>
                <a:rPr lang="uz-Cyrl-UZ" sz="1400" b="1" dirty="0">
                  <a:solidFill>
                    <a:srgbClr val="FDC305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“БОҒОБОД” </a:t>
              </a:r>
              <a:r>
                <a:rPr lang="uz-Cyrl-UZ" sz="1400" dirty="0">
                  <a:solidFill>
                    <a:schemeClr val="bg1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МФЙНИНГ</a:t>
              </a:r>
            </a:p>
            <a:p>
              <a:pPr algn="ctr"/>
              <a:r>
                <a:rPr lang="uz-Cyrl-UZ" sz="1400" b="1" dirty="0">
                  <a:solidFill>
                    <a:srgbClr val="FDC305"/>
                  </a:solidFill>
                  <a:latin typeface="Bahnschrift" panose="020B0502040204020203" pitchFamily="34" charset="0"/>
                  <a:cs typeface="Arial" panose="020B0604020202020204" pitchFamily="34" charset="0"/>
                </a:rPr>
                <a:t>ИЖТИМОИЙ – ИҚТИСОДИЙ ИНФРАТУЗИЛМАСИНИ РИВОЖЛАНТИРИШДА АМАЛГА ОШИРИЛАДИГАН ИШЛАР</a:t>
              </a:r>
              <a:endParaRPr lang="ru-RU" sz="1400" b="1" dirty="0">
                <a:solidFill>
                  <a:srgbClr val="FDC305"/>
                </a:solidFill>
                <a:latin typeface="Bahnschrift" panose="020B0502040204020203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64" name="Группа 1063">
            <a:extLst>
              <a:ext uri="{FF2B5EF4-FFF2-40B4-BE49-F238E27FC236}">
                <a16:creationId xmlns:a16="http://schemas.microsoft.com/office/drawing/2014/main" id="{074150F1-DA83-48F0-8EE6-06495D3361C6}"/>
              </a:ext>
            </a:extLst>
          </p:cNvPr>
          <p:cNvGrpSpPr/>
          <p:nvPr/>
        </p:nvGrpSpPr>
        <p:grpSpPr>
          <a:xfrm>
            <a:off x="155574" y="2418817"/>
            <a:ext cx="11985625" cy="3104545"/>
            <a:chOff x="168274" y="2047342"/>
            <a:chExt cx="11985625" cy="3104545"/>
          </a:xfrm>
        </p:grpSpPr>
        <p:grpSp>
          <p:nvGrpSpPr>
            <p:cNvPr id="1054" name="Группа 1053">
              <a:extLst>
                <a:ext uri="{FF2B5EF4-FFF2-40B4-BE49-F238E27FC236}">
                  <a16:creationId xmlns:a16="http://schemas.microsoft.com/office/drawing/2014/main" id="{33114DEF-C645-4439-9C9B-B1DAE651DBE4}"/>
                </a:ext>
              </a:extLst>
            </p:cNvPr>
            <p:cNvGrpSpPr/>
            <p:nvPr/>
          </p:nvGrpSpPr>
          <p:grpSpPr>
            <a:xfrm>
              <a:off x="168274" y="2047342"/>
              <a:ext cx="11985625" cy="3019957"/>
              <a:chOff x="168274" y="2190217"/>
              <a:chExt cx="11985625" cy="3019957"/>
            </a:xfrm>
          </p:grpSpPr>
          <p:grpSp>
            <p:nvGrpSpPr>
              <p:cNvPr id="1032" name="Группа 1031">
                <a:extLst>
                  <a:ext uri="{FF2B5EF4-FFF2-40B4-BE49-F238E27FC236}">
                    <a16:creationId xmlns:a16="http://schemas.microsoft.com/office/drawing/2014/main" id="{72ABE7BF-DF25-49DB-A07E-FEB37DD2FC45}"/>
                  </a:ext>
                </a:extLst>
              </p:cNvPr>
              <p:cNvGrpSpPr/>
              <p:nvPr/>
            </p:nvGrpSpPr>
            <p:grpSpPr>
              <a:xfrm>
                <a:off x="168274" y="2190217"/>
                <a:ext cx="11985625" cy="3019957"/>
                <a:chOff x="261739" y="2572469"/>
                <a:chExt cx="11985625" cy="3019957"/>
              </a:xfrm>
            </p:grpSpPr>
            <p:sp>
              <p:nvSpPr>
                <p:cNvPr id="81" name="Прямоугольник 80">
                  <a:extLst>
                    <a:ext uri="{FF2B5EF4-FFF2-40B4-BE49-F238E27FC236}">
                      <a16:creationId xmlns:a16="http://schemas.microsoft.com/office/drawing/2014/main" id="{99C24C3D-87CA-4BD9-AA7A-40E4421A1815}"/>
                    </a:ext>
                  </a:extLst>
                </p:cNvPr>
                <p:cNvSpPr/>
                <p:nvPr/>
              </p:nvSpPr>
              <p:spPr>
                <a:xfrm>
                  <a:off x="261739" y="2625437"/>
                  <a:ext cx="11985625" cy="2966989"/>
                </a:xfrm>
                <a:prstGeom prst="rect">
                  <a:avLst/>
                </a:prstGeom>
                <a:noFill/>
                <a:ln>
                  <a:solidFill>
                    <a:srgbClr val="1E64A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80" name="Прямоугольник 79">
                  <a:extLst>
                    <a:ext uri="{FF2B5EF4-FFF2-40B4-BE49-F238E27FC236}">
                      <a16:creationId xmlns:a16="http://schemas.microsoft.com/office/drawing/2014/main" id="{970F8FF1-8A79-4581-8C1A-B431B90478A8}"/>
                    </a:ext>
                  </a:extLst>
                </p:cNvPr>
                <p:cNvSpPr/>
                <p:nvPr/>
              </p:nvSpPr>
              <p:spPr>
                <a:xfrm>
                  <a:off x="383790" y="2572469"/>
                  <a:ext cx="5343713" cy="24818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C741F362-CE71-4CFD-8CE4-21B5CC65622D}"/>
                    </a:ext>
                  </a:extLst>
                </p:cNvPr>
                <p:cNvSpPr txBox="1"/>
                <p:nvPr/>
              </p:nvSpPr>
              <p:spPr>
                <a:xfrm>
                  <a:off x="386523" y="2586645"/>
                  <a:ext cx="5379080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uz-Cyrl-UZ" sz="9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МАҲАЛЛА ИЖТИМОИЙ – ИҚТИСОДИЙ ҲОЛАТИНИ </a:t>
                  </a:r>
                  <a:r>
                    <a:rPr lang="uz-Cyrl-UZ" sz="9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ЯНАДА ЯХШИЛАШ БОРАСИДА</a:t>
                  </a:r>
                  <a:endParaRPr lang="ru-RU" sz="9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03" name="Прямоугольник 602">
                <a:extLst>
                  <a:ext uri="{FF2B5EF4-FFF2-40B4-BE49-F238E27FC236}">
                    <a16:creationId xmlns:a16="http://schemas.microsoft.com/office/drawing/2014/main" id="{A3E223E1-7206-465E-8E81-F5AE75DA780B}"/>
                  </a:ext>
                </a:extLst>
              </p:cNvPr>
              <p:cNvSpPr/>
              <p:nvPr/>
            </p:nvSpPr>
            <p:spPr>
              <a:xfrm>
                <a:off x="5725125" y="2236878"/>
                <a:ext cx="4009425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uz-Cyrl-UZ" sz="105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ЗАМОНАВИЙ 5 ҚАВАТЛИ МАҲАЛЛА БИНОСИДА</a:t>
                </a:r>
                <a:endParaRPr lang="en-US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4" name="Прямоугольник 603">
                <a:extLst>
                  <a:ext uri="{FF2B5EF4-FFF2-40B4-BE49-F238E27FC236}">
                    <a16:creationId xmlns:a16="http://schemas.microsoft.com/office/drawing/2014/main" id="{8B17CBA0-A24A-42A4-88E6-B910D945CACB}"/>
                  </a:ext>
                </a:extLst>
              </p:cNvPr>
              <p:cNvSpPr/>
              <p:nvPr/>
            </p:nvSpPr>
            <p:spPr>
              <a:xfrm>
                <a:off x="389398" y="2505199"/>
                <a:ext cx="205662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КЎП ҚАВАТЛИ УЙ </a:t>
                </a:r>
                <a:r>
                  <a:rPr lang="uz-Cyrl-UZ" sz="105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ЕРТЎЛА</a:t>
                </a:r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ҚИСМИ ТАДБИРКОРГА</a:t>
                </a:r>
              </a:p>
              <a:p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БЕРИЛАДИ</a:t>
                </a:r>
                <a:endParaRPr lang="en-US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5" name="Прямоугольник 604">
                <a:extLst>
                  <a:ext uri="{FF2B5EF4-FFF2-40B4-BE49-F238E27FC236}">
                    <a16:creationId xmlns:a16="http://schemas.microsoft.com/office/drawing/2014/main" id="{8F82F6C9-1BC8-498C-820A-306D4160A355}"/>
                  </a:ext>
                </a:extLst>
              </p:cNvPr>
              <p:cNvSpPr/>
              <p:nvPr/>
            </p:nvSpPr>
            <p:spPr>
              <a:xfrm>
                <a:off x="389398" y="3061459"/>
                <a:ext cx="205662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05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ЎҚУВ</a:t>
                </a:r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МАРКАЗИ</a:t>
                </a:r>
              </a:p>
              <a:p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ФАОЛИЯТИ</a:t>
                </a:r>
                <a:endParaRPr lang="en-US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6" name="Прямоугольник 605">
                <a:extLst>
                  <a:ext uri="{FF2B5EF4-FFF2-40B4-BE49-F238E27FC236}">
                    <a16:creationId xmlns:a16="http://schemas.microsoft.com/office/drawing/2014/main" id="{CBDE0429-56E2-4DA0-A1AD-737B93BA841A}"/>
                  </a:ext>
                </a:extLst>
              </p:cNvPr>
              <p:cNvSpPr/>
              <p:nvPr/>
            </p:nvSpPr>
            <p:spPr>
              <a:xfrm>
                <a:off x="389398" y="3583429"/>
                <a:ext cx="205662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05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САВДО</a:t>
                </a:r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ДЎКОНИ</a:t>
                </a:r>
              </a:p>
              <a:p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ИШГА ТУШАДИ</a:t>
                </a:r>
              </a:p>
            </p:txBody>
          </p:sp>
          <p:sp>
            <p:nvSpPr>
              <p:cNvPr id="607" name="Прямоугольник 606">
                <a:extLst>
                  <a:ext uri="{FF2B5EF4-FFF2-40B4-BE49-F238E27FC236}">
                    <a16:creationId xmlns:a16="http://schemas.microsoft.com/office/drawing/2014/main" id="{0895691A-A7DF-4E1D-87D5-B9410E81D4AA}"/>
                  </a:ext>
                </a:extLst>
              </p:cNvPr>
              <p:cNvSpPr/>
              <p:nvPr/>
            </p:nvSpPr>
            <p:spPr>
              <a:xfrm>
                <a:off x="415277" y="4078729"/>
                <a:ext cx="205662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МАИШИЙ </a:t>
                </a:r>
                <a:r>
                  <a:rPr lang="uz-Cyrl-UZ" sz="105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ХИЗМАТ</a:t>
                </a:r>
              </a:p>
              <a:p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КЎРСАТИШ</a:t>
                </a:r>
              </a:p>
            </p:txBody>
          </p:sp>
          <p:sp>
            <p:nvSpPr>
              <p:cNvPr id="608" name="Прямоугольник 607">
                <a:extLst>
                  <a:ext uri="{FF2B5EF4-FFF2-40B4-BE49-F238E27FC236}">
                    <a16:creationId xmlns:a16="http://schemas.microsoft.com/office/drawing/2014/main" id="{042A3383-EDAC-44CF-B746-D79EEC5670B0}"/>
                  </a:ext>
                </a:extLst>
              </p:cNvPr>
              <p:cNvSpPr/>
              <p:nvPr/>
            </p:nvSpPr>
            <p:spPr>
              <a:xfrm>
                <a:off x="415277" y="4595775"/>
                <a:ext cx="205662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ЗАМОНАВИЙ 5-ҚАВАТЛИ </a:t>
                </a:r>
                <a:r>
                  <a:rPr lang="uz-Cyrl-UZ" sz="105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МАҲАЛЛА БИНОСИ </a:t>
                </a:r>
                <a:r>
                  <a:rPr lang="uz-Cyrl-UZ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ҚУРИЛАДИ</a:t>
                </a:r>
              </a:p>
            </p:txBody>
          </p:sp>
          <p:grpSp>
            <p:nvGrpSpPr>
              <p:cNvPr id="1053" name="Группа 1052">
                <a:extLst>
                  <a:ext uri="{FF2B5EF4-FFF2-40B4-BE49-F238E27FC236}">
                    <a16:creationId xmlns:a16="http://schemas.microsoft.com/office/drawing/2014/main" id="{83CF92E2-D87B-4FA9-A74E-C060E8CDD219}"/>
                  </a:ext>
                </a:extLst>
              </p:cNvPr>
              <p:cNvGrpSpPr/>
              <p:nvPr/>
            </p:nvGrpSpPr>
            <p:grpSpPr>
              <a:xfrm>
                <a:off x="1927282" y="2367484"/>
                <a:ext cx="1948162" cy="676502"/>
                <a:chOff x="1927282" y="2367484"/>
                <a:chExt cx="1948162" cy="676502"/>
              </a:xfrm>
            </p:grpSpPr>
            <p:sp>
              <p:nvSpPr>
                <p:cNvPr id="609" name="Прямоугольник 608">
                  <a:extLst>
                    <a:ext uri="{FF2B5EF4-FFF2-40B4-BE49-F238E27FC236}">
                      <a16:creationId xmlns:a16="http://schemas.microsoft.com/office/drawing/2014/main" id="{140EC05B-33EC-4CF1-B592-CDC27590FF26}"/>
                    </a:ext>
                  </a:extLst>
                </p:cNvPr>
                <p:cNvSpPr/>
                <p:nvPr/>
              </p:nvSpPr>
              <p:spPr>
                <a:xfrm>
                  <a:off x="1965382" y="236748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10" name="Прямая соединительная линия 609">
                  <a:extLst>
                    <a:ext uri="{FF2B5EF4-FFF2-40B4-BE49-F238E27FC236}">
                      <a16:creationId xmlns:a16="http://schemas.microsoft.com/office/drawing/2014/main" id="{D741F5B3-2E19-4EFA-B82E-22A0BA0ABE1A}"/>
                    </a:ext>
                  </a:extLst>
                </p:cNvPr>
                <p:cNvCxnSpPr/>
                <p:nvPr/>
              </p:nvCxnSpPr>
              <p:spPr>
                <a:xfrm>
                  <a:off x="2505519" y="271915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11" name="Прямоугольник 610">
                  <a:extLst>
                    <a:ext uri="{FF2B5EF4-FFF2-40B4-BE49-F238E27FC236}">
                      <a16:creationId xmlns:a16="http://schemas.microsoft.com/office/drawing/2014/main" id="{E1071CA1-5074-4B22-A0C8-5DCC1297B18A}"/>
                    </a:ext>
                  </a:extLst>
                </p:cNvPr>
                <p:cNvSpPr/>
                <p:nvPr/>
              </p:nvSpPr>
              <p:spPr>
                <a:xfrm>
                  <a:off x="1927282" y="258846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74 </a:t>
                  </a:r>
                  <a:r>
                    <a:rPr lang="uz-Cyrl-UZ" sz="7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ИШ ЎРИН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13" name="Группа 612">
                <a:extLst>
                  <a:ext uri="{FF2B5EF4-FFF2-40B4-BE49-F238E27FC236}">
                    <a16:creationId xmlns:a16="http://schemas.microsoft.com/office/drawing/2014/main" id="{03C94BD7-641D-4AD4-896E-D7C9C67D88E8}"/>
                  </a:ext>
                </a:extLst>
              </p:cNvPr>
              <p:cNvGrpSpPr/>
              <p:nvPr/>
            </p:nvGrpSpPr>
            <p:grpSpPr>
              <a:xfrm>
                <a:off x="1927282" y="2954081"/>
                <a:ext cx="1948162" cy="676502"/>
                <a:chOff x="1927282" y="2367484"/>
                <a:chExt cx="1948162" cy="676502"/>
              </a:xfrm>
            </p:grpSpPr>
            <p:sp>
              <p:nvSpPr>
                <p:cNvPr id="614" name="Прямоугольник 613">
                  <a:extLst>
                    <a:ext uri="{FF2B5EF4-FFF2-40B4-BE49-F238E27FC236}">
                      <a16:creationId xmlns:a16="http://schemas.microsoft.com/office/drawing/2014/main" id="{17CB3564-40FE-4359-A15C-E1F1FEC3514B}"/>
                    </a:ext>
                  </a:extLst>
                </p:cNvPr>
                <p:cNvSpPr/>
                <p:nvPr/>
              </p:nvSpPr>
              <p:spPr>
                <a:xfrm>
                  <a:off x="1965382" y="236748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15" name="Прямая соединительная линия 614">
                  <a:extLst>
                    <a:ext uri="{FF2B5EF4-FFF2-40B4-BE49-F238E27FC236}">
                      <a16:creationId xmlns:a16="http://schemas.microsoft.com/office/drawing/2014/main" id="{67936601-3206-459A-B141-EA76BBE6C0EA}"/>
                    </a:ext>
                  </a:extLst>
                </p:cNvPr>
                <p:cNvCxnSpPr/>
                <p:nvPr/>
              </p:nvCxnSpPr>
              <p:spPr>
                <a:xfrm>
                  <a:off x="2505519" y="271915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16" name="Прямоугольник 615">
                  <a:extLst>
                    <a:ext uri="{FF2B5EF4-FFF2-40B4-BE49-F238E27FC236}">
                      <a16:creationId xmlns:a16="http://schemas.microsoft.com/office/drawing/2014/main" id="{BF396BD7-9AFE-4E93-99B1-E8FB93C440EF}"/>
                    </a:ext>
                  </a:extLst>
                </p:cNvPr>
                <p:cNvSpPr/>
                <p:nvPr/>
              </p:nvSpPr>
              <p:spPr>
                <a:xfrm>
                  <a:off x="1927282" y="258846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8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7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ИШ ЎРИН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17" name="Группа 616">
                <a:extLst>
                  <a:ext uri="{FF2B5EF4-FFF2-40B4-BE49-F238E27FC236}">
                    <a16:creationId xmlns:a16="http://schemas.microsoft.com/office/drawing/2014/main" id="{79BCD99F-F9F3-4C7F-9D32-8B3E37DC6FF1}"/>
                  </a:ext>
                </a:extLst>
              </p:cNvPr>
              <p:cNvGrpSpPr/>
              <p:nvPr/>
            </p:nvGrpSpPr>
            <p:grpSpPr>
              <a:xfrm>
                <a:off x="1927282" y="3437160"/>
                <a:ext cx="1948162" cy="676502"/>
                <a:chOff x="1927282" y="2367484"/>
                <a:chExt cx="1948162" cy="676502"/>
              </a:xfrm>
            </p:grpSpPr>
            <p:sp>
              <p:nvSpPr>
                <p:cNvPr id="618" name="Прямоугольник 617">
                  <a:extLst>
                    <a:ext uri="{FF2B5EF4-FFF2-40B4-BE49-F238E27FC236}">
                      <a16:creationId xmlns:a16="http://schemas.microsoft.com/office/drawing/2014/main" id="{694D6D05-0B59-4D3A-988D-F1BDA5AA2E5A}"/>
                    </a:ext>
                  </a:extLst>
                </p:cNvPr>
                <p:cNvSpPr/>
                <p:nvPr/>
              </p:nvSpPr>
              <p:spPr>
                <a:xfrm>
                  <a:off x="1965382" y="236748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19" name="Прямая соединительная линия 618">
                  <a:extLst>
                    <a:ext uri="{FF2B5EF4-FFF2-40B4-BE49-F238E27FC236}">
                      <a16:creationId xmlns:a16="http://schemas.microsoft.com/office/drawing/2014/main" id="{D3EDC21B-3915-4BE2-9124-DE299323BD53}"/>
                    </a:ext>
                  </a:extLst>
                </p:cNvPr>
                <p:cNvCxnSpPr/>
                <p:nvPr/>
              </p:nvCxnSpPr>
              <p:spPr>
                <a:xfrm>
                  <a:off x="2505519" y="271915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20" name="Прямоугольник 619">
                  <a:extLst>
                    <a:ext uri="{FF2B5EF4-FFF2-40B4-BE49-F238E27FC236}">
                      <a16:creationId xmlns:a16="http://schemas.microsoft.com/office/drawing/2014/main" id="{C9F3DF75-50BE-471B-BCAB-86BA22CADD0D}"/>
                    </a:ext>
                  </a:extLst>
                </p:cNvPr>
                <p:cNvSpPr/>
                <p:nvPr/>
              </p:nvSpPr>
              <p:spPr>
                <a:xfrm>
                  <a:off x="1927282" y="258846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12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7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ИШ ЎРИН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621" name="Группа 620">
                <a:extLst>
                  <a:ext uri="{FF2B5EF4-FFF2-40B4-BE49-F238E27FC236}">
                    <a16:creationId xmlns:a16="http://schemas.microsoft.com/office/drawing/2014/main" id="{F8821442-E665-40B1-85A1-637A5DB39FDB}"/>
                  </a:ext>
                </a:extLst>
              </p:cNvPr>
              <p:cNvGrpSpPr/>
              <p:nvPr/>
            </p:nvGrpSpPr>
            <p:grpSpPr>
              <a:xfrm>
                <a:off x="1927282" y="3913410"/>
                <a:ext cx="1948162" cy="676502"/>
                <a:chOff x="1927282" y="2367484"/>
                <a:chExt cx="1948162" cy="676502"/>
              </a:xfrm>
            </p:grpSpPr>
            <p:sp>
              <p:nvSpPr>
                <p:cNvPr id="622" name="Прямоугольник 621">
                  <a:extLst>
                    <a:ext uri="{FF2B5EF4-FFF2-40B4-BE49-F238E27FC236}">
                      <a16:creationId xmlns:a16="http://schemas.microsoft.com/office/drawing/2014/main" id="{7B8090DE-FEAF-48A8-A290-FF5F44633B09}"/>
                    </a:ext>
                  </a:extLst>
                </p:cNvPr>
                <p:cNvSpPr/>
                <p:nvPr/>
              </p:nvSpPr>
              <p:spPr>
                <a:xfrm>
                  <a:off x="1965382" y="236748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623" name="Прямая соединительная линия 622">
                  <a:extLst>
                    <a:ext uri="{FF2B5EF4-FFF2-40B4-BE49-F238E27FC236}">
                      <a16:creationId xmlns:a16="http://schemas.microsoft.com/office/drawing/2014/main" id="{A565BE38-2308-41BE-A76E-D8C40F0F9E48}"/>
                    </a:ext>
                  </a:extLst>
                </p:cNvPr>
                <p:cNvCxnSpPr/>
                <p:nvPr/>
              </p:nvCxnSpPr>
              <p:spPr>
                <a:xfrm>
                  <a:off x="2505519" y="2719150"/>
                  <a:ext cx="882373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24" name="Прямоугольник 623">
                  <a:extLst>
                    <a:ext uri="{FF2B5EF4-FFF2-40B4-BE49-F238E27FC236}">
                      <a16:creationId xmlns:a16="http://schemas.microsoft.com/office/drawing/2014/main" id="{E3DB9D1E-DE44-481B-B17C-C0863634BACC}"/>
                    </a:ext>
                  </a:extLst>
                </p:cNvPr>
                <p:cNvSpPr/>
                <p:nvPr/>
              </p:nvSpPr>
              <p:spPr>
                <a:xfrm>
                  <a:off x="1927282" y="258846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95</a:t>
                  </a:r>
                  <a:r>
                    <a:rPr lang="en-US" sz="12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7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ИШ ЎРИН</a:t>
                  </a:r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25" name="Группа 624">
              <a:extLst>
                <a:ext uri="{FF2B5EF4-FFF2-40B4-BE49-F238E27FC236}">
                  <a16:creationId xmlns:a16="http://schemas.microsoft.com/office/drawing/2014/main" id="{8568752E-7308-43C3-9D0F-36AE4195E129}"/>
                </a:ext>
              </a:extLst>
            </p:cNvPr>
            <p:cNvGrpSpPr/>
            <p:nvPr/>
          </p:nvGrpSpPr>
          <p:grpSpPr>
            <a:xfrm>
              <a:off x="1927282" y="4475385"/>
              <a:ext cx="1948162" cy="676502"/>
              <a:chOff x="1927282" y="2367484"/>
              <a:chExt cx="1948162" cy="676502"/>
            </a:xfrm>
          </p:grpSpPr>
          <p:sp>
            <p:nvSpPr>
              <p:cNvPr id="626" name="Прямоугольник 625">
                <a:extLst>
                  <a:ext uri="{FF2B5EF4-FFF2-40B4-BE49-F238E27FC236}">
                    <a16:creationId xmlns:a16="http://schemas.microsoft.com/office/drawing/2014/main" id="{CCFBC1F1-8A1B-4F6A-AB1B-99AF53CD5A43}"/>
                  </a:ext>
                </a:extLst>
              </p:cNvPr>
              <p:cNvSpPr/>
              <p:nvPr/>
            </p:nvSpPr>
            <p:spPr>
              <a:xfrm>
                <a:off x="1965382" y="2367484"/>
                <a:ext cx="191006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uz-Cyrl-UZ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en-US" sz="12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12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endParaRPr lang="en-US" sz="1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27" name="Прямая соединительная линия 626">
                <a:extLst>
                  <a:ext uri="{FF2B5EF4-FFF2-40B4-BE49-F238E27FC236}">
                    <a16:creationId xmlns:a16="http://schemas.microsoft.com/office/drawing/2014/main" id="{DE6F44BB-27B6-4C98-80D2-10084E65B660}"/>
                  </a:ext>
                </a:extLst>
              </p:cNvPr>
              <p:cNvCxnSpPr/>
              <p:nvPr/>
            </p:nvCxnSpPr>
            <p:spPr>
              <a:xfrm>
                <a:off x="2505519" y="2719150"/>
                <a:ext cx="882373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28" name="Прямоугольник 627">
                <a:extLst>
                  <a:ext uri="{FF2B5EF4-FFF2-40B4-BE49-F238E27FC236}">
                    <a16:creationId xmlns:a16="http://schemas.microsoft.com/office/drawing/2014/main" id="{72D18EEA-0706-4E4F-833D-D11989297988}"/>
                  </a:ext>
                </a:extLst>
              </p:cNvPr>
              <p:cNvSpPr/>
              <p:nvPr/>
            </p:nvSpPr>
            <p:spPr>
              <a:xfrm>
                <a:off x="1927282" y="2588464"/>
                <a:ext cx="191006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uz-Cyrl-UZ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75</a:t>
                </a:r>
                <a:r>
                  <a:rPr lang="en-US" sz="12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uz-Cyrl-UZ" sz="7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ИШ ЎРИН</a:t>
                </a:r>
                <a:endParaRPr lang="en-US" sz="14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60" name="Рисунок 1059">
              <a:extLst>
                <a:ext uri="{FF2B5EF4-FFF2-40B4-BE49-F238E27FC236}">
                  <a16:creationId xmlns:a16="http://schemas.microsoft.com/office/drawing/2014/main" id="{E68FEE94-2D33-477C-BB1B-114E7A10BC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21483" y="2427797"/>
              <a:ext cx="4102270" cy="2458528"/>
            </a:xfrm>
            <a:prstGeom prst="rect">
              <a:avLst/>
            </a:prstGeom>
          </p:spPr>
        </p:pic>
        <p:pic>
          <p:nvPicPr>
            <p:cNvPr id="1061" name="Рисунок 1060">
              <a:extLst>
                <a:ext uri="{FF2B5EF4-FFF2-40B4-BE49-F238E27FC236}">
                  <a16:creationId xmlns:a16="http://schemas.microsoft.com/office/drawing/2014/main" id="{9BA1233F-CD0B-443B-B873-B3590D837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872412" y="2431054"/>
              <a:ext cx="4063393" cy="2464796"/>
            </a:xfrm>
            <a:prstGeom prst="rect">
              <a:avLst/>
            </a:prstGeom>
          </p:spPr>
        </p:pic>
      </p:grpSp>
      <p:cxnSp>
        <p:nvCxnSpPr>
          <p:cNvPr id="432" name="Прямая соединительная линия 431">
            <a:extLst>
              <a:ext uri="{FF2B5EF4-FFF2-40B4-BE49-F238E27FC236}">
                <a16:creationId xmlns:a16="http://schemas.microsoft.com/office/drawing/2014/main" id="{3B3384B0-1A2F-4847-BA85-6484050126AF}"/>
              </a:ext>
            </a:extLst>
          </p:cNvPr>
          <p:cNvCxnSpPr>
            <a:cxnSpLocks/>
          </p:cNvCxnSpPr>
          <p:nvPr/>
        </p:nvCxnSpPr>
        <p:spPr>
          <a:xfrm flipV="1">
            <a:off x="6335572" y="5814031"/>
            <a:ext cx="0" cy="744073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62BD4A0-0A5C-4448-80C4-CD3E914E5FD0}"/>
              </a:ext>
            </a:extLst>
          </p:cNvPr>
          <p:cNvSpPr/>
          <p:nvPr/>
        </p:nvSpPr>
        <p:spPr>
          <a:xfrm>
            <a:off x="155575" y="5551817"/>
            <a:ext cx="9232265" cy="1249033"/>
          </a:xfrm>
          <a:prstGeom prst="rect">
            <a:avLst/>
          </a:prstGeom>
          <a:noFill/>
          <a:ln>
            <a:solidFill>
              <a:srgbClr val="CD6C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2A6B317-4773-425F-99BE-8EEFBCA3CFB2}"/>
              </a:ext>
            </a:extLst>
          </p:cNvPr>
          <p:cNvSpPr/>
          <p:nvPr/>
        </p:nvSpPr>
        <p:spPr>
          <a:xfrm>
            <a:off x="298724" y="5495746"/>
            <a:ext cx="3050925" cy="198407"/>
          </a:xfrm>
          <a:prstGeom prst="rect">
            <a:avLst/>
          </a:prstGeom>
          <a:gradFill>
            <a:gsLst>
              <a:gs pos="85000">
                <a:schemeClr val="accent2">
                  <a:lumMod val="75000"/>
                </a:schemeClr>
              </a:gs>
              <a:gs pos="98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54055C8-CC26-42B9-B363-7A305DCC0ECA}"/>
              </a:ext>
            </a:extLst>
          </p:cNvPr>
          <p:cNvSpPr txBox="1"/>
          <p:nvPr/>
        </p:nvSpPr>
        <p:spPr>
          <a:xfrm>
            <a:off x="316697" y="5461717"/>
            <a:ext cx="28151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БАНДЛИГИНИ ТАЪМИНЛАШ </a:t>
            </a:r>
            <a:r>
              <a:rPr lang="uz-Cyrl-UZ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РЕЖАСИ</a:t>
            </a:r>
            <a:endParaRPr lang="ru-RU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9" name="Группа 1048">
            <a:extLst>
              <a:ext uri="{FF2B5EF4-FFF2-40B4-BE49-F238E27FC236}">
                <a16:creationId xmlns:a16="http://schemas.microsoft.com/office/drawing/2014/main" id="{F0D873DB-DC2D-4124-813F-4A59908CE0C1}"/>
              </a:ext>
            </a:extLst>
          </p:cNvPr>
          <p:cNvGrpSpPr/>
          <p:nvPr/>
        </p:nvGrpSpPr>
        <p:grpSpPr>
          <a:xfrm>
            <a:off x="588177" y="5738619"/>
            <a:ext cx="3552757" cy="981302"/>
            <a:chOff x="492268" y="918969"/>
            <a:chExt cx="3552757" cy="981302"/>
          </a:xfrm>
        </p:grpSpPr>
        <p:sp>
          <p:nvSpPr>
            <p:cNvPr id="485" name="TextBox 484">
              <a:extLst>
                <a:ext uri="{FF2B5EF4-FFF2-40B4-BE49-F238E27FC236}">
                  <a16:creationId xmlns:a16="http://schemas.microsoft.com/office/drawing/2014/main" id="{07CB47BA-07DE-4C28-9C72-778F2FB175F0}"/>
                </a:ext>
              </a:extLst>
            </p:cNvPr>
            <p:cNvSpPr txBox="1"/>
            <p:nvPr/>
          </p:nvSpPr>
          <p:spPr>
            <a:xfrm>
              <a:off x="497863" y="996315"/>
              <a:ext cx="11769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ДОИМИЙ </a:t>
              </a:r>
              <a:r>
                <a:rPr lang="uz-Cyrl-UZ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ИШ</a:t>
              </a:r>
              <a:endParaRPr lang="ru-RU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27" name="Группа 426">
              <a:extLst>
                <a:ext uri="{FF2B5EF4-FFF2-40B4-BE49-F238E27FC236}">
                  <a16:creationId xmlns:a16="http://schemas.microsoft.com/office/drawing/2014/main" id="{9ACA094C-E5F6-497A-9BA5-6A2D0EA2FF6F}"/>
                </a:ext>
              </a:extLst>
            </p:cNvPr>
            <p:cNvGrpSpPr/>
            <p:nvPr/>
          </p:nvGrpSpPr>
          <p:grpSpPr>
            <a:xfrm>
              <a:off x="492268" y="918969"/>
              <a:ext cx="3552757" cy="981302"/>
              <a:chOff x="-60840" y="1225674"/>
              <a:chExt cx="3552757" cy="981302"/>
            </a:xfrm>
          </p:grpSpPr>
          <p:sp>
            <p:nvSpPr>
              <p:cNvPr id="480" name="Прямоугольник 479">
                <a:extLst>
                  <a:ext uri="{FF2B5EF4-FFF2-40B4-BE49-F238E27FC236}">
                    <a16:creationId xmlns:a16="http://schemas.microsoft.com/office/drawing/2014/main" id="{A43E2A2C-E651-4AAB-899F-EF2C04A7BC1F}"/>
                  </a:ext>
                </a:extLst>
              </p:cNvPr>
              <p:cNvSpPr/>
              <p:nvPr/>
            </p:nvSpPr>
            <p:spPr>
              <a:xfrm>
                <a:off x="-60840" y="1630804"/>
                <a:ext cx="228903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ЎЗИНИ ЎЗИ БАНД</a:t>
                </a:r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ҚИЛИШ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81" name="Группа 480">
                <a:extLst>
                  <a:ext uri="{FF2B5EF4-FFF2-40B4-BE49-F238E27FC236}">
                    <a16:creationId xmlns:a16="http://schemas.microsoft.com/office/drawing/2014/main" id="{9CC80B75-0988-4687-8D17-ADD9813EF39E}"/>
                  </a:ext>
                </a:extLst>
              </p:cNvPr>
              <p:cNvGrpSpPr/>
              <p:nvPr/>
            </p:nvGrpSpPr>
            <p:grpSpPr>
              <a:xfrm>
                <a:off x="1336110" y="1225674"/>
                <a:ext cx="2155807" cy="981302"/>
                <a:chOff x="1282770" y="585594"/>
                <a:chExt cx="2155807" cy="981302"/>
              </a:xfrm>
            </p:grpSpPr>
            <p:sp>
              <p:nvSpPr>
                <p:cNvPr id="482" name="Прямоугольник 481">
                  <a:extLst>
                    <a:ext uri="{FF2B5EF4-FFF2-40B4-BE49-F238E27FC236}">
                      <a16:creationId xmlns:a16="http://schemas.microsoft.com/office/drawing/2014/main" id="{8A6ABBF2-2CEA-46E9-94BD-E072DCE043BA}"/>
                    </a:ext>
                  </a:extLst>
                </p:cNvPr>
                <p:cNvSpPr/>
                <p:nvPr/>
              </p:nvSpPr>
              <p:spPr>
                <a:xfrm>
                  <a:off x="1282770" y="58559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35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4" name="Прямоугольник 483">
                  <a:extLst>
                    <a:ext uri="{FF2B5EF4-FFF2-40B4-BE49-F238E27FC236}">
                      <a16:creationId xmlns:a16="http://schemas.microsoft.com/office/drawing/2014/main" id="{2D1C5274-2AB6-42B7-A8A1-9BCFFE32FBC3}"/>
                    </a:ext>
                  </a:extLst>
                </p:cNvPr>
                <p:cNvSpPr/>
                <p:nvPr/>
              </p:nvSpPr>
              <p:spPr>
                <a:xfrm>
                  <a:off x="152851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94" name="Прямоугольник 493">
                  <a:extLst>
                    <a:ext uri="{FF2B5EF4-FFF2-40B4-BE49-F238E27FC236}">
                      <a16:creationId xmlns:a16="http://schemas.microsoft.com/office/drawing/2014/main" id="{A42C3C95-0D3F-4EAC-B09C-74401B102034}"/>
                    </a:ext>
                  </a:extLst>
                </p:cNvPr>
                <p:cNvSpPr/>
                <p:nvPr/>
              </p:nvSpPr>
              <p:spPr>
                <a:xfrm>
                  <a:off x="1282770" y="98564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137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036" name="Группа 1035">
            <a:extLst>
              <a:ext uri="{FF2B5EF4-FFF2-40B4-BE49-F238E27FC236}">
                <a16:creationId xmlns:a16="http://schemas.microsoft.com/office/drawing/2014/main" id="{33D4C090-AAD9-4E2A-80C0-F61124EF216D}"/>
              </a:ext>
            </a:extLst>
          </p:cNvPr>
          <p:cNvGrpSpPr/>
          <p:nvPr/>
        </p:nvGrpSpPr>
        <p:grpSpPr>
          <a:xfrm>
            <a:off x="3841797" y="5500317"/>
            <a:ext cx="2987454" cy="954104"/>
            <a:chOff x="2821963" y="699717"/>
            <a:chExt cx="2987454" cy="954104"/>
          </a:xfrm>
        </p:grpSpPr>
        <p:grpSp>
          <p:nvGrpSpPr>
            <p:cNvPr id="495" name="Группа 494">
              <a:extLst>
                <a:ext uri="{FF2B5EF4-FFF2-40B4-BE49-F238E27FC236}">
                  <a16:creationId xmlns:a16="http://schemas.microsoft.com/office/drawing/2014/main" id="{E30DEB9E-A6B3-4EA3-B549-718CDEA12757}"/>
                </a:ext>
              </a:extLst>
            </p:cNvPr>
            <p:cNvGrpSpPr/>
            <p:nvPr/>
          </p:nvGrpSpPr>
          <p:grpSpPr>
            <a:xfrm>
              <a:off x="2835418" y="699717"/>
              <a:ext cx="2973999" cy="954104"/>
              <a:chOff x="-660915" y="1006422"/>
              <a:chExt cx="2973999" cy="954104"/>
            </a:xfrm>
          </p:grpSpPr>
          <p:sp>
            <p:nvSpPr>
              <p:cNvPr id="496" name="Прямоугольник 495">
                <a:extLst>
                  <a:ext uri="{FF2B5EF4-FFF2-40B4-BE49-F238E27FC236}">
                    <a16:creationId xmlns:a16="http://schemas.microsoft.com/office/drawing/2014/main" id="{1B5BB9BA-D0FE-4B43-8498-F38D937076F7}"/>
                  </a:ext>
                </a:extLst>
              </p:cNvPr>
              <p:cNvSpPr/>
              <p:nvPr/>
            </p:nvSpPr>
            <p:spPr>
              <a:xfrm>
                <a:off x="-660915" y="1505004"/>
                <a:ext cx="228903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КРЕДИТ</a:t>
                </a:r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АЖРАТИШ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97" name="Группа 496">
                <a:extLst>
                  <a:ext uri="{FF2B5EF4-FFF2-40B4-BE49-F238E27FC236}">
                    <a16:creationId xmlns:a16="http://schemas.microsoft.com/office/drawing/2014/main" id="{67B6FFEF-7D6E-4802-9FBD-32A0CA136EA0}"/>
                  </a:ext>
                </a:extLst>
              </p:cNvPr>
              <p:cNvGrpSpPr/>
              <p:nvPr/>
            </p:nvGrpSpPr>
            <p:grpSpPr>
              <a:xfrm>
                <a:off x="358886" y="1006422"/>
                <a:ext cx="1954198" cy="940398"/>
                <a:chOff x="305546" y="366342"/>
                <a:chExt cx="1954198" cy="940398"/>
              </a:xfrm>
            </p:grpSpPr>
            <p:sp>
              <p:nvSpPr>
                <p:cNvPr id="498" name="Прямоугольник 497">
                  <a:extLst>
                    <a:ext uri="{FF2B5EF4-FFF2-40B4-BE49-F238E27FC236}">
                      <a16:creationId xmlns:a16="http://schemas.microsoft.com/office/drawing/2014/main" id="{91B93E9F-D8E1-45BD-9F3A-DB4B119E0469}"/>
                    </a:ext>
                  </a:extLst>
                </p:cNvPr>
                <p:cNvSpPr/>
                <p:nvPr/>
              </p:nvSpPr>
              <p:spPr>
                <a:xfrm>
                  <a:off x="305546" y="366342"/>
                  <a:ext cx="1895676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нафар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0" name="Прямоугольник 499">
                  <a:extLst>
                    <a:ext uri="{FF2B5EF4-FFF2-40B4-BE49-F238E27FC236}">
                      <a16:creationId xmlns:a16="http://schemas.microsoft.com/office/drawing/2014/main" id="{3725DF43-213F-409F-8F2D-5ED1F2F9CDC8}"/>
                    </a:ext>
                  </a:extLst>
                </p:cNvPr>
                <p:cNvSpPr/>
                <p:nvPr/>
              </p:nvSpPr>
              <p:spPr>
                <a:xfrm>
                  <a:off x="349682" y="851218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11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нафар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01" name="TextBox 500">
              <a:extLst>
                <a:ext uri="{FF2B5EF4-FFF2-40B4-BE49-F238E27FC236}">
                  <a16:creationId xmlns:a16="http://schemas.microsoft.com/office/drawing/2014/main" id="{A9040F15-3F84-4700-BFE6-A280E094ACA3}"/>
                </a:ext>
              </a:extLst>
            </p:cNvPr>
            <p:cNvSpPr txBox="1"/>
            <p:nvPr/>
          </p:nvSpPr>
          <p:spPr>
            <a:xfrm>
              <a:off x="2821963" y="832415"/>
              <a:ext cx="16349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СУБСИДИЯ</a:t>
              </a:r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 БЕРИШ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35" name="Группа 1034">
            <a:extLst>
              <a:ext uri="{FF2B5EF4-FFF2-40B4-BE49-F238E27FC236}">
                <a16:creationId xmlns:a16="http://schemas.microsoft.com/office/drawing/2014/main" id="{7EF34432-8418-447A-B7E3-CBD1A0E66554}"/>
              </a:ext>
            </a:extLst>
          </p:cNvPr>
          <p:cNvGrpSpPr/>
          <p:nvPr/>
        </p:nvGrpSpPr>
        <p:grpSpPr>
          <a:xfrm>
            <a:off x="3822747" y="5533816"/>
            <a:ext cx="7852462" cy="1369922"/>
            <a:chOff x="2240938" y="733216"/>
            <a:chExt cx="7852462" cy="1369922"/>
          </a:xfrm>
        </p:grpSpPr>
        <p:grpSp>
          <p:nvGrpSpPr>
            <p:cNvPr id="502" name="Группа 501">
              <a:extLst>
                <a:ext uri="{FF2B5EF4-FFF2-40B4-BE49-F238E27FC236}">
                  <a16:creationId xmlns:a16="http://schemas.microsoft.com/office/drawing/2014/main" id="{21092F57-D131-4BB5-BA88-DC9181223F09}"/>
                </a:ext>
              </a:extLst>
            </p:cNvPr>
            <p:cNvGrpSpPr/>
            <p:nvPr/>
          </p:nvGrpSpPr>
          <p:grpSpPr>
            <a:xfrm>
              <a:off x="3175093" y="733216"/>
              <a:ext cx="6918307" cy="1369922"/>
              <a:chOff x="-3426390" y="1039921"/>
              <a:chExt cx="6918307" cy="1369922"/>
            </a:xfrm>
          </p:grpSpPr>
          <p:sp>
            <p:nvSpPr>
              <p:cNvPr id="503" name="Прямоугольник 502">
                <a:extLst>
                  <a:ext uri="{FF2B5EF4-FFF2-40B4-BE49-F238E27FC236}">
                    <a16:creationId xmlns:a16="http://schemas.microsoft.com/office/drawing/2014/main" id="{C73A8767-59FC-456E-B450-E9282F89CB59}"/>
                  </a:ext>
                </a:extLst>
              </p:cNvPr>
              <p:cNvSpPr/>
              <p:nvPr/>
            </p:nvSpPr>
            <p:spPr>
              <a:xfrm>
                <a:off x="-1424820" y="1449650"/>
                <a:ext cx="228903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IT </a:t>
                </a:r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ЎҚУВ МАРКАЗИ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04" name="Группа 503">
                <a:extLst>
                  <a:ext uri="{FF2B5EF4-FFF2-40B4-BE49-F238E27FC236}">
                    <a16:creationId xmlns:a16="http://schemas.microsoft.com/office/drawing/2014/main" id="{EA715400-80CE-46E7-899F-FB96B1B39243}"/>
                  </a:ext>
                </a:extLst>
              </p:cNvPr>
              <p:cNvGrpSpPr/>
              <p:nvPr/>
            </p:nvGrpSpPr>
            <p:grpSpPr>
              <a:xfrm>
                <a:off x="-3426390" y="1039921"/>
                <a:ext cx="6918307" cy="1369922"/>
                <a:chOff x="-3479730" y="399841"/>
                <a:chExt cx="6918307" cy="1369922"/>
              </a:xfrm>
            </p:grpSpPr>
            <p:sp>
              <p:nvSpPr>
                <p:cNvPr id="505" name="Прямоугольник 504">
                  <a:extLst>
                    <a:ext uri="{FF2B5EF4-FFF2-40B4-BE49-F238E27FC236}">
                      <a16:creationId xmlns:a16="http://schemas.microsoft.com/office/drawing/2014/main" id="{C435C419-7D48-493E-9963-7D432196C54F}"/>
                    </a:ext>
                  </a:extLst>
                </p:cNvPr>
                <p:cNvSpPr/>
                <p:nvPr/>
              </p:nvSpPr>
              <p:spPr>
                <a:xfrm>
                  <a:off x="15945" y="399841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6" name="Прямоугольник 505">
                  <a:extLst>
                    <a:ext uri="{FF2B5EF4-FFF2-40B4-BE49-F238E27FC236}">
                      <a16:creationId xmlns:a16="http://schemas.microsoft.com/office/drawing/2014/main" id="{C232AF0B-64DA-4AAB-B0D7-EC0E5E105199}"/>
                    </a:ext>
                  </a:extLst>
                </p:cNvPr>
                <p:cNvSpPr/>
                <p:nvPr/>
              </p:nvSpPr>
              <p:spPr>
                <a:xfrm>
                  <a:off x="1528515" y="1111374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4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7" name="Прямоугольник 506">
                  <a:extLst>
                    <a:ext uri="{FF2B5EF4-FFF2-40B4-BE49-F238E27FC236}">
                      <a16:creationId xmlns:a16="http://schemas.microsoft.com/office/drawing/2014/main" id="{970F4068-452D-43A5-A39A-8E3FF91E4474}"/>
                    </a:ext>
                  </a:extLst>
                </p:cNvPr>
                <p:cNvSpPr/>
                <p:nvPr/>
              </p:nvSpPr>
              <p:spPr>
                <a:xfrm>
                  <a:off x="15945" y="804490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32" name="Прямоугольник 631">
                  <a:extLst>
                    <a:ext uri="{FF2B5EF4-FFF2-40B4-BE49-F238E27FC236}">
                      <a16:creationId xmlns:a16="http://schemas.microsoft.com/office/drawing/2014/main" id="{E7E56D42-9851-4158-91E0-9C338EF7C4A0}"/>
                    </a:ext>
                  </a:extLst>
                </p:cNvPr>
                <p:cNvSpPr/>
                <p:nvPr/>
              </p:nvSpPr>
              <p:spPr>
                <a:xfrm>
                  <a:off x="15945" y="1227182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41" name="Прямоугольник 640">
                  <a:extLst>
                    <a:ext uri="{FF2B5EF4-FFF2-40B4-BE49-F238E27FC236}">
                      <a16:creationId xmlns:a16="http://schemas.microsoft.com/office/drawing/2014/main" id="{759D1A42-7BFB-4443-8AE9-75B056DCBC98}"/>
                    </a:ext>
                  </a:extLst>
                </p:cNvPr>
                <p:cNvSpPr/>
                <p:nvPr/>
              </p:nvSpPr>
              <p:spPr>
                <a:xfrm>
                  <a:off x="-3479730" y="1314241"/>
                  <a:ext cx="1910062" cy="455522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uz-Cyrl-UZ" sz="14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en-US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uz-Cyrl-UZ" sz="1200" b="1" dirty="0">
                      <a:solidFill>
                        <a:srgbClr val="0070C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en-US" sz="1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31" name="Прямоугольник 630">
                <a:extLst>
                  <a:ext uri="{FF2B5EF4-FFF2-40B4-BE49-F238E27FC236}">
                    <a16:creationId xmlns:a16="http://schemas.microsoft.com/office/drawing/2014/main" id="{FAA8EACF-12E1-4C0D-B8DC-93F357593A70}"/>
                  </a:ext>
                </a:extLst>
              </p:cNvPr>
              <p:cNvSpPr/>
              <p:nvPr/>
            </p:nvSpPr>
            <p:spPr>
              <a:xfrm>
                <a:off x="-1424820" y="1872342"/>
                <a:ext cx="2289032" cy="455522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6200" dist="12700" dir="8100000" sy="-23000" kx="8004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uz-Cyrl-UZ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ОИЛАВИЙ </a:t>
                </a:r>
                <a:r>
                  <a:rPr lang="uz-Cyrl-UZ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ТАДБИРКОРЛИК</a:t>
                </a:r>
                <a:endParaRPr lang="en-US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08" name="TextBox 507">
              <a:extLst>
                <a:ext uri="{FF2B5EF4-FFF2-40B4-BE49-F238E27FC236}">
                  <a16:creationId xmlns:a16="http://schemas.microsoft.com/office/drawing/2014/main" id="{BA449476-218F-4204-8586-CDE9711DCB6F}"/>
                </a:ext>
              </a:extLst>
            </p:cNvPr>
            <p:cNvSpPr txBox="1"/>
            <p:nvPr/>
          </p:nvSpPr>
          <p:spPr>
            <a:xfrm>
              <a:off x="5134633" y="841042"/>
              <a:ext cx="23977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ТИКУВЧИЛИК</a:t>
              </a:r>
              <a:r>
                <a:rPr lang="uz-Cyrl-UZ" sz="1200" dirty="0">
                  <a:latin typeface="Arial" panose="020B0604020202020204" pitchFamily="34" charset="0"/>
                  <a:cs typeface="Arial" panose="020B0604020202020204" pitchFamily="34" charset="0"/>
                </a:rPr>
                <a:t> ТАШКИЛ ЭТИШ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2" name="TextBox 641">
              <a:extLst>
                <a:ext uri="{FF2B5EF4-FFF2-40B4-BE49-F238E27FC236}">
                  <a16:creationId xmlns:a16="http://schemas.microsoft.com/office/drawing/2014/main" id="{A1D8E84C-6657-4B1F-B577-F671C4D0EACE}"/>
                </a:ext>
              </a:extLst>
            </p:cNvPr>
            <p:cNvSpPr txBox="1"/>
            <p:nvPr/>
          </p:nvSpPr>
          <p:spPr>
            <a:xfrm>
              <a:off x="2240938" y="1726867"/>
              <a:ext cx="13853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САРТАРОШЛИК</a:t>
              </a:r>
              <a:endParaRPr lang="ru-RU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38" name="Рисунок 1037" descr="Портфель">
            <a:extLst>
              <a:ext uri="{FF2B5EF4-FFF2-40B4-BE49-F238E27FC236}">
                <a16:creationId xmlns:a16="http://schemas.microsoft.com/office/drawing/2014/main" id="{7EDA5982-EDDE-40B4-9E7A-ED177FACEB9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0435" y="5743575"/>
            <a:ext cx="390524" cy="390524"/>
          </a:xfrm>
          <a:prstGeom prst="rect">
            <a:avLst/>
          </a:prstGeom>
        </p:spPr>
      </p:pic>
      <p:pic>
        <p:nvPicPr>
          <p:cNvPr id="1040" name="Рисунок 1039" descr="Деньги">
            <a:extLst>
              <a:ext uri="{FF2B5EF4-FFF2-40B4-BE49-F238E27FC236}">
                <a16:creationId xmlns:a16="http://schemas.microsoft.com/office/drawing/2014/main" id="{D7DF9A90-859B-4A5F-B35A-AB89093285C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413710" y="5995460"/>
            <a:ext cx="423824" cy="423824"/>
          </a:xfrm>
          <a:prstGeom prst="rect">
            <a:avLst/>
          </a:prstGeom>
        </p:spPr>
      </p:pic>
      <p:pic>
        <p:nvPicPr>
          <p:cNvPr id="1042" name="Рисунок 1041" descr="Монеты">
            <a:extLst>
              <a:ext uri="{FF2B5EF4-FFF2-40B4-BE49-F238E27FC236}">
                <a16:creationId xmlns:a16="http://schemas.microsoft.com/office/drawing/2014/main" id="{EB952528-FD7E-420B-AF26-E032602C705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401785" y="5541575"/>
            <a:ext cx="423824" cy="423824"/>
          </a:xfrm>
          <a:prstGeom prst="rect">
            <a:avLst/>
          </a:prstGeom>
        </p:spPr>
      </p:pic>
      <p:pic>
        <p:nvPicPr>
          <p:cNvPr id="1044" name="Рисунок 1043" descr="Интернет">
            <a:extLst>
              <a:ext uri="{FF2B5EF4-FFF2-40B4-BE49-F238E27FC236}">
                <a16:creationId xmlns:a16="http://schemas.microsoft.com/office/drawing/2014/main" id="{6AEF9457-23A2-4D95-B981-A86E685A0C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41810" y="6212625"/>
            <a:ext cx="390524" cy="390524"/>
          </a:xfrm>
          <a:prstGeom prst="rect">
            <a:avLst/>
          </a:prstGeom>
        </p:spPr>
      </p:pic>
      <p:pic>
        <p:nvPicPr>
          <p:cNvPr id="633" name="Рисунок 632" descr="Рукопожатие">
            <a:extLst>
              <a:ext uri="{FF2B5EF4-FFF2-40B4-BE49-F238E27FC236}">
                <a16:creationId xmlns:a16="http://schemas.microsoft.com/office/drawing/2014/main" id="{DE7696F8-4D34-4E9E-A3A2-B11EEBE7B78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324829" y="6384388"/>
            <a:ext cx="467424" cy="467424"/>
          </a:xfrm>
          <a:prstGeom prst="rect">
            <a:avLst/>
          </a:prstGeom>
        </p:spPr>
      </p:pic>
      <p:cxnSp>
        <p:nvCxnSpPr>
          <p:cNvPr id="597" name="Прямая соединительная линия 596">
            <a:extLst>
              <a:ext uri="{FF2B5EF4-FFF2-40B4-BE49-F238E27FC236}">
                <a16:creationId xmlns:a16="http://schemas.microsoft.com/office/drawing/2014/main" id="{A7B6E1CA-2708-440F-B632-A374FF675BE1}"/>
              </a:ext>
            </a:extLst>
          </p:cNvPr>
          <p:cNvCxnSpPr>
            <a:cxnSpLocks/>
          </p:cNvCxnSpPr>
          <p:nvPr/>
        </p:nvCxnSpPr>
        <p:spPr>
          <a:xfrm flipV="1">
            <a:off x="3263764" y="5776827"/>
            <a:ext cx="0" cy="818480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057" name="Рисунок 1056" descr="Компьютер">
            <a:extLst>
              <a:ext uri="{FF2B5EF4-FFF2-40B4-BE49-F238E27FC236}">
                <a16:creationId xmlns:a16="http://schemas.microsoft.com/office/drawing/2014/main" id="{0C5A5045-32E0-47C0-80FE-EE2EE097097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393195" y="6016925"/>
            <a:ext cx="392202" cy="392202"/>
          </a:xfrm>
          <a:prstGeom prst="rect">
            <a:avLst/>
          </a:prstGeom>
        </p:spPr>
      </p:pic>
      <p:pic>
        <p:nvPicPr>
          <p:cNvPr id="1059" name="Рисунок 1058" descr="Человек ест">
            <a:extLst>
              <a:ext uri="{FF2B5EF4-FFF2-40B4-BE49-F238E27FC236}">
                <a16:creationId xmlns:a16="http://schemas.microsoft.com/office/drawing/2014/main" id="{3237434D-A895-45A2-8479-2B7B00F7718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336835" y="5541896"/>
            <a:ext cx="468703" cy="468703"/>
          </a:xfrm>
          <a:prstGeom prst="rect">
            <a:avLst/>
          </a:prstGeom>
        </p:spPr>
      </p:pic>
      <p:pic>
        <p:nvPicPr>
          <p:cNvPr id="1063" name="Рисунок 1062" descr="Ножницы">
            <a:extLst>
              <a:ext uri="{FF2B5EF4-FFF2-40B4-BE49-F238E27FC236}">
                <a16:creationId xmlns:a16="http://schemas.microsoft.com/office/drawing/2014/main" id="{3B798CF8-0104-4C4B-A44B-C256B8A55F5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404894" y="6433185"/>
            <a:ext cx="403860" cy="403860"/>
          </a:xfrm>
          <a:prstGeom prst="rect">
            <a:avLst/>
          </a:prstGeom>
        </p:spPr>
      </p:pic>
      <p:sp>
        <p:nvSpPr>
          <p:cNvPr id="647" name="Прямоугольник 646">
            <a:extLst>
              <a:ext uri="{FF2B5EF4-FFF2-40B4-BE49-F238E27FC236}">
                <a16:creationId xmlns:a16="http://schemas.microsoft.com/office/drawing/2014/main" id="{A94D80DF-35D2-481E-9F4B-B7F430BA9E0C}"/>
              </a:ext>
            </a:extLst>
          </p:cNvPr>
          <p:cNvSpPr/>
          <p:nvPr/>
        </p:nvSpPr>
        <p:spPr>
          <a:xfrm>
            <a:off x="4974265" y="6142128"/>
            <a:ext cx="1797471" cy="455522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95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сўм</a:t>
            </a:r>
            <a:endParaRPr lang="en-US" sz="1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8" name="Прямоугольник 647">
            <a:extLst>
              <a:ext uri="{FF2B5EF4-FFF2-40B4-BE49-F238E27FC236}">
                <a16:creationId xmlns:a16="http://schemas.microsoft.com/office/drawing/2014/main" id="{A7F89272-C97D-409C-903D-37C6088EAAEB}"/>
              </a:ext>
            </a:extLst>
          </p:cNvPr>
          <p:cNvSpPr/>
          <p:nvPr/>
        </p:nvSpPr>
        <p:spPr>
          <a:xfrm>
            <a:off x="4970455" y="5662068"/>
            <a:ext cx="1730257" cy="455522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24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сўм</a:t>
            </a:r>
            <a:endParaRPr lang="en-US" sz="1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9" name="Прямоугольник 648">
            <a:extLst>
              <a:ext uri="{FF2B5EF4-FFF2-40B4-BE49-F238E27FC236}">
                <a16:creationId xmlns:a16="http://schemas.microsoft.com/office/drawing/2014/main" id="{AE7EBDEE-5589-462F-B09A-613225175EEC}"/>
              </a:ext>
            </a:extLst>
          </p:cNvPr>
          <p:cNvSpPr/>
          <p:nvPr/>
        </p:nvSpPr>
        <p:spPr>
          <a:xfrm>
            <a:off x="9501937" y="5626619"/>
            <a:ext cx="2690063" cy="123138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0" name="TextBox 649">
            <a:extLst>
              <a:ext uri="{FF2B5EF4-FFF2-40B4-BE49-F238E27FC236}">
                <a16:creationId xmlns:a16="http://schemas.microsoft.com/office/drawing/2014/main" id="{9836C2A2-8DA3-45FB-A45A-7186693C8D91}"/>
              </a:ext>
            </a:extLst>
          </p:cNvPr>
          <p:cNvSpPr txBox="1"/>
          <p:nvPr/>
        </p:nvSpPr>
        <p:spPr>
          <a:xfrm>
            <a:off x="9535788" y="5464776"/>
            <a:ext cx="2030737" cy="25391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uz-Cyrl-UZ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ЭРИШИЛАДИГАН НАТИЖА</a:t>
            </a:r>
            <a:endParaRPr lang="ru-RU" sz="10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2" name="Прямоугольник 651">
            <a:extLst>
              <a:ext uri="{FF2B5EF4-FFF2-40B4-BE49-F238E27FC236}">
                <a16:creationId xmlns:a16="http://schemas.microsoft.com/office/drawing/2014/main" id="{1953EF3B-BE6D-4519-B71B-68026F182512}"/>
              </a:ext>
            </a:extLst>
          </p:cNvPr>
          <p:cNvSpPr/>
          <p:nvPr/>
        </p:nvSpPr>
        <p:spPr>
          <a:xfrm>
            <a:off x="9446032" y="6013765"/>
            <a:ext cx="2289032" cy="455522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z-Cyrl-UZ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Қўшимча </a:t>
            </a:r>
            <a:r>
              <a:rPr lang="uz-Cyrl-UZ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солиқ</a:t>
            </a:r>
            <a:r>
              <a:rPr lang="uz-Cyrl-UZ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тушади</a:t>
            </a:r>
            <a:endParaRPr lang="en-US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3" name="TextBox 652">
            <a:extLst>
              <a:ext uri="{FF2B5EF4-FFF2-40B4-BE49-F238E27FC236}">
                <a16:creationId xmlns:a16="http://schemas.microsoft.com/office/drawing/2014/main" id="{4AE474C6-CBC1-455A-A23A-562D2B33E0D0}"/>
              </a:ext>
            </a:extLst>
          </p:cNvPr>
          <p:cNvSpPr txBox="1"/>
          <p:nvPr/>
        </p:nvSpPr>
        <p:spPr>
          <a:xfrm>
            <a:off x="9436386" y="5717888"/>
            <a:ext cx="1691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Иш ўрни 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яратилади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7" name="Прямоугольник 656">
            <a:extLst>
              <a:ext uri="{FF2B5EF4-FFF2-40B4-BE49-F238E27FC236}">
                <a16:creationId xmlns:a16="http://schemas.microsoft.com/office/drawing/2014/main" id="{7FF3D419-15B3-470B-A147-3EB4D72DF123}"/>
              </a:ext>
            </a:extLst>
          </p:cNvPr>
          <p:cNvSpPr/>
          <p:nvPr/>
        </p:nvSpPr>
        <p:spPr>
          <a:xfrm>
            <a:off x="11132935" y="5613350"/>
            <a:ext cx="824748" cy="455522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264</a:t>
            </a:r>
            <a:r>
              <a:rPr lang="en-US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0" name="Прямоугольник 659">
            <a:extLst>
              <a:ext uri="{FF2B5EF4-FFF2-40B4-BE49-F238E27FC236}">
                <a16:creationId xmlns:a16="http://schemas.microsoft.com/office/drawing/2014/main" id="{4446D0C7-4521-42BB-A2A4-526750E7E26F}"/>
              </a:ext>
            </a:extLst>
          </p:cNvPr>
          <p:cNvSpPr/>
          <p:nvPr/>
        </p:nvSpPr>
        <p:spPr>
          <a:xfrm>
            <a:off x="11187113" y="5998321"/>
            <a:ext cx="1000125" cy="455522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670 </a:t>
            </a:r>
            <a:r>
              <a:rPr lang="uz-Cyrl-UZ" sz="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млрн. сўм</a:t>
            </a:r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Прямоугольник 161">
            <a:extLst>
              <a:ext uri="{FF2B5EF4-FFF2-40B4-BE49-F238E27FC236}">
                <a16:creationId xmlns:a16="http://schemas.microsoft.com/office/drawing/2014/main" id="{F9A0BFCF-2A40-4559-9F05-E511422D8DBE}"/>
              </a:ext>
            </a:extLst>
          </p:cNvPr>
          <p:cNvSpPr/>
          <p:nvPr/>
        </p:nvSpPr>
        <p:spPr>
          <a:xfrm>
            <a:off x="9446032" y="6387319"/>
            <a:ext cx="2289032" cy="455522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z-Cyrl-UZ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Бандлиги таъминланади</a:t>
            </a:r>
            <a:endParaRPr lang="en-US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Прямоугольник 162">
            <a:extLst>
              <a:ext uri="{FF2B5EF4-FFF2-40B4-BE49-F238E27FC236}">
                <a16:creationId xmlns:a16="http://schemas.microsoft.com/office/drawing/2014/main" id="{EA017705-7C80-4187-9F4A-A5B8D03F309B}"/>
              </a:ext>
            </a:extLst>
          </p:cNvPr>
          <p:cNvSpPr/>
          <p:nvPr/>
        </p:nvSpPr>
        <p:spPr>
          <a:xfrm>
            <a:off x="11173300" y="6386164"/>
            <a:ext cx="1000125" cy="455522"/>
          </a:xfrm>
          <a:prstGeom prst="rect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205 </a:t>
            </a:r>
            <a:r>
              <a:rPr lang="uz-Cyrl-UZ" sz="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530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54445232-E5C9-4117-B02F-7AA80A3A1A16}"/>
              </a:ext>
            </a:extLst>
          </p:cNvPr>
          <p:cNvCxnSpPr/>
          <p:nvPr/>
        </p:nvCxnSpPr>
        <p:spPr>
          <a:xfrm>
            <a:off x="83274" y="519317"/>
            <a:ext cx="22445" cy="5748483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C2AF00D-4ECE-43E5-A44F-439B4E58D737}"/>
              </a:ext>
            </a:extLst>
          </p:cNvPr>
          <p:cNvSpPr/>
          <p:nvPr/>
        </p:nvSpPr>
        <p:spPr>
          <a:xfrm>
            <a:off x="201255" y="484655"/>
            <a:ext cx="2218458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МАҲАЛЛА РАИСИ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120955" y="737071"/>
            <a:ext cx="5704344" cy="21293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Миллий</a:t>
            </a:r>
            <a:r>
              <a:rPr lang="en-US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қадриятларни</a:t>
            </a:r>
            <a:r>
              <a:rPr lang="en-US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тарғиб</a:t>
            </a:r>
            <a:r>
              <a:rPr lang="en-US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қилиш,</a:t>
            </a:r>
            <a:r>
              <a:rPr lang="en-US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тўйларни</a:t>
            </a:r>
            <a:r>
              <a:rPr lang="en-US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тартибга</a:t>
            </a:r>
            <a:r>
              <a:rPr lang="en-US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солиш,</a:t>
            </a:r>
            <a:r>
              <a:rPr lang="en-US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исрофгарчилик</a:t>
            </a:r>
            <a:r>
              <a:rPr lang="en-US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ва</a:t>
            </a:r>
            <a:r>
              <a:rPr lang="en-US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маънавиятсизликни</a:t>
            </a:r>
            <a:r>
              <a:rPr lang="en-US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олдини олиш;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Маҳаллани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ободонлаштириш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ишларини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ташкил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қилиш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3200 туп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дарахтларни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эктириш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9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минг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кв.м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суғориш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тизимини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қуриш</a:t>
            </a:r>
            <a:endParaRPr lang="uz-Cyrl-UZ" sz="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Ҳар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ойда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бир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марта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ҳашар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ўтказиш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3 та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муҳтож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оиланинг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таъмирталаб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уйини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қўшнилар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ёрдамида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таъмирлатиш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. </a:t>
            </a:r>
            <a:r>
              <a:rPr lang="ru-RU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ru-RU" sz="800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мисол</a:t>
            </a:r>
            <a:r>
              <a:rPr lang="ru-RU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учун</a:t>
            </a:r>
            <a:r>
              <a:rPr lang="ru-RU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28а-уй, 2- </a:t>
            </a:r>
            <a:r>
              <a:rPr lang="ru-RU" sz="8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хонадонда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яшовчи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Малохат</a:t>
            </a:r>
            <a:r>
              <a:rPr lang="ru-RU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Махамаджановна</a:t>
            </a:r>
            <a:r>
              <a:rPr lang="ru-RU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хонадони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таъмирталаб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endParaRPr lang="ru-RU" sz="9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Маҳаллада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тозаликни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таъминлаш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>
                <a:solidFill>
                  <a:srgbClr val="0070C0"/>
                </a:solidFill>
                <a:cs typeface="Times New Roman" panose="02020603050405020304" pitchFamily="18" charset="0"/>
              </a:rPr>
              <a:t>(49,2 ГА)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чиқиндилар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куни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олиб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чиқиб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кетилишини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ташкиллаштириш</a:t>
            </a:r>
            <a:endParaRPr lang="ru-RU" sz="9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13 та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о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илалардаги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низоларга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ечим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топишга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кўмаклашиш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Оилавий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қадриятларни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мустаҳкамлаш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комиссияси”да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муҳокама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қилиш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. </a:t>
            </a:r>
            <a:endParaRPr lang="ru-RU" sz="9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4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нафар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якка-ёлғизлар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ҳолидан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мунтазам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хабар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олиш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улар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билан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мулоқотга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киришаётган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шахсларни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доимий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ўрганиш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шубҳали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ҳолатларни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аниқлаш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қариялар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мол-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мулкни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сотишида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алданиш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ҳолатларининг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олдини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олиш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15 нафар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фарзандларига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тарбия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бермаган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ота-оналарни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(профилактика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инспектори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хулоса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берган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)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маҳалла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жамоатчилиги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ўртасида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муҳокама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қилиш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улар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билан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дин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вакиллари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иштирокида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ахлоқий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суҳбатлар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ўтказиш</a:t>
            </a:r>
            <a:endParaRPr lang="ru-RU" sz="9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28517F9-FE16-4E63-894B-EA5627BDBA15}"/>
              </a:ext>
            </a:extLst>
          </p:cNvPr>
          <p:cNvSpPr/>
          <p:nvPr/>
        </p:nvSpPr>
        <p:spPr>
          <a:xfrm>
            <a:off x="6245105" y="469842"/>
            <a:ext cx="2830391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ҲОКИМ ЁРДАМЧИСИ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6183887" y="570401"/>
            <a:ext cx="5704343" cy="136262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Ҳар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ой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камида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10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нафар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ишсизни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(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жами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64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нафар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ишсиз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)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даромадли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меҳнат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билан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бандлигини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таъминлаш</a:t>
            </a:r>
            <a:endParaRPr lang="ru-RU" sz="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Ҳар чоракда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камида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5 нафар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ўзини ўзи банд қилган шахсга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якка тартибдаги тадбиркор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ёки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оилавий тадбиркор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сифатида иш бошлашига кўмаклашиш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Ишлаб чиқариш ва хизмат кўрсатиш бўйича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микролойиҳалар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манзилли дастурини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шакллантиради.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Камбағал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оилалар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даромадини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ошириш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чораларини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кўриш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6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нафар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</a:rPr>
              <a:t>фуқарога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24 млн. сўмлик </a:t>
            </a:r>
            <a:r>
              <a:rPr lang="uz-Cyrl-UZ" sz="900" dirty="0">
                <a:solidFill>
                  <a:schemeClr val="tx1"/>
                </a:solidFill>
              </a:rPr>
              <a:t>асбоб-ускунага субсидия,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11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нафар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</a:rPr>
              <a:t>фуқарога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95 млн. сўм </a:t>
            </a:r>
            <a:r>
              <a:rPr lang="uz-Cyrl-UZ" sz="900" dirty="0">
                <a:solidFill>
                  <a:schemeClr val="tx1"/>
                </a:solidFill>
              </a:rPr>
              <a:t>имтиёзли кредит бериш.</a:t>
            </a:r>
            <a:endParaRPr lang="uz-Cyrl-UZ" sz="900" b="1" dirty="0">
              <a:solidFill>
                <a:srgbClr val="0070C0"/>
              </a:solidFill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endParaRPr lang="ru-RU" sz="9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B6974CB-76E4-4C06-A057-D26CA2ED7EAB}"/>
              </a:ext>
            </a:extLst>
          </p:cNvPr>
          <p:cNvSpPr/>
          <p:nvPr/>
        </p:nvSpPr>
        <p:spPr>
          <a:xfrm>
            <a:off x="205237" y="3006550"/>
            <a:ext cx="2224002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ЁШЛАР ЕТАКЧИСИ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60688" y="3306259"/>
            <a:ext cx="5789322" cy="130221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Ҳар ойда камида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20 нафар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ёшларни спорт, мусиқа ва фан тўгаракларига жалб этиш, ҳар ҳафта камида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бир марта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маънавий ёки спорт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тадбирини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ўтказиш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(жами ёшлар сони 1090 нафар)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18 нафар миграция истагида бўлган ёшларни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меҳнат мигрантларига эҳтиёж юқори бўлган давлатлар талаблари асосида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ўқитиш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“Ёшлар бандлиги дастури”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ижросини таъминлаш,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9 нафар </a:t>
            </a:r>
            <a:r>
              <a:rPr lang="uz-Cyrl-UZ" sz="900" b="1" dirty="0">
                <a:solidFill>
                  <a:srgbClr val="FF0000"/>
                </a:solidFill>
                <a:cs typeface="Times New Roman" panose="02020603050405020304" pitchFamily="18" charset="0"/>
              </a:rPr>
              <a:t>қизил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FF0000"/>
                </a:solidFill>
                <a:cs typeface="Times New Roman" panose="02020603050405020304" pitchFamily="18" charset="0"/>
              </a:rPr>
              <a:t>тоифа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ёшлар билан ишлаб, яшил тоифага ўтказиш.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(10-уй, 5-хонадонда яшовчи </a:t>
            </a:r>
            <a:r>
              <a:rPr lang="uz-Cyrl-UZ" sz="9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нотинч оила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фарзанди </a:t>
            </a:r>
            <a:r>
              <a:rPr lang="uz-Cyrl-UZ" sz="9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Жасур Искандаров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Мактаб ўқувчиларини камида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битта ҳунар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ва иккита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хорижий тилни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ўрганган ҳолда битиришини таъминлаш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Ҳар ойда камида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5 нафар ишсиз ёшлар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ва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мактаб битирувчиларни иш билан таъминлаш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105718" y="5086824"/>
            <a:ext cx="5734819" cy="147734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Хотин-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қизлар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семириб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кетишини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олдини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олиш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соғломлаштириш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учун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тўғри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овқатланиш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ва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спорт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билан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шуғулланишни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тарғиб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қилиш</a:t>
            </a:r>
            <a:endParaRPr lang="ru-RU" sz="9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15 нафар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ота-оналарнинг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фарзандлар тарбиясидаги масъулиятини ошириш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ва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2 та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ажрим ёқасида турган оила билан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индивидуал ишлаш 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(мисол учун, 23а-уй, 59-хонадон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Мирвосил Зоитов 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ичкиликка ружу қўйган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3 нафар вояга етмаган 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фарзандига таълим беришдаги масъулияти ошириш)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Миллий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либосларни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тарғиб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қилиш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замонавий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миллий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қадриятларни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уйғунлаштириш</a:t>
            </a:r>
            <a:endParaRPr lang="uz-Cyrl-UZ" sz="9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Тазйиқ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ва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зўравонликдан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, 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одам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савдоси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бошқа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радикал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элементлардан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жабр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кўрган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аёллар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билан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ишлаш</a:t>
            </a:r>
            <a:endParaRPr lang="ru-RU" sz="9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C0E5B12E-2887-41EE-8459-BB3B6542509F}"/>
              </a:ext>
            </a:extLst>
          </p:cNvPr>
          <p:cNvCxnSpPr/>
          <p:nvPr/>
        </p:nvCxnSpPr>
        <p:spPr>
          <a:xfrm>
            <a:off x="6145961" y="1157940"/>
            <a:ext cx="17078" cy="4835053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ADBBCED0-266D-4A36-A8EE-71D774969DF4}"/>
              </a:ext>
            </a:extLst>
          </p:cNvPr>
          <p:cNvCxnSpPr/>
          <p:nvPr/>
        </p:nvCxnSpPr>
        <p:spPr>
          <a:xfrm flipH="1" flipV="1">
            <a:off x="226956" y="3011428"/>
            <a:ext cx="5864607" cy="6968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CFCC3C34-707B-4C3E-A15F-A67F733B6E1D}"/>
              </a:ext>
            </a:extLst>
          </p:cNvPr>
          <p:cNvCxnSpPr/>
          <p:nvPr/>
        </p:nvCxnSpPr>
        <p:spPr>
          <a:xfrm flipH="1">
            <a:off x="170936" y="4721243"/>
            <a:ext cx="3947585" cy="0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667CD7E-23F0-452D-AD6F-815C98067C62}"/>
              </a:ext>
            </a:extLst>
          </p:cNvPr>
          <p:cNvSpPr/>
          <p:nvPr/>
        </p:nvSpPr>
        <p:spPr>
          <a:xfrm>
            <a:off x="6230109" y="1647910"/>
            <a:ext cx="2887186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ПРОФИЛАКТИКА ИНСПЕКТОРИ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6145787" y="1847699"/>
            <a:ext cx="5650406" cy="10551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Маҳаллада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ҳуқуқбузарликни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олдини олиш</a:t>
            </a:r>
          </a:p>
          <a:p>
            <a:pPr lvl="1" algn="just">
              <a:spcBef>
                <a:spcPts val="191"/>
              </a:spcBef>
              <a:buClr>
                <a:srgbClr val="C00000"/>
              </a:buClr>
            </a:pP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Бунда,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“Обод ва хавфсиз” маҳалла доирасида маҳалла тўртлигига жиноят қилиш эҳтимоли бўлган ижтимоий объектлар бўйича хулоса бериш (ҳозиргача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51 та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хулоса берилган) ва ҳамкорлик қилиш.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Жамоат тартибини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сақлаш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ва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ҳавфсиз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муҳитни таъминлаш;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(маҳалла </a:t>
            </a:r>
            <a:r>
              <a:rPr lang="uz-Cyrl-UZ" sz="9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сариқ тоифа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, 9 ойда </a:t>
            </a:r>
            <a:r>
              <a:rPr lang="uz-Cyrl-UZ" sz="9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7 та </a:t>
            </a:r>
            <a:r>
              <a:rPr lang="uz-Cyrl-UZ" sz="9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жиноят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uz-Cyrl-UZ" sz="8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1 та оғир 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тан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жарохат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uz-Cyrl-UZ" sz="8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1 та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товламачилик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uz-Cyrl-UZ" sz="8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2 та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ўғирлик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,</a:t>
            </a:r>
            <a:r>
              <a:rPr lang="uz-Cyrl-UZ" sz="8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 1 та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гиёхвандлик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uz-Cyrl-UZ" sz="8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2 та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маъмурий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назоратни</a:t>
            </a:r>
            <a:r>
              <a:rPr lang="uz-Cyrl-UZ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бузиш)</a:t>
            </a:r>
          </a:p>
          <a:p>
            <a:pPr lvl="1" algn="just">
              <a:spcBef>
                <a:spcPts val="191"/>
              </a:spcBef>
              <a:buClr>
                <a:srgbClr val="C00000"/>
              </a:buClr>
            </a:pP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35 та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кўп қаватли уй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171 та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кириш йўлакларига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кузатув камералари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ўрнатиш</a:t>
            </a:r>
            <a:endParaRPr lang="ru-RU" sz="9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Фуқароларнинг қулай атроф-муҳитга бўлган ҳуқуқларини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амалга оширишда кўмаклашиш.</a:t>
            </a:r>
            <a:endParaRPr lang="ru-RU" sz="9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6130547" y="3259245"/>
            <a:ext cx="5650406" cy="154109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Оғир аҳволга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тушиб қолган ва оғир аҳволга тушиб қолиш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хавфи юқори бўлган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шахслар ва оилаларни билан ишлаш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; 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Уларнинг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эҳтиёжларига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қараб, комплекс ёндашув асосида профессионал ижтимоий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хизмат </a:t>
            </a:r>
            <a:r>
              <a:rPr lang="uz-Cyrl-UZ" sz="900" dirty="0">
                <a:solidFill>
                  <a:srgbClr val="0070C0"/>
                </a:solidFill>
                <a:cs typeface="Times New Roman" panose="02020603050405020304" pitchFamily="18" charset="0"/>
              </a:rPr>
              <a:t>ва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ёрдамларни</a:t>
            </a:r>
            <a:r>
              <a:rPr lang="uz-Cyrl-UZ" sz="9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ташкил этиш.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Ногиронликни белгилаш ва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ногиронлик гуруҳини ўзгартириш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учун ариза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протез-ортопедя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ва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реаблитация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воситаларини ажратиш.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9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ёшли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16в-уй, 18-хонадондаги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Хожакбар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Абидовга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ногиронлик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аравачаси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бериш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80 ёшга тўлган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кексаларга</a:t>
            </a:r>
            <a:r>
              <a:rPr lang="uz-Cyrl-UZ" sz="9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қараб</a:t>
            </a:r>
            <a:r>
              <a:rPr lang="uz-Cyrl-UZ" sz="9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туриш</a:t>
            </a:r>
            <a:r>
              <a:rPr lang="uz-Cyrl-UZ" sz="900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ҳақиқий ҳолатини текшириш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бепул дори-дармон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билан таъминлаш ишларини ташкил қилиш.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uz-Cyrl-UZ" sz="900" b="1" i="1" dirty="0">
                <a:solidFill>
                  <a:srgbClr val="0070C0"/>
                </a:solidFill>
                <a:cs typeface="Times New Roman" panose="02020603050405020304" pitchFamily="18" charset="0"/>
              </a:rPr>
              <a:t>42 нафар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80 ёш ва </a:t>
            </a:r>
            <a:r>
              <a:rPr lang="uz-Cyrl-UZ" sz="900" i="1">
                <a:solidFill>
                  <a:schemeClr val="tx1"/>
                </a:solidFill>
                <a:cs typeface="Times New Roman" panose="02020603050405020304" pitchFamily="18" charset="0"/>
              </a:rPr>
              <a:t>ундан ошганлар)</a:t>
            </a:r>
            <a:endParaRPr lang="uz-Cyrl-UZ" sz="900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2 нафар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ногиронлиги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сабаб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уйда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ўтирган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болалардан,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оилаларга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тарбияга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берилган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5 нафар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болалар ҳолидан хабар олиш.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uz-Cyrl-UZ" sz="9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мисол учун,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2007 йилда туғилган </a:t>
            </a:r>
            <a:r>
              <a:rPr lang="uz-Cyrl-UZ" sz="9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Абдусул Хашимов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онаси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вафот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этиб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отаси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тарбияси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билан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шуғулланмагани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сабаб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90-уй, 46-хонадонга </a:t>
            </a:r>
            <a:r>
              <a:rPr lang="uz-Cyrl-UZ" sz="9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Найра Мусинага</a:t>
            </a:r>
            <a:r>
              <a:rPr lang="uz-Cyrl-UZ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васийликка берилган)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34CD1636-04E2-4DE7-B0AE-B6FA366F1AFA}"/>
              </a:ext>
            </a:extLst>
          </p:cNvPr>
          <p:cNvSpPr/>
          <p:nvPr/>
        </p:nvSpPr>
        <p:spPr>
          <a:xfrm>
            <a:off x="6255811" y="4896242"/>
            <a:ext cx="2886583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СОЛИҚ ИНСПЕКТОРИ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AD0B8B0-7903-FD45-06B1-19AD36FD6DC8}"/>
              </a:ext>
            </a:extLst>
          </p:cNvPr>
          <p:cNvSpPr/>
          <p:nvPr/>
        </p:nvSpPr>
        <p:spPr>
          <a:xfrm>
            <a:off x="6160705" y="5128751"/>
            <a:ext cx="5704269" cy="165951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Аҳолидан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солиқларни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ундириш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;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Маҳалла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бюджетини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шакллантириш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. </a:t>
            </a:r>
            <a:r>
              <a:rPr lang="ru-RU" sz="600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ru-RU" sz="6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жисмоний</a:t>
            </a:r>
            <a:r>
              <a:rPr lang="ru-RU" sz="6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6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шахслар</a:t>
            </a:r>
            <a:r>
              <a:rPr lang="ru-RU" sz="6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6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мол-</a:t>
            </a:r>
            <a:r>
              <a:rPr lang="ru-RU" sz="6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мулк</a:t>
            </a:r>
            <a:r>
              <a:rPr lang="ru-RU" sz="6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6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</a:t>
            </a:r>
            <a:r>
              <a:rPr lang="ru-RU" sz="6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600" b="1" dirty="0">
                <a:solidFill>
                  <a:schemeClr val="tx1"/>
                </a:solidFill>
                <a:cs typeface="Times New Roman" panose="02020603050405020304" pitchFamily="18" charset="0"/>
              </a:rPr>
              <a:t>ер </a:t>
            </a:r>
            <a:r>
              <a:rPr lang="ru-RU" sz="6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солиқларини</a:t>
            </a:r>
            <a:r>
              <a:rPr lang="ru-RU" sz="600" b="1" dirty="0">
                <a:solidFill>
                  <a:schemeClr val="tx1"/>
                </a:solidFill>
                <a:cs typeface="Times New Roman" panose="02020603050405020304" pitchFamily="18" charset="0"/>
              </a:rPr>
              <a:t> 10 %, </a:t>
            </a:r>
            <a:r>
              <a:rPr lang="ru-RU" sz="6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ҳомийлик</a:t>
            </a:r>
            <a:r>
              <a:rPr lang="ru-RU" sz="600" b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6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грандлар</a:t>
            </a:r>
            <a:r>
              <a:rPr lang="ru-RU" sz="6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дан</a:t>
            </a:r>
            <a:r>
              <a:rPr lang="ru-RU" sz="6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6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шаклланади</a:t>
            </a:r>
            <a:r>
              <a:rPr lang="ru-RU" sz="600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endParaRPr lang="ru-RU" sz="8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800" b="1" dirty="0">
                <a:solidFill>
                  <a:srgbClr val="0070C0"/>
                </a:solidFill>
                <a:cs typeface="Times New Roman" panose="02020603050405020304" pitchFamily="18" charset="0"/>
              </a:rPr>
              <a:t>7 та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тадбиркорлар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фаолиятини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тиклаш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. 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ru-RU" sz="8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Байпак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текстел</a:t>
            </a:r>
            <a:r>
              <a:rPr lang="ru-RU" sz="800" i="1" dirty="0">
                <a:solidFill>
                  <a:schemeClr val="tx1"/>
                </a:solidFill>
                <a:cs typeface="Times New Roman" panose="02020603050405020304" pitchFamily="18" charset="0"/>
              </a:rPr>
              <a:t>, )</a:t>
            </a:r>
          </a:p>
          <a:p>
            <a:pPr marL="145161" indent="-145161" algn="just">
              <a:spcBef>
                <a:spcPts val="191"/>
              </a:spcBef>
              <a:buClr>
                <a:srgbClr val="C00000"/>
              </a:buClr>
              <a:buFont typeface="Times New Roman" panose="02020603050405020304" pitchFamily="18" charset="0"/>
              <a:buChar char="►"/>
            </a:pPr>
            <a:r>
              <a:rPr lang="ru-RU" sz="800" b="1" dirty="0">
                <a:solidFill>
                  <a:srgbClr val="0070C0"/>
                </a:solidFill>
                <a:cs typeface="Times New Roman" panose="02020603050405020304" pitchFamily="18" charset="0"/>
              </a:rPr>
              <a:t>6 та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ертўла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b="1" dirty="0">
                <a:solidFill>
                  <a:srgbClr val="0070C0"/>
                </a:solidFill>
                <a:cs typeface="Times New Roman" panose="02020603050405020304" pitchFamily="18" charset="0"/>
              </a:rPr>
              <a:t>6800 м² 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дан </a:t>
            </a:r>
            <a:r>
              <a:rPr lang="ru-RU" sz="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самарали</a:t>
            </a:r>
            <a:r>
              <a:rPr lang="ru-RU" sz="8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8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фойдланиш</a:t>
            </a:r>
            <a:endParaRPr lang="ru-RU" sz="8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just">
              <a:spcBef>
                <a:spcPts val="191"/>
              </a:spcBef>
              <a:buClr>
                <a:srgbClr val="C00000"/>
              </a:buClr>
            </a:pP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Учтепа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тумани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жисмоний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шахсларни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йиллик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мол-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мулк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ер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солиғи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24,1 млрд.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сўм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бўлиб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шундан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“Боғобод” маҳалласининг улуши </a:t>
            </a:r>
            <a:r>
              <a:rPr lang="uz-Cyrl-UZ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2,6 фоиз </a:t>
            </a:r>
            <a:r>
              <a:rPr lang="uz-Cyrl-UZ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642 млн. сўмни </a:t>
            </a:r>
            <a:r>
              <a:rPr lang="uz-Cyrl-UZ" sz="900" dirty="0">
                <a:solidFill>
                  <a:schemeClr val="tx1"/>
                </a:solidFill>
                <a:cs typeface="Times New Roman" panose="02020603050405020304" pitchFamily="18" charset="0"/>
              </a:rPr>
              <a:t>ташкил қилади. 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28 октябрь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ҳолатига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маҳаллада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254,3 млн. </a:t>
            </a:r>
            <a:r>
              <a:rPr lang="ru-RU" sz="900" b="1" dirty="0" err="1">
                <a:solidFill>
                  <a:srgbClr val="0070C0"/>
                </a:solidFill>
                <a:cs typeface="Times New Roman" panose="02020603050405020304" pitchFamily="18" charset="0"/>
              </a:rPr>
              <a:t>сўм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мол-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мулк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ва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ер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солиқ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қарзи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бор.</a:t>
            </a:r>
          </a:p>
          <a:p>
            <a:pPr algn="just">
              <a:spcBef>
                <a:spcPts val="191"/>
              </a:spcBef>
              <a:buClr>
                <a:srgbClr val="C00000"/>
              </a:buClr>
            </a:pP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Қўшимча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имкониятларни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ишга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тушириш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орқали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бюджетга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тушумларни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ошириш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. Бунда,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6 та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ертўлани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(21, 17, 16, 25, 22, 23а)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тадбирлик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учун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ижарага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бериш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2 та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савдо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дўконини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(39а-уй, 28а-уй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ён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томонида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) </a:t>
            </a:r>
            <a:b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900" b="1" dirty="0">
                <a:solidFill>
                  <a:srgbClr val="0070C0"/>
                </a:solidFill>
                <a:cs typeface="Times New Roman" panose="02020603050405020304" pitchFamily="18" charset="0"/>
              </a:rPr>
              <a:t>1 та 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(16-уй </a:t>
            </a:r>
            <a:r>
              <a:rPr lang="ru-RU" sz="900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олди</a:t>
            </a:r>
            <a:r>
              <a:rPr lang="ru-RU" sz="900" i="1" dirty="0">
                <a:solidFill>
                  <a:schemeClr val="tx1"/>
                </a:solidFill>
                <a:cs typeface="Times New Roman" panose="02020603050405020304" pitchFamily="18" charset="0"/>
              </a:rPr>
              <a:t>)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умумовқатланиш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шахобчасини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ишга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тушириш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орқали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бюджетга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қўшимча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йилига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103,2 млн. </a:t>
            </a:r>
            <a:r>
              <a:rPr lang="ru-RU" sz="900" b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сўм</a:t>
            </a:r>
            <a:r>
              <a:rPr lang="ru-RU" sz="900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тушум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таъминлаш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имконияти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мавжуд</a:t>
            </a:r>
            <a:r>
              <a:rPr lang="ru-RU" sz="9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F94459D5-2E52-4F3B-BCA5-1A0C9B5D9611}"/>
              </a:ext>
            </a:extLst>
          </p:cNvPr>
          <p:cNvCxnSpPr/>
          <p:nvPr/>
        </p:nvCxnSpPr>
        <p:spPr>
          <a:xfrm flipH="1" flipV="1">
            <a:off x="6145961" y="2937376"/>
            <a:ext cx="3875285" cy="4541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5EFD4DC5-A40D-47C5-915D-36A8BF53736C}"/>
              </a:ext>
            </a:extLst>
          </p:cNvPr>
          <p:cNvCxnSpPr/>
          <p:nvPr/>
        </p:nvCxnSpPr>
        <p:spPr>
          <a:xfrm flipH="1" flipV="1">
            <a:off x="6163041" y="1631041"/>
            <a:ext cx="3875285" cy="4541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0E4D6C3-DED3-4C6B-BF3F-FF74EAB15ED4}"/>
              </a:ext>
            </a:extLst>
          </p:cNvPr>
          <p:cNvSpPr/>
          <p:nvPr/>
        </p:nvSpPr>
        <p:spPr>
          <a:xfrm>
            <a:off x="170920" y="4825769"/>
            <a:ext cx="2229744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ХОТИН-ҚИЗЛАР ФАОЛИ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A2811348-72AE-4E10-8BE2-82E75A37E769}"/>
              </a:ext>
            </a:extLst>
          </p:cNvPr>
          <p:cNvSpPr/>
          <p:nvPr/>
        </p:nvSpPr>
        <p:spPr>
          <a:xfrm>
            <a:off x="6100" y="-17811"/>
            <a:ext cx="12192000" cy="4750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uz-Cyrl-UZ" sz="1885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4E5120D-D28C-468F-9DDF-973D8F1F1181}"/>
              </a:ext>
            </a:extLst>
          </p:cNvPr>
          <p:cNvSpPr/>
          <p:nvPr/>
        </p:nvSpPr>
        <p:spPr>
          <a:xfrm>
            <a:off x="6255811" y="2982727"/>
            <a:ext cx="2886583" cy="261625"/>
          </a:xfrm>
          <a:prstGeom prst="rect">
            <a:avLst/>
          </a:prstGeom>
          <a:solidFill>
            <a:srgbClr val="F4FA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576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43" b="1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ИЖТИМОИЙ ХОДИМ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221DD50-DB47-479A-83C5-FE024354DB18}"/>
              </a:ext>
            </a:extLst>
          </p:cNvPr>
          <p:cNvSpPr/>
          <p:nvPr/>
        </p:nvSpPr>
        <p:spPr>
          <a:xfrm>
            <a:off x="-126865" y="0"/>
            <a:ext cx="12116169" cy="452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96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МАҲАЛЛА “ЕТТИ”ЛИГИНИНГ ВАЗИФАЛАРИ</a:t>
            </a: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8C52A3C1-0415-474A-89E1-4F90CB844E8C}"/>
              </a:ext>
            </a:extLst>
          </p:cNvPr>
          <p:cNvCxnSpPr/>
          <p:nvPr/>
        </p:nvCxnSpPr>
        <p:spPr>
          <a:xfrm flipH="1" flipV="1">
            <a:off x="6145961" y="4860597"/>
            <a:ext cx="3875285" cy="4541"/>
          </a:xfrm>
          <a:prstGeom prst="line">
            <a:avLst/>
          </a:prstGeom>
          <a:ln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BC2A47-8CA8-48DA-AF94-028CE0BF8A91}"/>
              </a:ext>
            </a:extLst>
          </p:cNvPr>
          <p:cNvSpPr/>
          <p:nvPr/>
        </p:nvSpPr>
        <p:spPr>
          <a:xfrm>
            <a:off x="8268493" y="5352700"/>
            <a:ext cx="3190875" cy="128588"/>
          </a:xfrm>
          <a:prstGeom prst="rect">
            <a:avLst/>
          </a:prstGeom>
          <a:solidFill>
            <a:srgbClr val="25B48A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000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Прямоугольник 118">
            <a:extLst>
              <a:ext uri="{FF2B5EF4-FFF2-40B4-BE49-F238E27FC236}">
                <a16:creationId xmlns:a16="http://schemas.microsoft.com/office/drawing/2014/main" id="{A7EE9F22-7E7A-4D23-943D-FFAF9C2AD0C4}"/>
              </a:ext>
            </a:extLst>
          </p:cNvPr>
          <p:cNvSpPr/>
          <p:nvPr/>
        </p:nvSpPr>
        <p:spPr>
          <a:xfrm>
            <a:off x="6100" y="-17811"/>
            <a:ext cx="12192000" cy="47501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uz-Cyrl-UZ" sz="1885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497341-6A5E-45FF-9F6A-3AD7FD009D2B}"/>
              </a:ext>
            </a:extLst>
          </p:cNvPr>
          <p:cNvSpPr txBox="1"/>
          <p:nvPr/>
        </p:nvSpPr>
        <p:spPr>
          <a:xfrm>
            <a:off x="-226217" y="-11168"/>
            <a:ext cx="12727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z-Cyrl-UZ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УЧТЕПА ТУМАНИ “БОҒОБОД” МАҲАЛЛАСИ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E130D5B-E972-4F37-9255-EC747FA15B32}"/>
              </a:ext>
            </a:extLst>
          </p:cNvPr>
          <p:cNvGrpSpPr/>
          <p:nvPr/>
        </p:nvGrpSpPr>
        <p:grpSpPr>
          <a:xfrm>
            <a:off x="-1" y="491707"/>
            <a:ext cx="7583481" cy="6366294"/>
            <a:chOff x="1119187" y="366712"/>
            <a:chExt cx="10563225" cy="8867775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3B9C817B-2611-4570-952B-F469478D1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9187" y="366712"/>
              <a:ext cx="10563225" cy="8867775"/>
            </a:xfrm>
            <a:prstGeom prst="rect">
              <a:avLst/>
            </a:prstGeom>
          </p:spPr>
        </p:pic>
        <p:sp>
          <p:nvSpPr>
            <p:cNvPr id="9" name="Полилиния 10">
              <a:extLst>
                <a:ext uri="{FF2B5EF4-FFF2-40B4-BE49-F238E27FC236}">
                  <a16:creationId xmlns:a16="http://schemas.microsoft.com/office/drawing/2014/main" id="{8995734C-7D1A-4FC6-9BAC-1E23C2BC8A4F}"/>
                </a:ext>
              </a:extLst>
            </p:cNvPr>
            <p:cNvSpPr/>
            <p:nvPr/>
          </p:nvSpPr>
          <p:spPr>
            <a:xfrm>
              <a:off x="1703541" y="478794"/>
              <a:ext cx="9281786" cy="8705589"/>
            </a:xfrm>
            <a:custGeom>
              <a:avLst/>
              <a:gdLst>
                <a:gd name="connsiteX0" fmla="*/ 0 w 9281786"/>
                <a:gd name="connsiteY0" fmla="*/ 3244241 h 8705589"/>
                <a:gd name="connsiteX1" fmla="*/ 2129424 w 9281786"/>
                <a:gd name="connsiteY1" fmla="*/ 1866378 h 8705589"/>
                <a:gd name="connsiteX2" fmla="*/ 3319397 w 9281786"/>
                <a:gd name="connsiteY2" fmla="*/ 1164921 h 8705589"/>
                <a:gd name="connsiteX3" fmla="*/ 3983276 w 9281786"/>
                <a:gd name="connsiteY3" fmla="*/ 764088 h 8705589"/>
                <a:gd name="connsiteX4" fmla="*/ 4334005 w 9281786"/>
                <a:gd name="connsiteY4" fmla="*/ 626301 h 8705589"/>
                <a:gd name="connsiteX5" fmla="*/ 6964471 w 9281786"/>
                <a:gd name="connsiteY5" fmla="*/ 150312 h 8705589"/>
                <a:gd name="connsiteX6" fmla="*/ 7979079 w 9281786"/>
                <a:gd name="connsiteY6" fmla="*/ 0 h 8705589"/>
                <a:gd name="connsiteX7" fmla="*/ 8016657 w 9281786"/>
                <a:gd name="connsiteY7" fmla="*/ 300625 h 8705589"/>
                <a:gd name="connsiteX8" fmla="*/ 8768219 w 9281786"/>
                <a:gd name="connsiteY8" fmla="*/ 1478071 h 8705589"/>
                <a:gd name="connsiteX9" fmla="*/ 8655485 w 9281786"/>
                <a:gd name="connsiteY9" fmla="*/ 1590806 h 8705589"/>
                <a:gd name="connsiteX10" fmla="*/ 8655485 w 9281786"/>
                <a:gd name="connsiteY10" fmla="*/ 1828800 h 8705589"/>
                <a:gd name="connsiteX11" fmla="*/ 8880953 w 9281786"/>
                <a:gd name="connsiteY11" fmla="*/ 2217107 h 8705589"/>
                <a:gd name="connsiteX12" fmla="*/ 8843375 w 9281786"/>
                <a:gd name="connsiteY12" fmla="*/ 2342367 h 8705589"/>
                <a:gd name="connsiteX13" fmla="*/ 9281786 w 9281786"/>
                <a:gd name="connsiteY13" fmla="*/ 3068877 h 8705589"/>
                <a:gd name="connsiteX14" fmla="*/ 8805797 w 9281786"/>
                <a:gd name="connsiteY14" fmla="*/ 3356975 h 8705589"/>
                <a:gd name="connsiteX15" fmla="*/ 8542750 w 9281786"/>
                <a:gd name="connsiteY15" fmla="*/ 2868460 h 8705589"/>
                <a:gd name="connsiteX16" fmla="*/ 8267178 w 9281786"/>
                <a:gd name="connsiteY16" fmla="*/ 2680570 h 8705589"/>
                <a:gd name="connsiteX17" fmla="*/ 7490564 w 9281786"/>
                <a:gd name="connsiteY17" fmla="*/ 3131507 h 8705589"/>
                <a:gd name="connsiteX18" fmla="*/ 7452986 w 9281786"/>
                <a:gd name="connsiteY18" fmla="*/ 3181611 h 8705589"/>
                <a:gd name="connsiteX19" fmla="*/ 7452986 w 9281786"/>
                <a:gd name="connsiteY19" fmla="*/ 3331923 h 8705589"/>
                <a:gd name="connsiteX20" fmla="*/ 7452986 w 9281786"/>
                <a:gd name="connsiteY20" fmla="*/ 3457184 h 8705589"/>
                <a:gd name="connsiteX21" fmla="*/ 7390356 w 9281786"/>
                <a:gd name="connsiteY21" fmla="*/ 3557392 h 8705589"/>
                <a:gd name="connsiteX22" fmla="*/ 7365304 w 9281786"/>
                <a:gd name="connsiteY22" fmla="*/ 3645074 h 8705589"/>
                <a:gd name="connsiteX23" fmla="*/ 7365304 w 9281786"/>
                <a:gd name="connsiteY23" fmla="*/ 3770334 h 8705589"/>
                <a:gd name="connsiteX24" fmla="*/ 7590772 w 9281786"/>
                <a:gd name="connsiteY24" fmla="*/ 3845490 h 8705589"/>
                <a:gd name="connsiteX25" fmla="*/ 7565720 w 9281786"/>
                <a:gd name="connsiteY25" fmla="*/ 4371584 h 8705589"/>
                <a:gd name="connsiteX26" fmla="*/ 6225435 w 9281786"/>
                <a:gd name="connsiteY26" fmla="*/ 4283901 h 8705589"/>
                <a:gd name="connsiteX27" fmla="*/ 6087649 w 9281786"/>
                <a:gd name="connsiteY27" fmla="*/ 4308953 h 8705589"/>
                <a:gd name="connsiteX28" fmla="*/ 5461348 w 9281786"/>
                <a:gd name="connsiteY28" fmla="*/ 4684734 h 8705589"/>
                <a:gd name="connsiteX29" fmla="*/ 5686816 w 9281786"/>
                <a:gd name="connsiteY29" fmla="*/ 4997885 h 8705589"/>
                <a:gd name="connsiteX30" fmla="*/ 5862181 w 9281786"/>
                <a:gd name="connsiteY30" fmla="*/ 5085567 h 8705589"/>
                <a:gd name="connsiteX31" fmla="*/ 5774498 w 9281786"/>
                <a:gd name="connsiteY31" fmla="*/ 5336088 h 8705589"/>
                <a:gd name="connsiteX32" fmla="*/ 5624186 w 9281786"/>
                <a:gd name="connsiteY32" fmla="*/ 5436296 h 8705589"/>
                <a:gd name="connsiteX33" fmla="*/ 4885150 w 9281786"/>
                <a:gd name="connsiteY33" fmla="*/ 5323562 h 8705589"/>
                <a:gd name="connsiteX34" fmla="*/ 4496844 w 9281786"/>
                <a:gd name="connsiteY34" fmla="*/ 5636712 h 8705589"/>
                <a:gd name="connsiteX35" fmla="*/ 4496844 w 9281786"/>
                <a:gd name="connsiteY35" fmla="*/ 5699343 h 8705589"/>
                <a:gd name="connsiteX36" fmla="*/ 4308953 w 9281786"/>
                <a:gd name="connsiteY36" fmla="*/ 5887233 h 8705589"/>
                <a:gd name="connsiteX37" fmla="*/ 4609578 w 9281786"/>
                <a:gd name="connsiteY37" fmla="*/ 6137753 h 8705589"/>
                <a:gd name="connsiteX38" fmla="*/ 4321479 w 9281786"/>
                <a:gd name="connsiteY38" fmla="*/ 6375748 h 8705589"/>
                <a:gd name="connsiteX39" fmla="*/ 4233797 w 9281786"/>
                <a:gd name="connsiteY39" fmla="*/ 6901841 h 8705589"/>
                <a:gd name="connsiteX40" fmla="*/ 4597052 w 9281786"/>
                <a:gd name="connsiteY40" fmla="*/ 7127310 h 8705589"/>
                <a:gd name="connsiteX41" fmla="*/ 3344449 w 9281786"/>
                <a:gd name="connsiteY41" fmla="*/ 8705589 h 8705589"/>
                <a:gd name="connsiteX42" fmla="*/ 3031298 w 9281786"/>
                <a:gd name="connsiteY42" fmla="*/ 8304756 h 8705589"/>
                <a:gd name="connsiteX43" fmla="*/ 0 w 9281786"/>
                <a:gd name="connsiteY43" fmla="*/ 3244241 h 870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281786" h="8705589">
                  <a:moveTo>
                    <a:pt x="0" y="3244241"/>
                  </a:moveTo>
                  <a:lnTo>
                    <a:pt x="2129424" y="1866378"/>
                  </a:lnTo>
                  <a:lnTo>
                    <a:pt x="3319397" y="1164921"/>
                  </a:lnTo>
                  <a:lnTo>
                    <a:pt x="3983276" y="764088"/>
                  </a:lnTo>
                  <a:lnTo>
                    <a:pt x="4334005" y="626301"/>
                  </a:lnTo>
                  <a:lnTo>
                    <a:pt x="6964471" y="150312"/>
                  </a:lnTo>
                  <a:lnTo>
                    <a:pt x="7979079" y="0"/>
                  </a:lnTo>
                  <a:lnTo>
                    <a:pt x="8016657" y="300625"/>
                  </a:lnTo>
                  <a:lnTo>
                    <a:pt x="8768219" y="1478071"/>
                  </a:lnTo>
                  <a:lnTo>
                    <a:pt x="8655485" y="1590806"/>
                  </a:lnTo>
                  <a:lnTo>
                    <a:pt x="8655485" y="1828800"/>
                  </a:lnTo>
                  <a:lnTo>
                    <a:pt x="8880953" y="2217107"/>
                  </a:lnTo>
                  <a:lnTo>
                    <a:pt x="8843375" y="2342367"/>
                  </a:lnTo>
                  <a:lnTo>
                    <a:pt x="9281786" y="3068877"/>
                  </a:lnTo>
                  <a:lnTo>
                    <a:pt x="8805797" y="3356975"/>
                  </a:lnTo>
                  <a:lnTo>
                    <a:pt x="8542750" y="2868460"/>
                  </a:lnTo>
                  <a:lnTo>
                    <a:pt x="8267178" y="2680570"/>
                  </a:lnTo>
                  <a:lnTo>
                    <a:pt x="7490564" y="3131507"/>
                  </a:lnTo>
                  <a:lnTo>
                    <a:pt x="7452986" y="3181611"/>
                  </a:lnTo>
                  <a:lnTo>
                    <a:pt x="7452986" y="3331923"/>
                  </a:lnTo>
                  <a:lnTo>
                    <a:pt x="7452986" y="3457184"/>
                  </a:lnTo>
                  <a:lnTo>
                    <a:pt x="7390356" y="3557392"/>
                  </a:lnTo>
                  <a:lnTo>
                    <a:pt x="7365304" y="3645074"/>
                  </a:lnTo>
                  <a:lnTo>
                    <a:pt x="7365304" y="3770334"/>
                  </a:lnTo>
                  <a:lnTo>
                    <a:pt x="7590772" y="3845490"/>
                  </a:lnTo>
                  <a:lnTo>
                    <a:pt x="7565720" y="4371584"/>
                  </a:lnTo>
                  <a:lnTo>
                    <a:pt x="6225435" y="4283901"/>
                  </a:lnTo>
                  <a:lnTo>
                    <a:pt x="6087649" y="4308953"/>
                  </a:lnTo>
                  <a:lnTo>
                    <a:pt x="5461348" y="4684734"/>
                  </a:lnTo>
                  <a:lnTo>
                    <a:pt x="5686816" y="4997885"/>
                  </a:lnTo>
                  <a:lnTo>
                    <a:pt x="5862181" y="5085567"/>
                  </a:lnTo>
                  <a:lnTo>
                    <a:pt x="5774498" y="5336088"/>
                  </a:lnTo>
                  <a:lnTo>
                    <a:pt x="5624186" y="5436296"/>
                  </a:lnTo>
                  <a:lnTo>
                    <a:pt x="4885150" y="5323562"/>
                  </a:lnTo>
                  <a:lnTo>
                    <a:pt x="4496844" y="5636712"/>
                  </a:lnTo>
                  <a:lnTo>
                    <a:pt x="4496844" y="5699343"/>
                  </a:lnTo>
                  <a:lnTo>
                    <a:pt x="4308953" y="5887233"/>
                  </a:lnTo>
                  <a:lnTo>
                    <a:pt x="4609578" y="6137753"/>
                  </a:lnTo>
                  <a:lnTo>
                    <a:pt x="4321479" y="6375748"/>
                  </a:lnTo>
                  <a:lnTo>
                    <a:pt x="4233797" y="6901841"/>
                  </a:lnTo>
                  <a:lnTo>
                    <a:pt x="4597052" y="7127310"/>
                  </a:lnTo>
                  <a:lnTo>
                    <a:pt x="3344449" y="8705589"/>
                  </a:lnTo>
                  <a:lnTo>
                    <a:pt x="3031298" y="8304756"/>
                  </a:lnTo>
                  <a:lnTo>
                    <a:pt x="0" y="3244241"/>
                  </a:lnTo>
                  <a:close/>
                </a:path>
              </a:pathLst>
            </a:custGeom>
            <a:solidFill>
              <a:srgbClr val="FF0000">
                <a:alpha val="7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8" name="Группа 127">
            <a:extLst>
              <a:ext uri="{FF2B5EF4-FFF2-40B4-BE49-F238E27FC236}">
                <a16:creationId xmlns:a16="http://schemas.microsoft.com/office/drawing/2014/main" id="{0A1FD94E-3E21-4DEE-8132-530AE8EF4BDA}"/>
              </a:ext>
            </a:extLst>
          </p:cNvPr>
          <p:cNvGrpSpPr/>
          <p:nvPr/>
        </p:nvGrpSpPr>
        <p:grpSpPr>
          <a:xfrm>
            <a:off x="7834313" y="4220560"/>
            <a:ext cx="1365108" cy="379340"/>
            <a:chOff x="5090123" y="6313011"/>
            <a:chExt cx="1365108" cy="379340"/>
          </a:xfrm>
        </p:grpSpPr>
        <p:pic>
          <p:nvPicPr>
            <p:cNvPr id="143" name="Рисунок 142" descr="Книги">
              <a:extLst>
                <a:ext uri="{FF2B5EF4-FFF2-40B4-BE49-F238E27FC236}">
                  <a16:creationId xmlns:a16="http://schemas.microsoft.com/office/drawing/2014/main" id="{82F1B62D-E0D3-454B-ADB4-5CF675EEA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90123" y="6313011"/>
              <a:ext cx="319125" cy="319125"/>
            </a:xfrm>
            <a:prstGeom prst="rect">
              <a:avLst/>
            </a:prstGeom>
          </p:spPr>
        </p:pic>
        <p:grpSp>
          <p:nvGrpSpPr>
            <p:cNvPr id="144" name="Группа 143">
              <a:extLst>
                <a:ext uri="{FF2B5EF4-FFF2-40B4-BE49-F238E27FC236}">
                  <a16:creationId xmlns:a16="http://schemas.microsoft.com/office/drawing/2014/main" id="{37982E2D-01BB-4564-ADE4-EEBBBDF70FFE}"/>
                </a:ext>
              </a:extLst>
            </p:cNvPr>
            <p:cNvGrpSpPr/>
            <p:nvPr/>
          </p:nvGrpSpPr>
          <p:grpSpPr>
            <a:xfrm>
              <a:off x="5353686" y="6323019"/>
              <a:ext cx="1101545" cy="369332"/>
              <a:chOff x="673102" y="6294441"/>
              <a:chExt cx="1101545" cy="369332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7999FF9F-1623-4F83-A503-88901236D6EB}"/>
                  </a:ext>
                </a:extLst>
              </p:cNvPr>
              <p:cNvSpPr txBox="1"/>
              <p:nvPr/>
            </p:nvSpPr>
            <p:spPr>
              <a:xfrm>
                <a:off x="815979" y="6380166"/>
                <a:ext cx="332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1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C497D545-60C0-4923-91C0-9933E36CD879}"/>
                  </a:ext>
                </a:extLst>
              </p:cNvPr>
              <p:cNvSpPr txBox="1"/>
              <p:nvPr/>
            </p:nvSpPr>
            <p:spPr>
              <a:xfrm>
                <a:off x="992060" y="6405807"/>
                <a:ext cx="78258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z-Cyrl-UZ" sz="900" b="1" dirty="0"/>
                  <a:t>КУТУБХОНА</a:t>
                </a:r>
                <a:endParaRPr lang="ru-RU" sz="900" b="1" dirty="0"/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4DAA8729-D760-4F1A-8390-9E6F97517BED}"/>
                  </a:ext>
                </a:extLst>
              </p:cNvPr>
              <p:cNvSpPr txBox="1"/>
              <p:nvPr/>
            </p:nvSpPr>
            <p:spPr>
              <a:xfrm>
                <a:off x="673102" y="6294441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 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71" name="Группа 170">
            <a:extLst>
              <a:ext uri="{FF2B5EF4-FFF2-40B4-BE49-F238E27FC236}">
                <a16:creationId xmlns:a16="http://schemas.microsoft.com/office/drawing/2014/main" id="{17DD8D2A-3934-4873-82B5-F400B5B8CF66}"/>
              </a:ext>
            </a:extLst>
          </p:cNvPr>
          <p:cNvGrpSpPr/>
          <p:nvPr/>
        </p:nvGrpSpPr>
        <p:grpSpPr>
          <a:xfrm>
            <a:off x="7834313" y="4993785"/>
            <a:ext cx="1736721" cy="378183"/>
            <a:chOff x="9575845" y="3572086"/>
            <a:chExt cx="1736721" cy="378183"/>
          </a:xfrm>
        </p:grpSpPr>
        <p:grpSp>
          <p:nvGrpSpPr>
            <p:cNvPr id="130" name="Группа 129">
              <a:extLst>
                <a:ext uri="{FF2B5EF4-FFF2-40B4-BE49-F238E27FC236}">
                  <a16:creationId xmlns:a16="http://schemas.microsoft.com/office/drawing/2014/main" id="{93B8C91C-E64B-4C37-B737-4A1D8BB59042}"/>
                </a:ext>
              </a:extLst>
            </p:cNvPr>
            <p:cNvGrpSpPr/>
            <p:nvPr/>
          </p:nvGrpSpPr>
          <p:grpSpPr>
            <a:xfrm>
              <a:off x="9771380" y="3580937"/>
              <a:ext cx="1541186" cy="369332"/>
              <a:chOff x="615951" y="6296822"/>
              <a:chExt cx="1541186" cy="369332"/>
            </a:xfrm>
          </p:grpSpPr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D65F37EC-AE36-40BA-837A-F234834DA546}"/>
                  </a:ext>
                </a:extLst>
              </p:cNvPr>
              <p:cNvSpPr txBox="1"/>
              <p:nvPr/>
            </p:nvSpPr>
            <p:spPr>
              <a:xfrm>
                <a:off x="913611" y="6380166"/>
                <a:ext cx="332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1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AB29C723-65E7-4B58-8FD9-05FEC9625CC3}"/>
                  </a:ext>
                </a:extLst>
              </p:cNvPr>
              <p:cNvSpPr txBox="1"/>
              <p:nvPr/>
            </p:nvSpPr>
            <p:spPr>
              <a:xfrm>
                <a:off x="1066774" y="6405807"/>
                <a:ext cx="109036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z-Cyrl-UZ" sz="900" b="1" dirty="0"/>
                  <a:t>СПОРТ МАЙДОНИ</a:t>
                </a:r>
                <a:endParaRPr lang="ru-RU" sz="900" b="1" dirty="0"/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53FB3823-A1EF-404E-B351-7A3AE477B9E7}"/>
                  </a:ext>
                </a:extLst>
              </p:cNvPr>
              <p:cNvSpPr txBox="1"/>
              <p:nvPr/>
            </p:nvSpPr>
            <p:spPr>
              <a:xfrm>
                <a:off x="615951" y="6296822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14 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31" name="Рисунок 130" descr="Футбол">
              <a:extLst>
                <a:ext uri="{FF2B5EF4-FFF2-40B4-BE49-F238E27FC236}">
                  <a16:creationId xmlns:a16="http://schemas.microsoft.com/office/drawing/2014/main" id="{F00676C4-2136-4A4D-B2C4-A593DC68A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575845" y="3572086"/>
              <a:ext cx="296341" cy="296341"/>
            </a:xfrm>
            <a:prstGeom prst="rect">
              <a:avLst/>
            </a:prstGeom>
          </p:spPr>
        </p:pic>
      </p:grpSp>
      <p:grpSp>
        <p:nvGrpSpPr>
          <p:cNvPr id="170" name="Группа 169">
            <a:extLst>
              <a:ext uri="{FF2B5EF4-FFF2-40B4-BE49-F238E27FC236}">
                <a16:creationId xmlns:a16="http://schemas.microsoft.com/office/drawing/2014/main" id="{485AF1E5-652F-4597-A2B7-4590295BE5B3}"/>
              </a:ext>
            </a:extLst>
          </p:cNvPr>
          <p:cNvGrpSpPr/>
          <p:nvPr/>
        </p:nvGrpSpPr>
        <p:grpSpPr>
          <a:xfrm>
            <a:off x="7834313" y="5765855"/>
            <a:ext cx="2152941" cy="555783"/>
            <a:chOff x="11273039" y="3384485"/>
            <a:chExt cx="2152941" cy="555783"/>
          </a:xfrm>
        </p:grpSpPr>
        <p:pic>
          <p:nvPicPr>
            <p:cNvPr id="132" name="Рисунок 131" descr="Ребенок с шариком">
              <a:extLst>
                <a:ext uri="{FF2B5EF4-FFF2-40B4-BE49-F238E27FC236}">
                  <a16:creationId xmlns:a16="http://schemas.microsoft.com/office/drawing/2014/main" id="{ADA617F7-2EB9-459A-B080-97A8FD48A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273039" y="3384485"/>
              <a:ext cx="468702" cy="468702"/>
            </a:xfrm>
            <a:prstGeom prst="rect">
              <a:avLst/>
            </a:prstGeom>
          </p:spPr>
        </p:pic>
        <p:grpSp>
          <p:nvGrpSpPr>
            <p:cNvPr id="133" name="Группа 132">
              <a:extLst>
                <a:ext uri="{FF2B5EF4-FFF2-40B4-BE49-F238E27FC236}">
                  <a16:creationId xmlns:a16="http://schemas.microsoft.com/office/drawing/2014/main" id="{25CF1DAB-0F77-4A63-BC6F-0260E5DDD04B}"/>
                </a:ext>
              </a:extLst>
            </p:cNvPr>
            <p:cNvGrpSpPr/>
            <p:nvPr/>
          </p:nvGrpSpPr>
          <p:grpSpPr>
            <a:xfrm>
              <a:off x="11504931" y="3570936"/>
              <a:ext cx="1921049" cy="369332"/>
              <a:chOff x="535942" y="6286821"/>
              <a:chExt cx="1921049" cy="369332"/>
            </a:xfrm>
          </p:grpSpPr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1DE86388-D980-46A7-90F6-90E1EAEEBA7E}"/>
                  </a:ext>
                </a:extLst>
              </p:cNvPr>
              <p:cNvSpPr txBox="1"/>
              <p:nvPr/>
            </p:nvSpPr>
            <p:spPr>
              <a:xfrm>
                <a:off x="815979" y="6380166"/>
                <a:ext cx="33214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sz="11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та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15480265-8CD6-4CD4-9365-BE2407BC7B4C}"/>
                  </a:ext>
                </a:extLst>
              </p:cNvPr>
              <p:cNvSpPr txBox="1"/>
              <p:nvPr/>
            </p:nvSpPr>
            <p:spPr>
              <a:xfrm>
                <a:off x="1010761" y="6405807"/>
                <a:ext cx="144623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uz-Cyrl-UZ" sz="900" b="1" dirty="0"/>
                  <a:t>БОЛАЛАР МАЙДОНЧАСИ</a:t>
                </a:r>
                <a:endParaRPr lang="ru-RU" sz="900" b="1" dirty="0"/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AADBF2F5-3DA1-4D13-A1D0-CFBCF7958D59}"/>
                  </a:ext>
                </a:extLst>
              </p:cNvPr>
              <p:cNvSpPr txBox="1"/>
              <p:nvPr/>
            </p:nvSpPr>
            <p:spPr>
              <a:xfrm>
                <a:off x="535942" y="6286821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uz-Cyrl-UZ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22 </a:t>
                </a:r>
                <a:endPara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74" name="Группа 173">
            <a:extLst>
              <a:ext uri="{FF2B5EF4-FFF2-40B4-BE49-F238E27FC236}">
                <a16:creationId xmlns:a16="http://schemas.microsoft.com/office/drawing/2014/main" id="{B876632F-0E02-4621-9569-7CD58C608861}"/>
              </a:ext>
            </a:extLst>
          </p:cNvPr>
          <p:cNvGrpSpPr/>
          <p:nvPr/>
        </p:nvGrpSpPr>
        <p:grpSpPr>
          <a:xfrm>
            <a:off x="7834313" y="603816"/>
            <a:ext cx="1705916" cy="500011"/>
            <a:chOff x="7834313" y="603816"/>
            <a:chExt cx="1705916" cy="500011"/>
          </a:xfrm>
        </p:grpSpPr>
        <p:grpSp>
          <p:nvGrpSpPr>
            <p:cNvPr id="126" name="Группа 125">
              <a:extLst>
                <a:ext uri="{FF2B5EF4-FFF2-40B4-BE49-F238E27FC236}">
                  <a16:creationId xmlns:a16="http://schemas.microsoft.com/office/drawing/2014/main" id="{EDB23A28-856B-49D1-A759-2047788298C2}"/>
                </a:ext>
              </a:extLst>
            </p:cNvPr>
            <p:cNvGrpSpPr/>
            <p:nvPr/>
          </p:nvGrpSpPr>
          <p:grpSpPr>
            <a:xfrm>
              <a:off x="7887653" y="603816"/>
              <a:ext cx="1131208" cy="377352"/>
              <a:chOff x="1759268" y="6314999"/>
              <a:chExt cx="1131208" cy="377352"/>
            </a:xfrm>
          </p:grpSpPr>
          <p:pic>
            <p:nvPicPr>
              <p:cNvPr id="153" name="Рисунок 152" descr="Дети">
                <a:extLst>
                  <a:ext uri="{FF2B5EF4-FFF2-40B4-BE49-F238E27FC236}">
                    <a16:creationId xmlns:a16="http://schemas.microsoft.com/office/drawing/2014/main" id="{5446ACF9-5269-45DD-9CEC-D286FEA945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1759268" y="6314999"/>
                <a:ext cx="360000" cy="360000"/>
              </a:xfrm>
              <a:prstGeom prst="rect">
                <a:avLst/>
              </a:prstGeom>
            </p:spPr>
          </p:pic>
          <p:grpSp>
            <p:nvGrpSpPr>
              <p:cNvPr id="154" name="Группа 153">
                <a:extLst>
                  <a:ext uri="{FF2B5EF4-FFF2-40B4-BE49-F238E27FC236}">
                    <a16:creationId xmlns:a16="http://schemas.microsoft.com/office/drawing/2014/main" id="{82CEF4C1-7810-4A70-9CB8-9E7C15495424}"/>
                  </a:ext>
                </a:extLst>
              </p:cNvPr>
              <p:cNvGrpSpPr/>
              <p:nvPr/>
            </p:nvGrpSpPr>
            <p:grpSpPr>
              <a:xfrm>
                <a:off x="2056131" y="6323019"/>
                <a:ext cx="834345" cy="369332"/>
                <a:chOff x="673102" y="6294441"/>
                <a:chExt cx="834345" cy="369332"/>
              </a:xfrm>
            </p:grpSpPr>
            <p:sp>
              <p:nvSpPr>
                <p:cNvPr id="155" name="TextBox 154">
                  <a:extLst>
                    <a:ext uri="{FF2B5EF4-FFF2-40B4-BE49-F238E27FC236}">
                      <a16:creationId xmlns:a16="http://schemas.microsoft.com/office/drawing/2014/main" id="{BEB5A344-48A4-42A0-8180-DE39B84609E2}"/>
                    </a:ext>
                  </a:extLst>
                </p:cNvPr>
                <p:cNvSpPr txBox="1"/>
                <p:nvPr/>
              </p:nvSpPr>
              <p:spPr>
                <a:xfrm>
                  <a:off x="815979" y="6380166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A73AA902-BE7C-44A8-AC15-3D2ACF0F8FAF}"/>
                    </a:ext>
                  </a:extLst>
                </p:cNvPr>
                <p:cNvSpPr txBox="1"/>
                <p:nvPr/>
              </p:nvSpPr>
              <p:spPr>
                <a:xfrm>
                  <a:off x="992561" y="6410570"/>
                  <a:ext cx="51488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БОҒЧА</a:t>
                  </a:r>
                  <a:endParaRPr lang="ru-RU" sz="900" b="1" dirty="0"/>
                </a:p>
              </p:txBody>
            </p: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45F1DFA9-BA21-46DB-8324-291C54AFB032}"/>
                    </a:ext>
                  </a:extLst>
                </p:cNvPr>
                <p:cNvSpPr txBox="1"/>
                <p:nvPr/>
              </p:nvSpPr>
              <p:spPr>
                <a:xfrm>
                  <a:off x="673102" y="6294441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 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031AB5E7-BB39-4582-A57B-99157A98B3AA}"/>
                </a:ext>
              </a:extLst>
            </p:cNvPr>
            <p:cNvSpPr txBox="1"/>
            <p:nvPr/>
          </p:nvSpPr>
          <p:spPr>
            <a:xfrm>
              <a:off x="7834313" y="919161"/>
              <a:ext cx="170591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600" dirty="0">
                  <a:latin typeface="Arial" panose="020B0604020202020204" pitchFamily="34" charset="0"/>
                  <a:cs typeface="Arial" panose="020B0604020202020204" pitchFamily="34" charset="0"/>
                </a:rPr>
                <a:t>411, 234, </a:t>
              </a:r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DIYOR GULSHANI, FAMILY KIDS</a:t>
              </a: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8" name="Группа 167">
            <a:extLst>
              <a:ext uri="{FF2B5EF4-FFF2-40B4-BE49-F238E27FC236}">
                <a16:creationId xmlns:a16="http://schemas.microsoft.com/office/drawing/2014/main" id="{765C9B16-2D42-4103-9D45-AEC1C1C480A2}"/>
              </a:ext>
            </a:extLst>
          </p:cNvPr>
          <p:cNvGrpSpPr/>
          <p:nvPr/>
        </p:nvGrpSpPr>
        <p:grpSpPr>
          <a:xfrm>
            <a:off x="7834313" y="1497712"/>
            <a:ext cx="1174307" cy="469535"/>
            <a:chOff x="3599428" y="3579106"/>
            <a:chExt cx="1174307" cy="469535"/>
          </a:xfrm>
        </p:grpSpPr>
        <p:grpSp>
          <p:nvGrpSpPr>
            <p:cNvPr id="125" name="Группа 124">
              <a:extLst>
                <a:ext uri="{FF2B5EF4-FFF2-40B4-BE49-F238E27FC236}">
                  <a16:creationId xmlns:a16="http://schemas.microsoft.com/office/drawing/2014/main" id="{2F183098-1704-496C-949A-18780C922681}"/>
                </a:ext>
              </a:extLst>
            </p:cNvPr>
            <p:cNvGrpSpPr/>
            <p:nvPr/>
          </p:nvGrpSpPr>
          <p:grpSpPr>
            <a:xfrm>
              <a:off x="3599428" y="3579106"/>
              <a:ext cx="1174307" cy="382114"/>
              <a:chOff x="823843" y="6338809"/>
              <a:chExt cx="1174307" cy="382114"/>
            </a:xfrm>
          </p:grpSpPr>
          <p:pic>
            <p:nvPicPr>
              <p:cNvPr id="158" name="Рисунок 157" descr="Преподаватель">
                <a:extLst>
                  <a:ext uri="{FF2B5EF4-FFF2-40B4-BE49-F238E27FC236}">
                    <a16:creationId xmlns:a16="http://schemas.microsoft.com/office/drawing/2014/main" id="{CDCC47A4-45F9-464F-B985-89EAD16161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23843" y="6338809"/>
                <a:ext cx="360000" cy="360000"/>
              </a:xfrm>
              <a:prstGeom prst="rect">
                <a:avLst/>
              </a:prstGeom>
            </p:spPr>
          </p:pic>
          <p:grpSp>
            <p:nvGrpSpPr>
              <p:cNvPr id="159" name="Группа 158">
                <a:extLst>
                  <a:ext uri="{FF2B5EF4-FFF2-40B4-BE49-F238E27FC236}">
                    <a16:creationId xmlns:a16="http://schemas.microsoft.com/office/drawing/2014/main" id="{3DF9F3B2-3811-4329-95A1-7560F605A043}"/>
                  </a:ext>
                </a:extLst>
              </p:cNvPr>
              <p:cNvGrpSpPr/>
              <p:nvPr/>
            </p:nvGrpSpPr>
            <p:grpSpPr>
              <a:xfrm>
                <a:off x="1092205" y="6351591"/>
                <a:ext cx="905945" cy="369332"/>
                <a:chOff x="1130309" y="6323013"/>
                <a:chExt cx="905945" cy="369332"/>
              </a:xfrm>
            </p:grpSpPr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D5CC2064-1352-492F-97C3-0B692DE0334F}"/>
                    </a:ext>
                  </a:extLst>
                </p:cNvPr>
                <p:cNvSpPr txBox="1"/>
                <p:nvPr/>
              </p:nvSpPr>
              <p:spPr>
                <a:xfrm>
                  <a:off x="1258894" y="6401595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11BCB6F5-2983-48B1-AD4E-951C03CB566B}"/>
                    </a:ext>
                  </a:extLst>
                </p:cNvPr>
                <p:cNvSpPr txBox="1"/>
                <p:nvPr/>
              </p:nvSpPr>
              <p:spPr>
                <a:xfrm>
                  <a:off x="1421982" y="6433324"/>
                  <a:ext cx="61427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МАКТАБ</a:t>
                  </a:r>
                  <a:endParaRPr lang="ru-RU" sz="900" b="1" dirty="0"/>
                </a:p>
              </p:txBody>
            </p:sp>
            <p:sp>
              <p:nvSpPr>
                <p:cNvPr id="162" name="TextBox 161">
                  <a:extLst>
                    <a:ext uri="{FF2B5EF4-FFF2-40B4-BE49-F238E27FC236}">
                      <a16:creationId xmlns:a16="http://schemas.microsoft.com/office/drawing/2014/main" id="{29B00A9E-1990-4524-99BE-B201566BE315}"/>
                    </a:ext>
                  </a:extLst>
                </p:cNvPr>
                <p:cNvSpPr txBox="1"/>
                <p:nvPr/>
              </p:nvSpPr>
              <p:spPr>
                <a:xfrm>
                  <a:off x="1130309" y="6323013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326C321E-B631-4206-8632-3F8E33FE8F36}"/>
                </a:ext>
              </a:extLst>
            </p:cNvPr>
            <p:cNvSpPr txBox="1"/>
            <p:nvPr/>
          </p:nvSpPr>
          <p:spPr>
            <a:xfrm>
              <a:off x="3929063" y="3863975"/>
              <a:ext cx="591829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228-</a:t>
              </a:r>
              <a:r>
                <a:rPr lang="uz-Cyrl-UZ" sz="600" dirty="0">
                  <a:latin typeface="Arial" panose="020B0604020202020204" pitchFamily="34" charset="0"/>
                  <a:cs typeface="Arial" panose="020B0604020202020204" pitchFamily="34" charset="0"/>
                </a:rPr>
                <a:t>мактаб</a:t>
              </a: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2" name="Группа 171">
            <a:extLst>
              <a:ext uri="{FF2B5EF4-FFF2-40B4-BE49-F238E27FC236}">
                <a16:creationId xmlns:a16="http://schemas.microsoft.com/office/drawing/2014/main" id="{E421917C-CCB1-4941-A860-C93303529C50}"/>
              </a:ext>
            </a:extLst>
          </p:cNvPr>
          <p:cNvGrpSpPr/>
          <p:nvPr/>
        </p:nvGrpSpPr>
        <p:grpSpPr>
          <a:xfrm>
            <a:off x="7834313" y="2361132"/>
            <a:ext cx="1631035" cy="511689"/>
            <a:chOff x="7919720" y="2420938"/>
            <a:chExt cx="1631035" cy="511689"/>
          </a:xfrm>
        </p:grpSpPr>
        <p:grpSp>
          <p:nvGrpSpPr>
            <p:cNvPr id="169" name="Группа 168">
              <a:extLst>
                <a:ext uri="{FF2B5EF4-FFF2-40B4-BE49-F238E27FC236}">
                  <a16:creationId xmlns:a16="http://schemas.microsoft.com/office/drawing/2014/main" id="{B0967928-1BE0-4124-A87F-C0D1CB5C21F8}"/>
                </a:ext>
              </a:extLst>
            </p:cNvPr>
            <p:cNvGrpSpPr/>
            <p:nvPr/>
          </p:nvGrpSpPr>
          <p:grpSpPr>
            <a:xfrm>
              <a:off x="7919720" y="2420938"/>
              <a:ext cx="1545327" cy="383067"/>
              <a:chOff x="4846320" y="3564821"/>
              <a:chExt cx="1545327" cy="383067"/>
            </a:xfrm>
          </p:grpSpPr>
          <p:pic>
            <p:nvPicPr>
              <p:cNvPr id="124" name="Рисунок 123" descr="Академическая шапочка">
                <a:extLst>
                  <a:ext uri="{FF2B5EF4-FFF2-40B4-BE49-F238E27FC236}">
                    <a16:creationId xmlns:a16="http://schemas.microsoft.com/office/drawing/2014/main" id="{5CD0D763-6566-4F64-B278-018E4BAEBE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4846320" y="3564821"/>
                <a:ext cx="360000" cy="360000"/>
              </a:xfrm>
              <a:prstGeom prst="rect">
                <a:avLst/>
              </a:prstGeom>
            </p:spPr>
          </p:pic>
          <p:grpSp>
            <p:nvGrpSpPr>
              <p:cNvPr id="129" name="Группа 128">
                <a:extLst>
                  <a:ext uri="{FF2B5EF4-FFF2-40B4-BE49-F238E27FC236}">
                    <a16:creationId xmlns:a16="http://schemas.microsoft.com/office/drawing/2014/main" id="{BF5AC4E1-8CA8-4BC1-952E-2A4BC58395CB}"/>
                  </a:ext>
                </a:extLst>
              </p:cNvPr>
              <p:cNvGrpSpPr/>
              <p:nvPr/>
            </p:nvGrpSpPr>
            <p:grpSpPr>
              <a:xfrm>
                <a:off x="5121275" y="3578556"/>
                <a:ext cx="1270372" cy="369332"/>
                <a:chOff x="958854" y="6294441"/>
                <a:chExt cx="1270372" cy="369332"/>
              </a:xfrm>
            </p:grpSpPr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AAD6AEDD-002A-4B49-8A33-3837E36A3C95}"/>
                    </a:ext>
                  </a:extLst>
                </p:cNvPr>
                <p:cNvSpPr txBox="1"/>
                <p:nvPr/>
              </p:nvSpPr>
              <p:spPr>
                <a:xfrm>
                  <a:off x="1097919" y="6380166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82E7A827-D54A-4B93-BF65-5C1DEA60F377}"/>
                    </a:ext>
                  </a:extLst>
                </p:cNvPr>
                <p:cNvSpPr txBox="1"/>
                <p:nvPr/>
              </p:nvSpPr>
              <p:spPr>
                <a:xfrm>
                  <a:off x="1267103" y="6410570"/>
                  <a:ext cx="96212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ОЛИЙ ТАЪЛИМ</a:t>
                  </a:r>
                  <a:endParaRPr lang="ru-RU" sz="900" b="1" dirty="0"/>
                </a:p>
              </p:txBody>
            </p:sp>
            <p:sp>
              <p:nvSpPr>
                <p:cNvPr id="142" name="TextBox 141">
                  <a:extLst>
                    <a:ext uri="{FF2B5EF4-FFF2-40B4-BE49-F238E27FC236}">
                      <a16:creationId xmlns:a16="http://schemas.microsoft.com/office/drawing/2014/main" id="{C7C902C7-AC0D-4DC5-A154-81FDBEA7C0A4}"/>
                    </a:ext>
                  </a:extLst>
                </p:cNvPr>
                <p:cNvSpPr txBox="1"/>
                <p:nvPr/>
              </p:nvSpPr>
              <p:spPr>
                <a:xfrm>
                  <a:off x="958854" y="6294441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9D23A0C1-2AD1-4502-B400-DDFBFB72B9C1}"/>
                </a:ext>
              </a:extLst>
            </p:cNvPr>
            <p:cNvSpPr txBox="1"/>
            <p:nvPr/>
          </p:nvSpPr>
          <p:spPr>
            <a:xfrm>
              <a:off x="7987507" y="2747961"/>
              <a:ext cx="156324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z-Cyrl-UZ" sz="600" dirty="0">
                  <a:latin typeface="Arial" panose="020B0604020202020204" pitchFamily="34" charset="0"/>
                  <a:cs typeface="Arial" panose="020B0604020202020204" pitchFamily="34" charset="0"/>
                </a:rPr>
                <a:t>Тошкент технологиялар университети</a:t>
              </a: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43A291B2-5E66-4649-B925-17C5F35D71BD}"/>
              </a:ext>
            </a:extLst>
          </p:cNvPr>
          <p:cNvGrpSpPr/>
          <p:nvPr/>
        </p:nvGrpSpPr>
        <p:grpSpPr>
          <a:xfrm>
            <a:off x="7834313" y="3266706"/>
            <a:ext cx="2035164" cy="559969"/>
            <a:chOff x="6526035" y="3565128"/>
            <a:chExt cx="2035164" cy="559969"/>
          </a:xfrm>
        </p:grpSpPr>
        <p:grpSp>
          <p:nvGrpSpPr>
            <p:cNvPr id="127" name="Группа 126">
              <a:extLst>
                <a:ext uri="{FF2B5EF4-FFF2-40B4-BE49-F238E27FC236}">
                  <a16:creationId xmlns:a16="http://schemas.microsoft.com/office/drawing/2014/main" id="{55FD1CD4-404E-4460-823A-73E85A866EDE}"/>
                </a:ext>
              </a:extLst>
            </p:cNvPr>
            <p:cNvGrpSpPr/>
            <p:nvPr/>
          </p:nvGrpSpPr>
          <p:grpSpPr>
            <a:xfrm>
              <a:off x="6526035" y="3565128"/>
              <a:ext cx="1626692" cy="369332"/>
              <a:chOff x="3346590" y="6309591"/>
              <a:chExt cx="1626692" cy="369332"/>
            </a:xfrm>
          </p:grpSpPr>
          <p:pic>
            <p:nvPicPr>
              <p:cNvPr id="148" name="Рисунок 147" descr="Медицина">
                <a:extLst>
                  <a:ext uri="{FF2B5EF4-FFF2-40B4-BE49-F238E27FC236}">
                    <a16:creationId xmlns:a16="http://schemas.microsoft.com/office/drawing/2014/main" id="{A6B02B81-8EAA-4813-8A3B-9ECED3281A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3346590" y="6343985"/>
                <a:ext cx="297675" cy="297675"/>
              </a:xfrm>
              <a:prstGeom prst="rect">
                <a:avLst/>
              </a:prstGeom>
            </p:spPr>
          </p:pic>
          <p:grpSp>
            <p:nvGrpSpPr>
              <p:cNvPr id="149" name="Группа 148">
                <a:extLst>
                  <a:ext uri="{FF2B5EF4-FFF2-40B4-BE49-F238E27FC236}">
                    <a16:creationId xmlns:a16="http://schemas.microsoft.com/office/drawing/2014/main" id="{21871B29-011F-4C7F-8CCC-1E21017CFEFF}"/>
                  </a:ext>
                </a:extLst>
              </p:cNvPr>
              <p:cNvGrpSpPr/>
              <p:nvPr/>
            </p:nvGrpSpPr>
            <p:grpSpPr>
              <a:xfrm>
                <a:off x="3556794" y="6309591"/>
                <a:ext cx="1416488" cy="369332"/>
                <a:chOff x="933610" y="6281013"/>
                <a:chExt cx="1416488" cy="369332"/>
              </a:xfrm>
            </p:grpSpPr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DD8C411A-04A7-4759-8522-A92685FD28B1}"/>
                    </a:ext>
                  </a:extLst>
                </p:cNvPr>
                <p:cNvSpPr txBox="1"/>
                <p:nvPr/>
              </p:nvSpPr>
              <p:spPr>
                <a:xfrm>
                  <a:off x="1098871" y="6361116"/>
                  <a:ext cx="332142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sz="1100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та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1" name="TextBox 150">
                  <a:extLst>
                    <a:ext uri="{FF2B5EF4-FFF2-40B4-BE49-F238E27FC236}">
                      <a16:creationId xmlns:a16="http://schemas.microsoft.com/office/drawing/2014/main" id="{9855083E-D028-4B34-B0C7-05226233DC3F}"/>
                    </a:ext>
                  </a:extLst>
                </p:cNvPr>
                <p:cNvSpPr txBox="1"/>
                <p:nvPr/>
              </p:nvSpPr>
              <p:spPr>
                <a:xfrm>
                  <a:off x="1277368" y="6387655"/>
                  <a:ext cx="1072730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uz-Cyrl-UZ" sz="900" b="1" dirty="0"/>
                    <a:t>ТИББИЙ ХИЗМАТ </a:t>
                  </a:r>
                </a:p>
              </p:txBody>
            </p:sp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9BD7210C-389D-48EE-B674-D7C96B2A23E1}"/>
                    </a:ext>
                  </a:extLst>
                </p:cNvPr>
                <p:cNvSpPr txBox="1"/>
                <p:nvPr/>
              </p:nvSpPr>
              <p:spPr>
                <a:xfrm>
                  <a:off x="933610" y="6281013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uz-Cyrl-UZ" b="1" dirty="0">
                      <a:solidFill>
                        <a:srgbClr val="00B05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6 </a:t>
                  </a:r>
                  <a:endPara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B45228F1-178F-47EA-A462-35DDD5C25F36}"/>
                </a:ext>
              </a:extLst>
            </p:cNvPr>
            <p:cNvSpPr txBox="1"/>
            <p:nvPr/>
          </p:nvSpPr>
          <p:spPr>
            <a:xfrm>
              <a:off x="6725440" y="3848098"/>
              <a:ext cx="18357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KRIO MED, DENTA KLASS, </a:t>
              </a:r>
              <a:r>
                <a:rPr lang="uz-Cyrl-UZ" sz="600" dirty="0">
                  <a:latin typeface="Arial" panose="020B0604020202020204" pitchFamily="34" charset="0"/>
                  <a:cs typeface="Arial" panose="020B0604020202020204" pitchFamily="34" charset="0"/>
                </a:rPr>
                <a:t>3 та стоматология</a:t>
              </a:r>
            </a:p>
            <a:p>
              <a:r>
                <a:rPr lang="uz-Cyrl-UZ" sz="600" dirty="0">
                  <a:latin typeface="Arial" panose="020B0604020202020204" pitchFamily="34" charset="0"/>
                  <a:cs typeface="Arial" panose="020B0604020202020204" pitchFamily="34" charset="0"/>
                </a:rPr>
                <a:t>Хижома, болалар массажи</a:t>
              </a:r>
              <a:endParaRPr lang="ru-RU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75" name="Рисунок 174" descr="Преподаватель">
            <a:extLst>
              <a:ext uri="{FF2B5EF4-FFF2-40B4-BE49-F238E27FC236}">
                <a16:creationId xmlns:a16="http://schemas.microsoft.com/office/drawing/2014/main" id="{F8AA6F40-D158-4437-BC51-C0ACBA2673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148013" y="2507362"/>
            <a:ext cx="360000" cy="360000"/>
          </a:xfrm>
          <a:prstGeom prst="rect">
            <a:avLst/>
          </a:prstGeom>
        </p:spPr>
      </p:pic>
      <p:pic>
        <p:nvPicPr>
          <p:cNvPr id="176" name="Рисунок 175" descr="Дети">
            <a:extLst>
              <a:ext uri="{FF2B5EF4-FFF2-40B4-BE49-F238E27FC236}">
                <a16:creationId xmlns:a16="http://schemas.microsoft.com/office/drawing/2014/main" id="{5D3245A8-74C6-489E-ADEB-6776676FE0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06228" y="2124006"/>
            <a:ext cx="360000" cy="360000"/>
          </a:xfrm>
          <a:prstGeom prst="rect">
            <a:avLst/>
          </a:prstGeom>
        </p:spPr>
      </p:pic>
      <p:pic>
        <p:nvPicPr>
          <p:cNvPr id="177" name="Рисунок 176" descr="Книги">
            <a:extLst>
              <a:ext uri="{FF2B5EF4-FFF2-40B4-BE49-F238E27FC236}">
                <a16:creationId xmlns:a16="http://schemas.microsoft.com/office/drawing/2014/main" id="{CF0E8067-9065-4B49-89B0-212DE9CE9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7728" y="1315435"/>
            <a:ext cx="319125" cy="319125"/>
          </a:xfrm>
          <a:prstGeom prst="rect">
            <a:avLst/>
          </a:prstGeom>
        </p:spPr>
      </p:pic>
      <p:pic>
        <p:nvPicPr>
          <p:cNvPr id="178" name="Рисунок 177" descr="Медицина">
            <a:extLst>
              <a:ext uri="{FF2B5EF4-FFF2-40B4-BE49-F238E27FC236}">
                <a16:creationId xmlns:a16="http://schemas.microsoft.com/office/drawing/2014/main" id="{5764A1C2-6257-47F2-B134-F89A99A4FC1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33438" y="2664512"/>
            <a:ext cx="297675" cy="297675"/>
          </a:xfrm>
          <a:prstGeom prst="rect">
            <a:avLst/>
          </a:prstGeom>
        </p:spPr>
      </p:pic>
      <p:pic>
        <p:nvPicPr>
          <p:cNvPr id="179" name="Рисунок 178" descr="Академическая шапочка">
            <a:extLst>
              <a:ext uri="{FF2B5EF4-FFF2-40B4-BE49-F238E27FC236}">
                <a16:creationId xmlns:a16="http://schemas.microsoft.com/office/drawing/2014/main" id="{AFA1C54F-6DC9-42F4-A9C5-EFFB65E07F9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934336" y="1370850"/>
            <a:ext cx="360000" cy="360000"/>
          </a:xfrm>
          <a:prstGeom prst="rect">
            <a:avLst/>
          </a:prstGeom>
        </p:spPr>
      </p:pic>
      <p:pic>
        <p:nvPicPr>
          <p:cNvPr id="180" name="Рисунок 179" descr="Дети">
            <a:extLst>
              <a:ext uri="{FF2B5EF4-FFF2-40B4-BE49-F238E27FC236}">
                <a16:creationId xmlns:a16="http://schemas.microsoft.com/office/drawing/2014/main" id="{4BCA05B5-B8A1-4F14-9BF4-B7E1E0B2BA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30968" y="927666"/>
            <a:ext cx="360000" cy="360000"/>
          </a:xfrm>
          <a:prstGeom prst="rect">
            <a:avLst/>
          </a:prstGeom>
        </p:spPr>
      </p:pic>
      <p:pic>
        <p:nvPicPr>
          <p:cNvPr id="181" name="Рисунок 180" descr="Медицина">
            <a:extLst>
              <a:ext uri="{FF2B5EF4-FFF2-40B4-BE49-F238E27FC236}">
                <a16:creationId xmlns:a16="http://schemas.microsoft.com/office/drawing/2014/main" id="{EAAE0A6F-D531-4856-8DA0-89A242189C8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846763" y="689662"/>
            <a:ext cx="297675" cy="297675"/>
          </a:xfrm>
          <a:prstGeom prst="rect">
            <a:avLst/>
          </a:prstGeom>
        </p:spPr>
      </p:pic>
      <p:pic>
        <p:nvPicPr>
          <p:cNvPr id="182" name="Рисунок 181" descr="Медицина">
            <a:extLst>
              <a:ext uri="{FF2B5EF4-FFF2-40B4-BE49-F238E27FC236}">
                <a16:creationId xmlns:a16="http://schemas.microsoft.com/office/drawing/2014/main" id="{F8692D49-EEC7-42AD-B1FF-5783F49C4C1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440363" y="778562"/>
            <a:ext cx="297675" cy="297675"/>
          </a:xfrm>
          <a:prstGeom prst="rect">
            <a:avLst/>
          </a:prstGeom>
        </p:spPr>
      </p:pic>
      <p:pic>
        <p:nvPicPr>
          <p:cNvPr id="183" name="Рисунок 182" descr="Медицина">
            <a:extLst>
              <a:ext uri="{FF2B5EF4-FFF2-40B4-BE49-F238E27FC236}">
                <a16:creationId xmlns:a16="http://schemas.microsoft.com/office/drawing/2014/main" id="{7E4A85E1-9C51-4C85-A412-6AEABC6369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76338" y="3357563"/>
            <a:ext cx="297675" cy="297675"/>
          </a:xfrm>
          <a:prstGeom prst="rect">
            <a:avLst/>
          </a:prstGeom>
        </p:spPr>
      </p:pic>
      <p:pic>
        <p:nvPicPr>
          <p:cNvPr id="185" name="Рисунок 184" descr="Медицина">
            <a:extLst>
              <a:ext uri="{FF2B5EF4-FFF2-40B4-BE49-F238E27FC236}">
                <a16:creationId xmlns:a16="http://schemas.microsoft.com/office/drawing/2014/main" id="{B281B503-CF99-41D8-B8C4-9D8455C6B78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238251" y="3011875"/>
            <a:ext cx="297675" cy="297675"/>
          </a:xfrm>
          <a:prstGeom prst="rect">
            <a:avLst/>
          </a:prstGeom>
        </p:spPr>
      </p:pic>
      <p:pic>
        <p:nvPicPr>
          <p:cNvPr id="186" name="Рисунок 185" descr="Медицина">
            <a:extLst>
              <a:ext uri="{FF2B5EF4-FFF2-40B4-BE49-F238E27FC236}">
                <a16:creationId xmlns:a16="http://schemas.microsoft.com/office/drawing/2014/main" id="{5B3B9CCA-F261-4601-B813-572EDA30F61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18163" y="619812"/>
            <a:ext cx="297675" cy="297675"/>
          </a:xfrm>
          <a:prstGeom prst="rect">
            <a:avLst/>
          </a:prstGeom>
        </p:spPr>
      </p:pic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id="{8B7AC41F-F686-4297-8890-18D98EC8A6D6}"/>
              </a:ext>
            </a:extLst>
          </p:cNvPr>
          <p:cNvSpPr/>
          <p:nvPr/>
        </p:nvSpPr>
        <p:spPr>
          <a:xfrm>
            <a:off x="5423201" y="484098"/>
            <a:ext cx="92685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ҚОН ТАҲЛИЛИ</a:t>
            </a:r>
            <a:endParaRPr lang="ru-RU" b="1" dirty="0"/>
          </a:p>
        </p:txBody>
      </p:sp>
      <p:sp>
        <p:nvSpPr>
          <p:cNvPr id="189" name="Прямоугольник 188">
            <a:extLst>
              <a:ext uri="{FF2B5EF4-FFF2-40B4-BE49-F238E27FC236}">
                <a16:creationId xmlns:a16="http://schemas.microsoft.com/office/drawing/2014/main" id="{EBDBCEF3-DED2-455D-8B27-C0D79D2EE253}"/>
              </a:ext>
            </a:extLst>
          </p:cNvPr>
          <p:cNvSpPr/>
          <p:nvPr/>
        </p:nvSpPr>
        <p:spPr>
          <a:xfrm>
            <a:off x="5712761" y="933678"/>
            <a:ext cx="65915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ХИЖОМА</a:t>
            </a:r>
            <a:endParaRPr lang="ru-RU" b="1" dirty="0"/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id="{AB9A9186-71BA-4A94-8BD1-EF41F7F5CA7F}"/>
              </a:ext>
            </a:extLst>
          </p:cNvPr>
          <p:cNvSpPr/>
          <p:nvPr/>
        </p:nvSpPr>
        <p:spPr>
          <a:xfrm>
            <a:off x="4729781" y="1017498"/>
            <a:ext cx="105990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СТОМАТОЛОГИЯ</a:t>
            </a:r>
            <a:endParaRPr lang="ru-RU" b="1" dirty="0"/>
          </a:p>
        </p:txBody>
      </p:sp>
      <p:sp>
        <p:nvSpPr>
          <p:cNvPr id="191" name="Прямоугольник 190">
            <a:extLst>
              <a:ext uri="{FF2B5EF4-FFF2-40B4-BE49-F238E27FC236}">
                <a16:creationId xmlns:a16="http://schemas.microsoft.com/office/drawing/2014/main" id="{F1F2B04B-5DF2-49C3-8B50-6F2F8434EB33}"/>
              </a:ext>
            </a:extLst>
          </p:cNvPr>
          <p:cNvSpPr/>
          <p:nvPr/>
        </p:nvSpPr>
        <p:spPr>
          <a:xfrm>
            <a:off x="1430321" y="3126879"/>
            <a:ext cx="105990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СТОМАТОЛОГИЯ</a:t>
            </a:r>
            <a:endParaRPr lang="ru-RU" b="1" dirty="0"/>
          </a:p>
        </p:txBody>
      </p:sp>
      <p:sp>
        <p:nvSpPr>
          <p:cNvPr id="192" name="Прямоугольник 191">
            <a:extLst>
              <a:ext uri="{FF2B5EF4-FFF2-40B4-BE49-F238E27FC236}">
                <a16:creationId xmlns:a16="http://schemas.microsoft.com/office/drawing/2014/main" id="{B29810E2-A1DB-4E74-9EC0-1386CAD7F44F}"/>
              </a:ext>
            </a:extLst>
          </p:cNvPr>
          <p:cNvSpPr/>
          <p:nvPr/>
        </p:nvSpPr>
        <p:spPr>
          <a:xfrm>
            <a:off x="1407461" y="3408046"/>
            <a:ext cx="105990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СТОМАТОЛОГИЯ</a:t>
            </a:r>
            <a:endParaRPr lang="ru-RU" b="1" dirty="0"/>
          </a:p>
        </p:txBody>
      </p:sp>
      <p:sp>
        <p:nvSpPr>
          <p:cNvPr id="193" name="Прямоугольник 192">
            <a:extLst>
              <a:ext uri="{FF2B5EF4-FFF2-40B4-BE49-F238E27FC236}">
                <a16:creationId xmlns:a16="http://schemas.microsoft.com/office/drawing/2014/main" id="{0E47E14F-6768-4232-BB73-7DBFB8993496}"/>
              </a:ext>
            </a:extLst>
          </p:cNvPr>
          <p:cNvSpPr/>
          <p:nvPr/>
        </p:nvSpPr>
        <p:spPr>
          <a:xfrm>
            <a:off x="1003601" y="2668906"/>
            <a:ext cx="127470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БОЛАЛАР МАССАЖИ</a:t>
            </a:r>
            <a:endParaRPr lang="ru-RU" b="1" dirty="0"/>
          </a:p>
        </p:txBody>
      </p:sp>
      <p:sp>
        <p:nvSpPr>
          <p:cNvPr id="194" name="Прямоугольник 193">
            <a:extLst>
              <a:ext uri="{FF2B5EF4-FFF2-40B4-BE49-F238E27FC236}">
                <a16:creationId xmlns:a16="http://schemas.microsoft.com/office/drawing/2014/main" id="{455C07F7-555A-4FE9-BAD4-4C940F314514}"/>
              </a:ext>
            </a:extLst>
          </p:cNvPr>
          <p:cNvSpPr/>
          <p:nvPr/>
        </p:nvSpPr>
        <p:spPr>
          <a:xfrm>
            <a:off x="3442001" y="2607946"/>
            <a:ext cx="82266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228-МАКТАБ</a:t>
            </a:r>
            <a:endParaRPr lang="ru-RU" b="1" dirty="0"/>
          </a:p>
        </p:txBody>
      </p:sp>
      <p:sp>
        <p:nvSpPr>
          <p:cNvPr id="195" name="Прямоугольник 194">
            <a:extLst>
              <a:ext uri="{FF2B5EF4-FFF2-40B4-BE49-F238E27FC236}">
                <a16:creationId xmlns:a16="http://schemas.microsoft.com/office/drawing/2014/main" id="{267E07E1-188F-4D5B-B90A-CC0ABE0F3330}"/>
              </a:ext>
            </a:extLst>
          </p:cNvPr>
          <p:cNvSpPr/>
          <p:nvPr/>
        </p:nvSpPr>
        <p:spPr>
          <a:xfrm>
            <a:off x="4127801" y="2364106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411-БОҒЧА</a:t>
            </a:r>
            <a:endParaRPr lang="ru-RU" b="1" dirty="0"/>
          </a:p>
        </p:txBody>
      </p:sp>
      <p:sp>
        <p:nvSpPr>
          <p:cNvPr id="196" name="Прямоугольник 195">
            <a:extLst>
              <a:ext uri="{FF2B5EF4-FFF2-40B4-BE49-F238E27FC236}">
                <a16:creationId xmlns:a16="http://schemas.microsoft.com/office/drawing/2014/main" id="{83B8E841-3ADF-4A05-A092-7BE76752DA7A}"/>
              </a:ext>
            </a:extLst>
          </p:cNvPr>
          <p:cNvSpPr/>
          <p:nvPr/>
        </p:nvSpPr>
        <p:spPr>
          <a:xfrm>
            <a:off x="5080301" y="3438526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234-БОҒЧА</a:t>
            </a:r>
            <a:endParaRPr lang="ru-RU" b="1" dirty="0"/>
          </a:p>
        </p:txBody>
      </p:sp>
      <p:pic>
        <p:nvPicPr>
          <p:cNvPr id="197" name="Рисунок 196" descr="Дети">
            <a:extLst>
              <a:ext uri="{FF2B5EF4-FFF2-40B4-BE49-F238E27FC236}">
                <a16:creationId xmlns:a16="http://schemas.microsoft.com/office/drawing/2014/main" id="{1856081A-C06E-4179-9E9B-A7E4321E14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14888" y="3357563"/>
            <a:ext cx="360000" cy="360000"/>
          </a:xfrm>
          <a:prstGeom prst="rect">
            <a:avLst/>
          </a:prstGeom>
        </p:spPr>
      </p:pic>
      <p:sp>
        <p:nvSpPr>
          <p:cNvPr id="198" name="Прямоугольник 197">
            <a:extLst>
              <a:ext uri="{FF2B5EF4-FFF2-40B4-BE49-F238E27FC236}">
                <a16:creationId xmlns:a16="http://schemas.microsoft.com/office/drawing/2014/main" id="{36CC7E90-6FEB-462A-B92A-5922CE9818A7}"/>
              </a:ext>
            </a:extLst>
          </p:cNvPr>
          <p:cNvSpPr/>
          <p:nvPr/>
        </p:nvSpPr>
        <p:spPr>
          <a:xfrm>
            <a:off x="3628162" y="1180058"/>
            <a:ext cx="106471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DIYOR GULSHANI</a:t>
            </a:r>
            <a:endParaRPr lang="ru-RU" b="1" dirty="0"/>
          </a:p>
        </p:txBody>
      </p:sp>
      <p:pic>
        <p:nvPicPr>
          <p:cNvPr id="199" name="Рисунок 198" descr="Дети">
            <a:extLst>
              <a:ext uri="{FF2B5EF4-FFF2-40B4-BE49-F238E27FC236}">
                <a16:creationId xmlns:a16="http://schemas.microsoft.com/office/drawing/2014/main" id="{D9FE53CF-0352-4007-9677-47FA4909F3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72088" y="2002086"/>
            <a:ext cx="360000" cy="360000"/>
          </a:xfrm>
          <a:prstGeom prst="rect">
            <a:avLst/>
          </a:prstGeom>
        </p:spPr>
      </p:pic>
      <p:sp>
        <p:nvSpPr>
          <p:cNvPr id="200" name="Прямоугольник 199">
            <a:extLst>
              <a:ext uri="{FF2B5EF4-FFF2-40B4-BE49-F238E27FC236}">
                <a16:creationId xmlns:a16="http://schemas.microsoft.com/office/drawing/2014/main" id="{C7C9BB7B-9372-4EC8-AA6F-04D1DCB44CB2}"/>
              </a:ext>
            </a:extLst>
          </p:cNvPr>
          <p:cNvSpPr/>
          <p:nvPr/>
        </p:nvSpPr>
        <p:spPr>
          <a:xfrm>
            <a:off x="5114062" y="2254478"/>
            <a:ext cx="756938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b="1" dirty="0">
                <a:latin typeface="Arial" panose="020B0604020202020204" pitchFamily="34" charset="0"/>
                <a:cs typeface="Arial" panose="020B0604020202020204" pitchFamily="34" charset="0"/>
              </a:rPr>
              <a:t>FAMILY KIDS</a:t>
            </a:r>
            <a:endParaRPr lang="ru-RU" b="1" dirty="0"/>
          </a:p>
        </p:txBody>
      </p:sp>
      <p:sp>
        <p:nvSpPr>
          <p:cNvPr id="201" name="Прямоугольник 200">
            <a:extLst>
              <a:ext uri="{FF2B5EF4-FFF2-40B4-BE49-F238E27FC236}">
                <a16:creationId xmlns:a16="http://schemas.microsoft.com/office/drawing/2014/main" id="{0A884B01-55C1-4D95-8B3F-2F750E0D8F76}"/>
              </a:ext>
            </a:extLst>
          </p:cNvPr>
          <p:cNvSpPr/>
          <p:nvPr/>
        </p:nvSpPr>
        <p:spPr>
          <a:xfrm>
            <a:off x="2955553" y="1606778"/>
            <a:ext cx="34176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sz="800" b="1" dirty="0">
                <a:latin typeface="Arial" panose="020B0604020202020204" pitchFamily="34" charset="0"/>
                <a:cs typeface="Arial" panose="020B0604020202020204" pitchFamily="34" charset="0"/>
              </a:rPr>
              <a:t>тту</a:t>
            </a:r>
            <a:endParaRPr lang="ru-RU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2FE2BD71-A3DD-4A95-A62A-723B76BC608C}"/>
              </a:ext>
            </a:extLst>
          </p:cNvPr>
          <p:cNvSpPr txBox="1"/>
          <p:nvPr/>
        </p:nvSpPr>
        <p:spPr>
          <a:xfrm>
            <a:off x="4385854" y="1560634"/>
            <a:ext cx="7825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900" b="1" dirty="0"/>
              <a:t>КУТУБХОНА</a:t>
            </a:r>
            <a:endParaRPr lang="ru-RU" sz="900" b="1" dirty="0"/>
          </a:p>
        </p:txBody>
      </p:sp>
      <p:sp>
        <p:nvSpPr>
          <p:cNvPr id="203" name="Прямоугольник 202">
            <a:extLst>
              <a:ext uri="{FF2B5EF4-FFF2-40B4-BE49-F238E27FC236}">
                <a16:creationId xmlns:a16="http://schemas.microsoft.com/office/drawing/2014/main" id="{1B13300C-4956-4EB5-8375-12CC0C2EA2B3}"/>
              </a:ext>
            </a:extLst>
          </p:cNvPr>
          <p:cNvSpPr/>
          <p:nvPr/>
        </p:nvSpPr>
        <p:spPr>
          <a:xfrm>
            <a:off x="7677150" y="504825"/>
            <a:ext cx="4467225" cy="6308551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Прямоугольник 203">
            <a:extLst>
              <a:ext uri="{FF2B5EF4-FFF2-40B4-BE49-F238E27FC236}">
                <a16:creationId xmlns:a16="http://schemas.microsoft.com/office/drawing/2014/main" id="{756BA90B-8B01-41D2-B8A0-8EB102DD67A6}"/>
              </a:ext>
            </a:extLst>
          </p:cNvPr>
          <p:cNvSpPr/>
          <p:nvPr/>
        </p:nvSpPr>
        <p:spPr>
          <a:xfrm>
            <a:off x="9905533" y="531238"/>
            <a:ext cx="2114581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z-Cyrl-UZ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МАЙДОНИ</a:t>
            </a:r>
          </a:p>
          <a:p>
            <a:pPr algn="ctr"/>
            <a:r>
              <a:rPr lang="uz-Cyrl-UZ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49,2 </a:t>
            </a:r>
            <a:r>
              <a:rPr lang="uz-Cyrl-UZ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гектар</a:t>
            </a:r>
          </a:p>
        </p:txBody>
      </p:sp>
    </p:spTree>
    <p:extLst>
      <p:ext uri="{BB962C8B-B14F-4D97-AF65-F5344CB8AC3E}">
        <p14:creationId xmlns:p14="http://schemas.microsoft.com/office/powerpoint/2010/main" val="19726779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2469</TotalTime>
  <Words>1478</Words>
  <Application>Microsoft Office PowerPoint</Application>
  <PresentationFormat>Широкоэкранный</PresentationFormat>
  <Paragraphs>363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Arial Narrow</vt:lpstr>
      <vt:lpstr>Bahnschrift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Nuriddin Xamidov</dc:creator>
  <cp:lastModifiedBy>1234</cp:lastModifiedBy>
  <cp:revision>317</cp:revision>
  <cp:lastPrinted>2023-10-28T05:27:59Z</cp:lastPrinted>
  <dcterms:created xsi:type="dcterms:W3CDTF">2023-05-19T10:48:35Z</dcterms:created>
  <dcterms:modified xsi:type="dcterms:W3CDTF">2023-10-28T07:44:57Z</dcterms:modified>
</cp:coreProperties>
</file>