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562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2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00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6959-D97E-4AA4-A442-2A6BC47F4B5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6AD85-CED9-42B3-86C7-CCCB6910C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69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9F7AA3-F998-4191-86F2-7A680492C8C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2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183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3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9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9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6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6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11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32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7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80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svg"/><Relationship Id="rId1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openxmlformats.org/officeDocument/2006/relationships/image" Target="../media/image10.sv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Прямоугольник 171">
            <a:extLst>
              <a:ext uri="{FF2B5EF4-FFF2-40B4-BE49-F238E27FC236}">
                <a16:creationId xmlns:a16="http://schemas.microsoft.com/office/drawing/2014/main" id="{FD2E564C-0F21-46CE-8AB3-2D976E40C9FC}"/>
              </a:ext>
            </a:extLst>
          </p:cNvPr>
          <p:cNvSpPr/>
          <p:nvPr/>
        </p:nvSpPr>
        <p:spPr>
          <a:xfrm>
            <a:off x="0" y="3643"/>
            <a:ext cx="12192000" cy="511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lang="uz-Cyrl-UZ" sz="2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E4881F94-869B-49EC-A3D0-5B67229B1412}"/>
              </a:ext>
            </a:extLst>
          </p:cNvPr>
          <p:cNvSpPr/>
          <p:nvPr/>
        </p:nvSpPr>
        <p:spPr>
          <a:xfrm>
            <a:off x="52030" y="-43569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МАРҲАМАТ ТУМАНИ “ЎЗБЕКИСТОН” </a:t>
            </a:r>
            <a:r>
              <a:rPr lang="uz-Cyrl-U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МАҲАЛЛАСИДА МАХАЛЛАБАЙ ИШЛАШ ТИЗИМИ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9538976" y="615083"/>
            <a:ext cx="2445909" cy="567170"/>
            <a:chOff x="6393591" y="739113"/>
            <a:chExt cx="3241094" cy="567170"/>
          </a:xfrm>
        </p:grpSpPr>
        <p:pic>
          <p:nvPicPr>
            <p:cNvPr id="206" name="Рисунок 205">
              <a:extLst>
                <a:ext uri="{FF2B5EF4-FFF2-40B4-BE49-F238E27FC236}">
                  <a16:creationId xmlns:a16="http://schemas.microsoft.com/office/drawing/2014/main" id="{5C1F0360-78F9-4855-B9C3-518FDACA1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</a:blip>
            <a:stretch>
              <a:fillRect/>
            </a:stretch>
          </p:blipFill>
          <p:spPr>
            <a:xfrm>
              <a:off x="6393591" y="817694"/>
              <a:ext cx="650547" cy="488589"/>
            </a:xfrm>
            <a:prstGeom prst="rect">
              <a:avLst/>
            </a:prstGeom>
          </p:spPr>
        </p:pic>
        <p:sp>
          <p:nvSpPr>
            <p:cNvPr id="207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7143183" y="739113"/>
              <a:ext cx="249150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400" b="1">
                  <a:solidFill>
                    <a:srgbClr val="002060"/>
                  </a:solidFill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Хатловдан ўтказилди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7494259" y="1023340"/>
              <a:ext cx="1651500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634 </a:t>
              </a:r>
              <a:r>
                <a:rPr lang="uz-Cyrl-UZ" sz="10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3744929" y="581722"/>
            <a:ext cx="1867346" cy="440920"/>
            <a:chOff x="293580" y="713737"/>
            <a:chExt cx="1867346" cy="440920"/>
          </a:xfrm>
        </p:grpSpPr>
        <p:pic>
          <p:nvPicPr>
            <p:cNvPr id="212" name="Рисунок 211">
              <a:extLst>
                <a:ext uri="{FF2B5EF4-FFF2-40B4-BE49-F238E27FC236}">
                  <a16:creationId xmlns:a16="http://schemas.microsoft.com/office/drawing/2014/main" id="{3D9B240F-B135-4018-ABD9-E9235CA806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 t="16679" b="16177"/>
            <a:stretch/>
          </p:blipFill>
          <p:spPr>
            <a:xfrm>
              <a:off x="293580" y="831919"/>
              <a:ext cx="428755" cy="322738"/>
            </a:xfrm>
            <a:prstGeom prst="rect">
              <a:avLst/>
            </a:prstGeom>
          </p:spPr>
        </p:pic>
        <p:sp>
          <p:nvSpPr>
            <p:cNvPr id="214" name="Прямоугольник 213">
              <a:extLst>
                <a:ext uri="{FF2B5EF4-FFF2-40B4-BE49-F238E27FC236}">
                  <a16:creationId xmlns:a16="http://schemas.microsoft.com/office/drawing/2014/main" id="{E978009E-0BCB-4CB6-881A-0CB089BA2A82}"/>
                </a:ext>
              </a:extLst>
            </p:cNvPr>
            <p:cNvSpPr/>
            <p:nvPr/>
          </p:nvSpPr>
          <p:spPr>
            <a:xfrm>
              <a:off x="774737" y="713737"/>
              <a:ext cx="1386189" cy="307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</p:txBody>
        </p:sp>
      </p:grpSp>
      <p:pic>
        <p:nvPicPr>
          <p:cNvPr id="218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7491213" y="628002"/>
            <a:ext cx="426402" cy="49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Прямоугольник 218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8085257" y="607839"/>
            <a:ext cx="147518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22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277903" y="911432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634</a:t>
            </a:r>
            <a:r>
              <a:rPr lang="uz-Cyrl-UZ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bject 5">
            <a:extLst>
              <a:ext uri="{FF2B5EF4-FFF2-40B4-BE49-F238E27FC236}">
                <a16:creationId xmlns:a16="http://schemas.microsoft.com/office/drawing/2014/main" id="{68F7781B-7777-4F87-849D-02083BADA9FB}"/>
              </a:ext>
            </a:extLst>
          </p:cNvPr>
          <p:cNvSpPr txBox="1"/>
          <p:nvPr/>
        </p:nvSpPr>
        <p:spPr>
          <a:xfrm>
            <a:off x="4287205" y="882267"/>
            <a:ext cx="1372031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1 650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586520" y="585214"/>
            <a:ext cx="1649708" cy="541231"/>
            <a:chOff x="11458367" y="606575"/>
            <a:chExt cx="1649708" cy="541231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E05C936B-873A-4CC1-909E-04CE0D3EFE85}"/>
                </a:ext>
              </a:extLst>
            </p:cNvPr>
            <p:cNvSpPr/>
            <p:nvPr/>
          </p:nvSpPr>
          <p:spPr>
            <a:xfrm>
              <a:off x="11923428" y="608792"/>
              <a:ext cx="11846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Оила сони</a:t>
              </a:r>
            </a:p>
          </p:txBody>
        </p:sp>
        <p:pic>
          <p:nvPicPr>
            <p:cNvPr id="119" name="Picture 14" descr="Государственная социальная помощь на основании социального контракта: МО ГО  Сызрань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19" b="77148" l="8203" r="61914">
                          <a14:foregroundMark x1="17188" y1="51367" x2="17188" y2="51367"/>
                          <a14:foregroundMark x1="27539" y1="50000" x2="27539" y2="50000"/>
                          <a14:backgroundMark x1="30469" y1="38086" x2="30469" y2="38086"/>
                          <a14:backgroundMark x1="16016" y1="28516" x2="16016" y2="28516"/>
                          <a14:backgroundMark x1="38086" y1="40430" x2="38086" y2="40430"/>
                          <a14:backgroundMark x1="34375" y1="56836" x2="34375" y2="56836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6" t="24420" r="37933" b="22823"/>
            <a:stretch/>
          </p:blipFill>
          <p:spPr bwMode="auto">
            <a:xfrm>
              <a:off x="11458367" y="606575"/>
              <a:ext cx="466415" cy="464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12049544" y="901585"/>
              <a:ext cx="893875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732 </a:t>
              </a:r>
              <a:r>
                <a:rPr lang="uz-Cyrl-UZ" sz="1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-15798" y="4427653"/>
            <a:ext cx="18923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 ва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тадбиркорликка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ўқиш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истагидагилар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527" y="5932103"/>
            <a:ext cx="1713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</a:t>
            </a:r>
          </a:p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ажратилганлар</a:t>
            </a:r>
          </a:p>
          <a:p>
            <a:pPr algn="ctr"/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en-US" sz="1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74289" y="4562256"/>
            <a:ext cx="170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 кредит маблағлари</a:t>
            </a:r>
            <a:b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(698 млн.сўм)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28588" y="5725195"/>
            <a:ext cx="1647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 иш ўрнига талабгорлар ва</a:t>
            </a:r>
          </a:p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 ўзи банд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 имкони 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</a:t>
            </a:r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410" descr="компьютерные иконки, обслуживание клиентов , дизайн ико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Прямоугольник: скругленные углы 182">
            <a:extLst>
              <a:ext uri="{FF2B5EF4-FFF2-40B4-BE49-F238E27FC236}">
                <a16:creationId xmlns:a16="http://schemas.microsoft.com/office/drawing/2014/main" id="{6136A7B4-447C-4C59-8D37-7E33995D7D0A}"/>
              </a:ext>
            </a:extLst>
          </p:cNvPr>
          <p:cNvSpPr/>
          <p:nvPr/>
        </p:nvSpPr>
        <p:spPr>
          <a:xfrm>
            <a:off x="52030" y="2355638"/>
            <a:ext cx="7463533" cy="298475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Хатловдан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ўтказилган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634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тоифага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ажратилди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аниқланди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F7E8E0D-7005-4C18-8B07-44142F6A694D}"/>
              </a:ext>
            </a:extLst>
          </p:cNvPr>
          <p:cNvSpPr/>
          <p:nvPr/>
        </p:nvSpPr>
        <p:spPr>
          <a:xfrm>
            <a:off x="141302" y="2853071"/>
            <a:ext cx="1555314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0E7E172F-0503-4850-B7BD-55D88DD1D011}"/>
              </a:ext>
            </a:extLst>
          </p:cNvPr>
          <p:cNvSpPr/>
          <p:nvPr/>
        </p:nvSpPr>
        <p:spPr>
          <a:xfrm>
            <a:off x="1981154" y="2838469"/>
            <a:ext cx="1586417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D25A2307-AF3B-4D57-AE49-C0343487C10D}"/>
              </a:ext>
            </a:extLst>
          </p:cNvPr>
          <p:cNvSpPr/>
          <p:nvPr/>
        </p:nvSpPr>
        <p:spPr>
          <a:xfrm>
            <a:off x="3857774" y="2833459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 144">
            <a:extLst>
              <a:ext uri="{FF2B5EF4-FFF2-40B4-BE49-F238E27FC236}">
                <a16:creationId xmlns:a16="http://schemas.microsoft.com/office/drawing/2014/main" id="{1BB3EAF8-A5A3-4CBE-BAF9-56037B3A3AB8}"/>
              </a:ext>
            </a:extLst>
          </p:cNvPr>
          <p:cNvSpPr/>
          <p:nvPr/>
        </p:nvSpPr>
        <p:spPr>
          <a:xfrm>
            <a:off x="5793105" y="2836131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омб 28">
            <a:extLst>
              <a:ext uri="{FF2B5EF4-FFF2-40B4-BE49-F238E27FC236}">
                <a16:creationId xmlns:a16="http://schemas.microsoft.com/office/drawing/2014/main" id="{7F2BF415-583A-4E67-B253-779E06677048}"/>
              </a:ext>
            </a:extLst>
          </p:cNvPr>
          <p:cNvSpPr/>
          <p:nvPr/>
        </p:nvSpPr>
        <p:spPr>
          <a:xfrm>
            <a:off x="24318" y="2708243"/>
            <a:ext cx="397381" cy="32273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Ромб 145">
            <a:extLst>
              <a:ext uri="{FF2B5EF4-FFF2-40B4-BE49-F238E27FC236}">
                <a16:creationId xmlns:a16="http://schemas.microsoft.com/office/drawing/2014/main" id="{01B07735-5BD4-4213-84E0-08297B0D9AD2}"/>
              </a:ext>
            </a:extLst>
          </p:cNvPr>
          <p:cNvSpPr/>
          <p:nvPr/>
        </p:nvSpPr>
        <p:spPr>
          <a:xfrm>
            <a:off x="1851337" y="2718046"/>
            <a:ext cx="397381" cy="323355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Ромб 146">
            <a:extLst>
              <a:ext uri="{FF2B5EF4-FFF2-40B4-BE49-F238E27FC236}">
                <a16:creationId xmlns:a16="http://schemas.microsoft.com/office/drawing/2014/main" id="{803CE6E3-CE91-4567-A0A6-A749BD4E328B}"/>
              </a:ext>
            </a:extLst>
          </p:cNvPr>
          <p:cNvSpPr/>
          <p:nvPr/>
        </p:nvSpPr>
        <p:spPr>
          <a:xfrm>
            <a:off x="3690872" y="2707337"/>
            <a:ext cx="435515" cy="337426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Ромб 147">
            <a:extLst>
              <a:ext uri="{FF2B5EF4-FFF2-40B4-BE49-F238E27FC236}">
                <a16:creationId xmlns:a16="http://schemas.microsoft.com/office/drawing/2014/main" id="{D5D2D712-019D-42D3-A861-CA9CBC9E86DE}"/>
              </a:ext>
            </a:extLst>
          </p:cNvPr>
          <p:cNvSpPr/>
          <p:nvPr/>
        </p:nvSpPr>
        <p:spPr>
          <a:xfrm>
            <a:off x="5678484" y="2698067"/>
            <a:ext cx="378632" cy="350811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403554-6E50-407B-81E7-D7D29CAF9B85}"/>
              </a:ext>
            </a:extLst>
          </p:cNvPr>
          <p:cNvSpPr txBox="1"/>
          <p:nvPr/>
        </p:nvSpPr>
        <p:spPr>
          <a:xfrm>
            <a:off x="52030" y="3021436"/>
            <a:ext cx="148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ҳаракат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қилаётган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: скругленные углы 150">
            <a:extLst>
              <a:ext uri="{FF2B5EF4-FFF2-40B4-BE49-F238E27FC236}">
                <a16:creationId xmlns:a16="http://schemas.microsoft.com/office/drawing/2014/main" id="{F08846EC-018C-4B6F-94E5-BCCF2949639C}"/>
              </a:ext>
            </a:extLst>
          </p:cNvPr>
          <p:cNvSpPr/>
          <p:nvPr/>
        </p:nvSpPr>
        <p:spPr>
          <a:xfrm>
            <a:off x="3330569" y="3263582"/>
            <a:ext cx="507600" cy="5143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27EB698-8A91-453D-893D-6825BB0C528C}"/>
              </a:ext>
            </a:extLst>
          </p:cNvPr>
          <p:cNvGrpSpPr/>
          <p:nvPr/>
        </p:nvGrpSpPr>
        <p:grpSpPr>
          <a:xfrm>
            <a:off x="1366406" y="3282802"/>
            <a:ext cx="676788" cy="514357"/>
            <a:chOff x="1518478" y="3139390"/>
            <a:chExt cx="581195" cy="514357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1A8CB3EB-0077-4AFE-A3F8-0243F8066E76}"/>
                </a:ext>
              </a:extLst>
            </p:cNvPr>
            <p:cNvSpPr/>
            <p:nvPr/>
          </p:nvSpPr>
          <p:spPr>
            <a:xfrm>
              <a:off x="1584960" y="3139390"/>
              <a:ext cx="435749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5E0B579-68D7-44A8-8B6D-069D1DA7F86B}"/>
                </a:ext>
              </a:extLst>
            </p:cNvPr>
            <p:cNvSpPr txBox="1"/>
            <p:nvPr/>
          </p:nvSpPr>
          <p:spPr>
            <a:xfrm>
              <a:off x="1518478" y="3153295"/>
              <a:ext cx="58119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127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</a:t>
              </a:r>
              <a:r>
                <a:rPr lang="en-US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8,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613EC72-B384-429C-905D-CEC3361396D3}"/>
              </a:ext>
            </a:extLst>
          </p:cNvPr>
          <p:cNvSpPr txBox="1"/>
          <p:nvPr/>
        </p:nvSpPr>
        <p:spPr>
          <a:xfrm>
            <a:off x="2089203" y="2885524"/>
            <a:ext cx="14197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қўшимча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D899B0-CEE1-4B74-97F7-D14BD72B06B2}"/>
              </a:ext>
            </a:extLst>
          </p:cNvPr>
          <p:cNvSpPr txBox="1"/>
          <p:nvPr/>
        </p:nvSpPr>
        <p:spPr>
          <a:xfrm>
            <a:off x="3290333" y="3272944"/>
            <a:ext cx="69620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b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(38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,6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4A83A89-76B3-43FC-A4BF-21BCFB392856}"/>
              </a:ext>
            </a:extLst>
          </p:cNvPr>
          <p:cNvSpPr txBox="1"/>
          <p:nvPr/>
        </p:nvSpPr>
        <p:spPr>
          <a:xfrm>
            <a:off x="3783177" y="2938459"/>
            <a:ext cx="1626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химояга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мухтож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боқувчисини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йўқотган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8BF2C1D-1952-4657-8177-EE42C07831BE}"/>
              </a:ext>
            </a:extLst>
          </p:cNvPr>
          <p:cNvSpPr txBox="1"/>
          <p:nvPr/>
        </p:nvSpPr>
        <p:spPr>
          <a:xfrm>
            <a:off x="5721399" y="3081178"/>
            <a:ext cx="144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аҳволи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яхши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тўқ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EA965605-BD8B-41BA-957D-1ABDE5A5D927}"/>
              </a:ext>
            </a:extLst>
          </p:cNvPr>
          <p:cNvGrpSpPr/>
          <p:nvPr/>
        </p:nvGrpSpPr>
        <p:grpSpPr>
          <a:xfrm>
            <a:off x="5158650" y="3241500"/>
            <a:ext cx="679994" cy="522876"/>
            <a:chOff x="1506673" y="4641800"/>
            <a:chExt cx="679994" cy="522876"/>
          </a:xfrm>
        </p:grpSpPr>
        <p:sp>
          <p:nvSpPr>
            <p:cNvPr id="150" name="Прямоугольник: скругленные углы 149">
              <a:extLst>
                <a:ext uri="{FF2B5EF4-FFF2-40B4-BE49-F238E27FC236}">
                  <a16:creationId xmlns:a16="http://schemas.microsoft.com/office/drawing/2014/main" id="{9FBDB32E-D748-4B75-8F72-0B0B80143828}"/>
                </a:ext>
              </a:extLst>
            </p:cNvPr>
            <p:cNvSpPr/>
            <p:nvPr/>
          </p:nvSpPr>
          <p:spPr>
            <a:xfrm>
              <a:off x="1598676" y="4650319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9B3050B-25F4-43D3-8AB4-111A174F5601}"/>
                </a:ext>
              </a:extLst>
            </p:cNvPr>
            <p:cNvSpPr txBox="1"/>
            <p:nvPr/>
          </p:nvSpPr>
          <p:spPr>
            <a:xfrm>
              <a:off x="1506673" y="4641800"/>
              <a:ext cx="679994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145 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uz-Cyrl-UZ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8,2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93A31700-2A88-481F-B858-CFE2D5CE5DA2}"/>
              </a:ext>
            </a:extLst>
          </p:cNvPr>
          <p:cNvGrpSpPr/>
          <p:nvPr/>
        </p:nvGrpSpPr>
        <p:grpSpPr>
          <a:xfrm>
            <a:off x="6980910" y="3271188"/>
            <a:ext cx="693756" cy="514357"/>
            <a:chOff x="3428213" y="4329648"/>
            <a:chExt cx="693756" cy="514357"/>
          </a:xfrm>
        </p:grpSpPr>
        <p:sp>
          <p:nvSpPr>
            <p:cNvPr id="152" name="Прямоугольник: скругленные углы 151">
              <a:extLst>
                <a:ext uri="{FF2B5EF4-FFF2-40B4-BE49-F238E27FC236}">
                  <a16:creationId xmlns:a16="http://schemas.microsoft.com/office/drawing/2014/main" id="{E71DFBD5-F738-406B-8923-C691D949A62C}"/>
                </a:ext>
              </a:extLst>
            </p:cNvPr>
            <p:cNvSpPr/>
            <p:nvPr/>
          </p:nvSpPr>
          <p:spPr>
            <a:xfrm>
              <a:off x="3492353" y="4329648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D61FB52-995F-471D-A9C9-89A623B34C77}"/>
                </a:ext>
              </a:extLst>
            </p:cNvPr>
            <p:cNvSpPr txBox="1"/>
            <p:nvPr/>
          </p:nvSpPr>
          <p:spPr>
            <a:xfrm>
              <a:off x="3428213" y="4350923"/>
              <a:ext cx="69375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185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(35,2%)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7" name="Picture 22" descr="Учитель – Бесплатные иконки: образование">
            <a:extLst>
              <a:ext uri="{FF2B5EF4-FFF2-40B4-BE49-F238E27FC236}">
                <a16:creationId xmlns:a16="http://schemas.microsoft.com/office/drawing/2014/main" id="{2137AA31-6AD8-4672-8B8A-30C4C9DEA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92" y="3969566"/>
            <a:ext cx="416738" cy="4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64" descr="Ипотечный кредит | Бесплатно значок">
            <a:extLst>
              <a:ext uri="{FF2B5EF4-FFF2-40B4-BE49-F238E27FC236}">
                <a16:creationId xmlns:a16="http://schemas.microsoft.com/office/drawing/2014/main" id="{E22B430C-DBBF-4B48-BD4B-7E0D85589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02" y="3996439"/>
            <a:ext cx="464768" cy="46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64" descr="Контрольный список">
            <a:extLst>
              <a:ext uri="{FF2B5EF4-FFF2-40B4-BE49-F238E27FC236}">
                <a16:creationId xmlns:a16="http://schemas.microsoft.com/office/drawing/2014/main" id="{FCADDEFE-FC8E-4F1A-A84E-DC457EFF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97562" y="5410666"/>
            <a:ext cx="630736" cy="6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64" descr="Мозговой штурм группы">
            <a:extLst>
              <a:ext uri="{FF2B5EF4-FFF2-40B4-BE49-F238E27FC236}">
                <a16:creationId xmlns:a16="http://schemas.microsoft.com/office/drawing/2014/main" id="{D6653EA9-09AC-4D78-B9F0-94B39AD7C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469284" y="5354395"/>
            <a:ext cx="530137" cy="35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Прямоугольник 226">
            <a:extLst>
              <a:ext uri="{FF2B5EF4-FFF2-40B4-BE49-F238E27FC236}">
                <a16:creationId xmlns:a16="http://schemas.microsoft.com/office/drawing/2014/main" id="{E85692E8-6C2D-4AA9-8A0D-3F48AC351611}"/>
              </a:ext>
            </a:extLst>
          </p:cNvPr>
          <p:cNvSpPr/>
          <p:nvPr/>
        </p:nvSpPr>
        <p:spPr>
          <a:xfrm>
            <a:off x="4439556" y="1410729"/>
            <a:ext cx="205212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Мактаблар сони</a:t>
            </a:r>
          </a:p>
        </p:txBody>
      </p:sp>
      <p:sp>
        <p:nvSpPr>
          <p:cNvPr id="228" name="object 5">
            <a:extLst>
              <a:ext uri="{FF2B5EF4-FFF2-40B4-BE49-F238E27FC236}">
                <a16:creationId xmlns:a16="http://schemas.microsoft.com/office/drawing/2014/main" id="{CC79A2C4-3837-4F6E-88A7-F47BBD4A4F54}"/>
              </a:ext>
            </a:extLst>
          </p:cNvPr>
          <p:cNvSpPr txBox="1"/>
          <p:nvPr/>
        </p:nvSpPr>
        <p:spPr>
          <a:xfrm>
            <a:off x="5110056" y="1785981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Детский сад – Бесплатные иконки: здания">
            <a:extLst>
              <a:ext uri="{FF2B5EF4-FFF2-40B4-BE49-F238E27FC236}">
                <a16:creationId xmlns:a16="http://schemas.microsoft.com/office/drawing/2014/main" id="{D1185528-3DE2-4751-B56B-FDCE5542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292" y="1330409"/>
            <a:ext cx="709799" cy="7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Прямоугольник 228">
            <a:extLst>
              <a:ext uri="{FF2B5EF4-FFF2-40B4-BE49-F238E27FC236}">
                <a16:creationId xmlns:a16="http://schemas.microsoft.com/office/drawing/2014/main" id="{3B2EE92B-4E67-4C58-B408-2C049B2881EF}"/>
              </a:ext>
            </a:extLst>
          </p:cNvPr>
          <p:cNvSpPr/>
          <p:nvPr/>
        </p:nvSpPr>
        <p:spPr>
          <a:xfrm>
            <a:off x="7251503" y="1397396"/>
            <a:ext cx="161307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МТМ лар сони</a:t>
            </a:r>
          </a:p>
        </p:txBody>
      </p:sp>
      <p:sp>
        <p:nvSpPr>
          <p:cNvPr id="230" name="object 5">
            <a:extLst>
              <a:ext uri="{FF2B5EF4-FFF2-40B4-BE49-F238E27FC236}">
                <a16:creationId xmlns:a16="http://schemas.microsoft.com/office/drawing/2014/main" id="{7A79C84E-2E4A-45D2-A564-4AE2F332210A}"/>
              </a:ext>
            </a:extLst>
          </p:cNvPr>
          <p:cNvSpPr txBox="1"/>
          <p:nvPr/>
        </p:nvSpPr>
        <p:spPr>
          <a:xfrm>
            <a:off x="7719805" y="1729746"/>
            <a:ext cx="47196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Бизнес центр – Бесплатные иконки: здания">
            <a:extLst>
              <a:ext uri="{FF2B5EF4-FFF2-40B4-BE49-F238E27FC236}">
                <a16:creationId xmlns:a16="http://schemas.microsoft.com/office/drawing/2014/main" id="{525A0EEE-1B47-42FE-BA17-FD45A6FC2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875" y="1310824"/>
            <a:ext cx="764493" cy="7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BA911A43-58B9-4621-8E3B-075DAB223101}"/>
              </a:ext>
            </a:extLst>
          </p:cNvPr>
          <p:cNvSpPr/>
          <p:nvPr/>
        </p:nvSpPr>
        <p:spPr>
          <a:xfrm>
            <a:off x="9932484" y="1344140"/>
            <a:ext cx="208465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Тадбиркорлар сони</a:t>
            </a:r>
          </a:p>
        </p:txBody>
      </p:sp>
      <p:sp>
        <p:nvSpPr>
          <p:cNvPr id="233" name="object 5">
            <a:extLst>
              <a:ext uri="{FF2B5EF4-FFF2-40B4-BE49-F238E27FC236}">
                <a16:creationId xmlns:a16="http://schemas.microsoft.com/office/drawing/2014/main" id="{87A1336D-22AE-4E83-BFDF-433F2430262B}"/>
              </a:ext>
            </a:extLst>
          </p:cNvPr>
          <p:cNvSpPr txBox="1"/>
          <p:nvPr/>
        </p:nvSpPr>
        <p:spPr>
          <a:xfrm>
            <a:off x="10425782" y="1724640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en-US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691409E-8B13-406D-858C-036CE27A1232}"/>
              </a:ext>
            </a:extLst>
          </p:cNvPr>
          <p:cNvSpPr txBox="1"/>
          <p:nvPr/>
        </p:nvSpPr>
        <p:spPr>
          <a:xfrm>
            <a:off x="7738102" y="2356757"/>
            <a:ext cx="42867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ctr"/>
            <a:r>
              <a:rPr lang="uz-Cyrl-UZ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Ҳоким ёрдамчиси молиявий имкониятлари</a:t>
            </a:r>
            <a:endParaRPr lang="ru-RU" sz="1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: скругленные углы 182">
            <a:extLst>
              <a:ext uri="{FF2B5EF4-FFF2-40B4-BE49-F238E27FC236}">
                <a16:creationId xmlns:a16="http://schemas.microsoft.com/office/drawing/2014/main" id="{6B4FB45E-C946-4D57-8E99-018939279B98}"/>
              </a:ext>
            </a:extLst>
          </p:cNvPr>
          <p:cNvSpPr/>
          <p:nvPr/>
        </p:nvSpPr>
        <p:spPr>
          <a:xfrm>
            <a:off x="7738103" y="2364720"/>
            <a:ext cx="4296838" cy="298800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94CC03D0-84DA-4E5B-907C-21CD10033391}"/>
              </a:ext>
            </a:extLst>
          </p:cNvPr>
          <p:cNvGrpSpPr/>
          <p:nvPr/>
        </p:nvGrpSpPr>
        <p:grpSpPr>
          <a:xfrm>
            <a:off x="9414815" y="2738372"/>
            <a:ext cx="1131954" cy="936071"/>
            <a:chOff x="2204479" y="3128513"/>
            <a:chExt cx="1182414" cy="1167261"/>
          </a:xfrm>
        </p:grpSpPr>
        <p:sp>
          <p:nvSpPr>
            <p:cNvPr id="183" name="Овал 182">
              <a:extLst>
                <a:ext uri="{FF2B5EF4-FFF2-40B4-BE49-F238E27FC236}">
                  <a16:creationId xmlns:a16="http://schemas.microsoft.com/office/drawing/2014/main" id="{185C7791-E81D-423B-B127-9E3093B88669}"/>
                </a:ext>
              </a:extLst>
            </p:cNvPr>
            <p:cNvSpPr/>
            <p:nvPr/>
          </p:nvSpPr>
          <p:spPr>
            <a:xfrm>
              <a:off x="2204479" y="3128513"/>
              <a:ext cx="1176895" cy="1167261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913BE48A-F90F-4759-898F-F2E728BF4ABB}"/>
                </a:ext>
              </a:extLst>
            </p:cNvPr>
            <p:cNvSpPr txBox="1"/>
            <p:nvPr/>
          </p:nvSpPr>
          <p:spPr>
            <a:xfrm>
              <a:off x="2274051" y="3543248"/>
              <a:ext cx="1072994" cy="652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970</a:t>
              </a:r>
              <a:r>
                <a:rPr lang="uz-Cyrl-UZ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млрд.</a:t>
              </a:r>
              <a:endParaRPr lang="uz-Cyrl-UZ" sz="1100" b="1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сўм</a:t>
              </a:r>
            </a:p>
          </p:txBody>
        </p:sp>
        <p:sp>
          <p:nvSpPr>
            <p:cNvPr id="189" name="Прямоугольник 188">
              <a:extLst>
                <a:ext uri="{FF2B5EF4-FFF2-40B4-BE49-F238E27FC236}">
                  <a16:creationId xmlns:a16="http://schemas.microsoft.com/office/drawing/2014/main" id="{40135567-4858-44CC-9903-EFB10F1AF759}"/>
                </a:ext>
              </a:extLst>
            </p:cNvPr>
            <p:cNvSpPr/>
            <p:nvPr/>
          </p:nvSpPr>
          <p:spPr>
            <a:xfrm>
              <a:off x="2447778" y="3239767"/>
              <a:ext cx="939115" cy="35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ЖАМИ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2334EFDD-2BF5-4D94-9C44-3304B2FFD7F3}"/>
              </a:ext>
            </a:extLst>
          </p:cNvPr>
          <p:cNvSpPr/>
          <p:nvPr/>
        </p:nvSpPr>
        <p:spPr>
          <a:xfrm>
            <a:off x="7779814" y="3182948"/>
            <a:ext cx="1526075" cy="33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Имтиёзли</a:t>
            </a:r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кредитлар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11" name="Прямоугольник 210">
            <a:extLst>
              <a:ext uri="{FF2B5EF4-FFF2-40B4-BE49-F238E27FC236}">
                <a16:creationId xmlns:a16="http://schemas.microsoft.com/office/drawing/2014/main" id="{B1A17069-7188-4EB7-9247-4CB1E6737298}"/>
              </a:ext>
            </a:extLst>
          </p:cNvPr>
          <p:cNvSpPr/>
          <p:nvPr/>
        </p:nvSpPr>
        <p:spPr>
          <a:xfrm>
            <a:off x="10555502" y="3053827"/>
            <a:ext cx="1619183" cy="42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маблағи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Прямоугольник 215">
            <a:extLst>
              <a:ext uri="{FF2B5EF4-FFF2-40B4-BE49-F238E27FC236}">
                <a16:creationId xmlns:a16="http://schemas.microsoft.com/office/drawing/2014/main" id="{DF8CE7F4-358B-479F-A3B6-00C2F4DAD733}"/>
              </a:ext>
            </a:extLst>
          </p:cNvPr>
          <p:cNvSpPr/>
          <p:nvPr/>
        </p:nvSpPr>
        <p:spPr>
          <a:xfrm>
            <a:off x="10261494" y="3958805"/>
            <a:ext cx="2021049" cy="2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2" name="Прямая соединительная линия 221">
            <a:extLst>
              <a:ext uri="{FF2B5EF4-FFF2-40B4-BE49-F238E27FC236}">
                <a16:creationId xmlns:a16="http://schemas.microsoft.com/office/drawing/2014/main" id="{3149F1F2-65A5-4EDE-AF4B-0284324C577D}"/>
              </a:ext>
            </a:extLst>
          </p:cNvPr>
          <p:cNvCxnSpPr>
            <a:cxnSpLocks/>
          </p:cNvCxnSpPr>
          <p:nvPr/>
        </p:nvCxnSpPr>
        <p:spPr>
          <a:xfrm flipH="1">
            <a:off x="7866055" y="3197267"/>
            <a:ext cx="1467448" cy="2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Прямоугольник 223">
            <a:extLst>
              <a:ext uri="{FF2B5EF4-FFF2-40B4-BE49-F238E27FC236}">
                <a16:creationId xmlns:a16="http://schemas.microsoft.com/office/drawing/2014/main" id="{9A63DB89-F3FD-43AD-9D87-063B5773183E}"/>
              </a:ext>
            </a:extLst>
          </p:cNvPr>
          <p:cNvSpPr/>
          <p:nvPr/>
        </p:nvSpPr>
        <p:spPr>
          <a:xfrm>
            <a:off x="7636432" y="2876788"/>
            <a:ext cx="16565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918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Прямая соединительная линия 235">
            <a:extLst>
              <a:ext uri="{FF2B5EF4-FFF2-40B4-BE49-F238E27FC236}">
                <a16:creationId xmlns:a16="http://schemas.microsoft.com/office/drawing/2014/main" id="{0C3950D6-813B-4BDF-8D57-D896D9F2CD69}"/>
              </a:ext>
            </a:extLst>
          </p:cNvPr>
          <p:cNvCxnSpPr>
            <a:cxnSpLocks/>
          </p:cNvCxnSpPr>
          <p:nvPr/>
        </p:nvCxnSpPr>
        <p:spPr>
          <a:xfrm flipV="1">
            <a:off x="10665685" y="3152878"/>
            <a:ext cx="1325887" cy="1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Прямоугольник 236">
            <a:extLst>
              <a:ext uri="{FF2B5EF4-FFF2-40B4-BE49-F238E27FC236}">
                <a16:creationId xmlns:a16="http://schemas.microsoft.com/office/drawing/2014/main" id="{E81A84E5-0FB4-4C84-AA82-C27F0A0A289B}"/>
              </a:ext>
            </a:extLst>
          </p:cNvPr>
          <p:cNvSpPr/>
          <p:nvPr/>
        </p:nvSpPr>
        <p:spPr>
          <a:xfrm>
            <a:off x="10579261" y="2833708"/>
            <a:ext cx="1458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 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Прямоугольник: скругленные углы 104">
            <a:extLst>
              <a:ext uri="{FF2B5EF4-FFF2-40B4-BE49-F238E27FC236}">
                <a16:creationId xmlns:a16="http://schemas.microsoft.com/office/drawing/2014/main" id="{4B4AAB9D-876B-4476-A9C4-67768FD1DD30}"/>
              </a:ext>
            </a:extLst>
          </p:cNvPr>
          <p:cNvSpPr/>
          <p:nvPr/>
        </p:nvSpPr>
        <p:spPr>
          <a:xfrm>
            <a:off x="155575" y="500996"/>
            <a:ext cx="11956953" cy="1718299"/>
          </a:xfrm>
          <a:prstGeom prst="roundRect">
            <a:avLst>
              <a:gd name="adj" fmla="val 8392"/>
            </a:avLst>
          </a:prstGeom>
          <a:noFill/>
          <a:ln w="2857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0F71AE4E-7374-4D19-A410-8E53AF9BB32F}"/>
              </a:ext>
            </a:extLst>
          </p:cNvPr>
          <p:cNvSpPr/>
          <p:nvPr/>
        </p:nvSpPr>
        <p:spPr>
          <a:xfrm>
            <a:off x="62528" y="3894777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: скругленные углы 247">
            <a:extLst>
              <a:ext uri="{FF2B5EF4-FFF2-40B4-BE49-F238E27FC236}">
                <a16:creationId xmlns:a16="http://schemas.microsoft.com/office/drawing/2014/main" id="{8B391174-4201-402C-B643-5FE225CA581F}"/>
              </a:ext>
            </a:extLst>
          </p:cNvPr>
          <p:cNvSpPr/>
          <p:nvPr/>
        </p:nvSpPr>
        <p:spPr>
          <a:xfrm>
            <a:off x="1936383" y="3903951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25DF8D44-855C-4F48-9D68-B56648CDC6B0}"/>
              </a:ext>
            </a:extLst>
          </p:cNvPr>
          <p:cNvSpPr txBox="1"/>
          <p:nvPr/>
        </p:nvSpPr>
        <p:spPr>
          <a:xfrm>
            <a:off x="1970834" y="4087006"/>
            <a:ext cx="187423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 пазандачилик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пайвандлаш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саратошлик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бошка сохалар</a:t>
            </a:r>
          </a:p>
        </p:txBody>
      </p:sp>
      <p:sp>
        <p:nvSpPr>
          <p:cNvPr id="292" name="Прямоугольник: скругленные углы 291">
            <a:extLst>
              <a:ext uri="{FF2B5EF4-FFF2-40B4-BE49-F238E27FC236}">
                <a16:creationId xmlns:a16="http://schemas.microsoft.com/office/drawing/2014/main" id="{CC45ACC5-16EB-46D3-BD60-3BAF9246FEFB}"/>
              </a:ext>
            </a:extLst>
          </p:cNvPr>
          <p:cNvSpPr/>
          <p:nvPr/>
        </p:nvSpPr>
        <p:spPr>
          <a:xfrm>
            <a:off x="62528" y="5380634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: скругленные углы 330">
            <a:extLst>
              <a:ext uri="{FF2B5EF4-FFF2-40B4-BE49-F238E27FC236}">
                <a16:creationId xmlns:a16="http://schemas.microsoft.com/office/drawing/2014/main" id="{CEA09053-C327-40AD-9917-51AF53FCE8AB}"/>
              </a:ext>
            </a:extLst>
          </p:cNvPr>
          <p:cNvSpPr/>
          <p:nvPr/>
        </p:nvSpPr>
        <p:spPr>
          <a:xfrm>
            <a:off x="3984451" y="3900783"/>
            <a:ext cx="149980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ик: скругленные углы 332">
            <a:extLst>
              <a:ext uri="{FF2B5EF4-FFF2-40B4-BE49-F238E27FC236}">
                <a16:creationId xmlns:a16="http://schemas.microsoft.com/office/drawing/2014/main" id="{3D71B737-BCA2-46AC-85BC-73E2D1DFF093}"/>
              </a:ext>
            </a:extLst>
          </p:cNvPr>
          <p:cNvSpPr/>
          <p:nvPr/>
        </p:nvSpPr>
        <p:spPr>
          <a:xfrm>
            <a:off x="5610932" y="3906276"/>
            <a:ext cx="2063734" cy="1397373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3DFE1F67-A349-4777-A7A9-9454448C83B3}"/>
              </a:ext>
            </a:extLst>
          </p:cNvPr>
          <p:cNvSpPr txBox="1"/>
          <p:nvPr/>
        </p:nvSpPr>
        <p:spPr>
          <a:xfrm>
            <a:off x="5595932" y="3924104"/>
            <a:ext cx="2078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асаларичилик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ширинликлар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хизмат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бошқа сохалар</a:t>
            </a:r>
          </a:p>
        </p:txBody>
      </p:sp>
      <p:sp>
        <p:nvSpPr>
          <p:cNvPr id="337" name="Прямоугольник: скругленные углы 336">
            <a:extLst>
              <a:ext uri="{FF2B5EF4-FFF2-40B4-BE49-F238E27FC236}">
                <a16:creationId xmlns:a16="http://schemas.microsoft.com/office/drawing/2014/main" id="{25B09A62-CCAE-475D-BBF9-897CF8C9BF5C}"/>
              </a:ext>
            </a:extLst>
          </p:cNvPr>
          <p:cNvSpPr/>
          <p:nvPr/>
        </p:nvSpPr>
        <p:spPr>
          <a:xfrm>
            <a:off x="3992106" y="5387218"/>
            <a:ext cx="1511199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: скругленные углы 341">
            <a:extLst>
              <a:ext uri="{FF2B5EF4-FFF2-40B4-BE49-F238E27FC236}">
                <a16:creationId xmlns:a16="http://schemas.microsoft.com/office/drawing/2014/main" id="{5E612338-EFE5-4982-9CA4-1A984F157E5A}"/>
              </a:ext>
            </a:extLst>
          </p:cNvPr>
          <p:cNvSpPr/>
          <p:nvPr/>
        </p:nvSpPr>
        <p:spPr>
          <a:xfrm>
            <a:off x="5610932" y="5382661"/>
            <a:ext cx="2063733" cy="14369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: скругленные углы 342">
            <a:extLst>
              <a:ext uri="{FF2B5EF4-FFF2-40B4-BE49-F238E27FC236}">
                <a16:creationId xmlns:a16="http://schemas.microsoft.com/office/drawing/2014/main" id="{C4D1CEF9-9F59-4712-80EB-11F1B9508A43}"/>
              </a:ext>
            </a:extLst>
          </p:cNvPr>
          <p:cNvSpPr/>
          <p:nvPr/>
        </p:nvSpPr>
        <p:spPr>
          <a:xfrm>
            <a:off x="1952898" y="5391623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4992" y="5636151"/>
            <a:ext cx="18742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798EA2C7-277D-400B-87E6-EE4A0165C803}"/>
              </a:ext>
            </a:extLst>
          </p:cNvPr>
          <p:cNvSpPr txBox="1"/>
          <p:nvPr/>
        </p:nvSpPr>
        <p:spPr>
          <a:xfrm>
            <a:off x="5657223" y="5442089"/>
            <a:ext cx="21349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нафар доимий</a:t>
            </a:r>
            <a:b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иш ўрни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тадбиркорлик килиш </a:t>
            </a:r>
            <a:r>
              <a:rPr lang="uz-Cyrl-UZ" sz="800" b="1" i="1" dirty="0">
                <a:latin typeface="Arial" panose="020B0604020202020204" pitchFamily="34" charset="0"/>
                <a:cs typeface="Arial" panose="020B0604020202020204" pitchFamily="34" charset="0"/>
              </a:rPr>
              <a:t>(асаларичилик, узумчилик, тикувчилик, чорвачилик, иссиқхона)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</a:t>
            </a:r>
            <a:r>
              <a:rPr lang="uz-Cyrl-UZ" sz="1000" b="1">
                <a:latin typeface="Arial" panose="020B0604020202020204" pitchFamily="34" charset="0"/>
                <a:cs typeface="Arial" panose="020B0604020202020204" pitchFamily="34" charset="0"/>
              </a:rPr>
              <a:t>нафар хизмат кўрсатиш </a:t>
            </a:r>
            <a:endParaRPr lang="uz-Cyrl-UZ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1" name="Рисунок 220"/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9697" r="13978" b="17213"/>
          <a:stretch/>
        </p:blipFill>
        <p:spPr>
          <a:xfrm>
            <a:off x="3784586" y="1372144"/>
            <a:ext cx="639212" cy="598312"/>
          </a:xfrm>
          <a:prstGeom prst="rect">
            <a:avLst/>
          </a:prstGeom>
        </p:spPr>
      </p:pic>
      <p:sp>
        <p:nvSpPr>
          <p:cNvPr id="260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7832785" y="3837500"/>
            <a:ext cx="4123426" cy="2871526"/>
          </a:xfrm>
          <a:prstGeom prst="roundRect">
            <a:avLst/>
          </a:prstGeom>
          <a:noFill/>
          <a:ln w="19050">
            <a:solidFill>
              <a:srgbClr val="003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1" name="Прямоугольник 260"/>
          <p:cNvSpPr/>
          <p:nvPr/>
        </p:nvSpPr>
        <p:spPr>
          <a:xfrm>
            <a:off x="8346491" y="4015211"/>
            <a:ext cx="30386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Маҳалланинг </a:t>
            </a:r>
            <a:r>
              <a:rPr lang="uz-Latn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драйвер</a:t>
            </a:r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лари</a:t>
            </a:r>
          </a:p>
        </p:txBody>
      </p:sp>
      <p:grpSp>
        <p:nvGrpSpPr>
          <p:cNvPr id="262" name="Группа 261"/>
          <p:cNvGrpSpPr/>
          <p:nvPr/>
        </p:nvGrpSpPr>
        <p:grpSpPr>
          <a:xfrm>
            <a:off x="7980672" y="4635530"/>
            <a:ext cx="1913964" cy="612000"/>
            <a:chOff x="10260353" y="1024875"/>
            <a:chExt cx="1913964" cy="612000"/>
          </a:xfrm>
        </p:grpSpPr>
        <p:sp>
          <p:nvSpPr>
            <p:cNvPr id="263" name="Прямоугольник 262">
              <a:extLst>
                <a:ext uri="{FF2B5EF4-FFF2-40B4-BE49-F238E27FC236}">
                  <a16:creationId xmlns:a16="http://schemas.microsoft.com/office/drawing/2014/main" id="{B731D8D4-7E21-48AF-A97C-060680771FC6}"/>
                </a:ext>
              </a:extLst>
            </p:cNvPr>
            <p:cNvSpPr/>
            <p:nvPr/>
          </p:nvSpPr>
          <p:spPr bwMode="auto">
            <a:xfrm>
              <a:off x="10563846" y="1109871"/>
              <a:ext cx="1476000" cy="46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4" name="Блок-схема: узел 263">
              <a:extLst>
                <a:ext uri="{FF2B5EF4-FFF2-40B4-BE49-F238E27FC236}">
                  <a16:creationId xmlns:a16="http://schemas.microsoft.com/office/drawing/2014/main" id="{4D9DFAED-2D8C-4461-88D2-94B2E497F80F}"/>
                </a:ext>
              </a:extLst>
            </p:cNvPr>
            <p:cNvSpPr/>
            <p:nvPr/>
          </p:nvSpPr>
          <p:spPr bwMode="auto">
            <a:xfrm>
              <a:off x="10260353" y="1024875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5" name="TextBox 349">
              <a:extLst>
                <a:ext uri="{FF2B5EF4-FFF2-40B4-BE49-F238E27FC236}">
                  <a16:creationId xmlns:a16="http://schemas.microsoft.com/office/drawing/2014/main" id="{43BCFBBC-8536-4340-A28C-C92C71473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2790" y="1155537"/>
              <a:ext cx="13515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Хизмат кўрсатиш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150 та хонадон)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66" name="Группа 265"/>
          <p:cNvGrpSpPr/>
          <p:nvPr/>
        </p:nvGrpSpPr>
        <p:grpSpPr>
          <a:xfrm>
            <a:off x="9909075" y="4622491"/>
            <a:ext cx="1999392" cy="647663"/>
            <a:chOff x="10244593" y="4563429"/>
            <a:chExt cx="1999392" cy="647663"/>
          </a:xfrm>
        </p:grpSpPr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C6D8CF94-751C-4428-9768-98A35A9B44DB}"/>
                </a:ext>
              </a:extLst>
            </p:cNvPr>
            <p:cNvSpPr/>
            <p:nvPr/>
          </p:nvSpPr>
          <p:spPr bwMode="auto">
            <a:xfrm>
              <a:off x="10654181" y="4609725"/>
              <a:ext cx="1476000" cy="5893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8" name="Блок-схема: узел 267">
              <a:extLst>
                <a:ext uri="{FF2B5EF4-FFF2-40B4-BE49-F238E27FC236}">
                  <a16:creationId xmlns:a16="http://schemas.microsoft.com/office/drawing/2014/main" id="{52DDE1FA-C111-46B6-9CEC-FA704D94916A}"/>
                </a:ext>
              </a:extLst>
            </p:cNvPr>
            <p:cNvSpPr/>
            <p:nvPr/>
          </p:nvSpPr>
          <p:spPr bwMode="auto">
            <a:xfrm>
              <a:off x="10244593" y="4599092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9" name="TextBox 337">
              <a:extLst>
                <a:ext uri="{FF2B5EF4-FFF2-40B4-BE49-F238E27FC236}">
                  <a16:creationId xmlns:a16="http://schemas.microsoft.com/office/drawing/2014/main" id="{8C4DC369-72CB-4ECA-9C40-3088DAC99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70477" y="4563429"/>
              <a:ext cx="13735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Сервис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50 та хонадон)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392378" y="5582381"/>
            <a:ext cx="3048227" cy="612000"/>
            <a:chOff x="8585091" y="3235161"/>
            <a:chExt cx="1927688" cy="612000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302B4AF-55E1-4F1B-891A-93AC3532F69D}"/>
                </a:ext>
              </a:extLst>
            </p:cNvPr>
            <p:cNvSpPr/>
            <p:nvPr/>
          </p:nvSpPr>
          <p:spPr bwMode="auto">
            <a:xfrm>
              <a:off x="8843258" y="3299433"/>
              <a:ext cx="1649348" cy="526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6" name="Блок-схема: узел 275">
              <a:extLst>
                <a:ext uri="{FF2B5EF4-FFF2-40B4-BE49-F238E27FC236}">
                  <a16:creationId xmlns:a16="http://schemas.microsoft.com/office/drawing/2014/main" id="{F308E3D5-C208-462E-BD4C-71BFE1788D35}"/>
                </a:ext>
              </a:extLst>
            </p:cNvPr>
            <p:cNvSpPr/>
            <p:nvPr/>
          </p:nvSpPr>
          <p:spPr bwMode="auto">
            <a:xfrm>
              <a:off x="8585091" y="3235161"/>
              <a:ext cx="418027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7" name="TextBox 325">
              <a:extLst>
                <a:ext uri="{FF2B5EF4-FFF2-40B4-BE49-F238E27FC236}">
                  <a16:creationId xmlns:a16="http://schemas.microsoft.com/office/drawing/2014/main" id="{09FA6F49-49FE-4927-972F-B24106580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2391" y="3242937"/>
              <a:ext cx="14403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Саноат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(“Марҳамат техтел” МЧЖ)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cxnSp>
        <p:nvCxnSpPr>
          <p:cNvPr id="7" name="Прямая соединительная линия 6"/>
          <p:cNvCxnSpPr/>
          <p:nvPr/>
        </p:nvCxnSpPr>
        <p:spPr>
          <a:xfrm>
            <a:off x="8489699" y="4384543"/>
            <a:ext cx="278231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" name="Рисунок 163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t="28889" r="33519" b="30926"/>
          <a:stretch/>
        </p:blipFill>
        <p:spPr bwMode="invGray">
          <a:xfrm>
            <a:off x="8529747" y="5732233"/>
            <a:ext cx="386173" cy="37579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 bwMode="grayWhite">
          <a:xfrm>
            <a:off x="2248718" y="5442089"/>
            <a:ext cx="1389717" cy="15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Субсидия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Прямоугольник 161"/>
          <p:cNvSpPr/>
          <p:nvPr/>
        </p:nvSpPr>
        <p:spPr bwMode="grayWhite">
          <a:xfrm>
            <a:off x="1935906" y="6194381"/>
            <a:ext cx="1966956" cy="23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6075" y="6470731"/>
            <a:ext cx="1874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uz-Cyrl-UZ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3F8B90-B949-4A70-AD39-9E7563A75AC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5032" y="508392"/>
            <a:ext cx="3484170" cy="1682948"/>
          </a:xfrm>
          <a:prstGeom prst="rect">
            <a:avLst/>
          </a:prstGeom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5C1F0360-78F9-4855-B9C3-518FDACA1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</a:blip>
          <a:stretch>
            <a:fillRect/>
          </a:stretch>
        </p:blipFill>
        <p:spPr>
          <a:xfrm>
            <a:off x="8082389" y="4705879"/>
            <a:ext cx="424269" cy="422238"/>
          </a:xfrm>
          <a:prstGeom prst="rect">
            <a:avLst/>
          </a:prstGeom>
        </p:spPr>
      </p:pic>
      <p:pic>
        <p:nvPicPr>
          <p:cNvPr id="110" name="Picture 6" descr="Бизнес центр – Бесплатные иконки: здания">
            <a:extLst>
              <a:ext uri="{FF2B5EF4-FFF2-40B4-BE49-F238E27FC236}">
                <a16:creationId xmlns:a16="http://schemas.microsoft.com/office/drawing/2014/main" id="{525A0EEE-1B47-42FE-BA17-FD45A6FC2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172" y="4737827"/>
            <a:ext cx="458359" cy="45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871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1076755" y="67294"/>
            <a:ext cx="1049295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МАХАЛЛАДА </a:t>
            </a:r>
            <a:r>
              <a:rPr lang="uz-Cyrl-UZ" sz="1600" b="1" noProof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АМАЛГА ОШИРИЛАДИГАН ИШЛАР ВА ЧОРА-ТАДБИРЛАР РЕЖАЛАРИНИ ИШЛАБ ЧИҚИШ</a:t>
            </a:r>
          </a:p>
        </p:txBody>
      </p:sp>
      <p:sp>
        <p:nvSpPr>
          <p:cNvPr id="117" name="Прямоугольник: скругленные углы 116">
            <a:extLst>
              <a:ext uri="{FF2B5EF4-FFF2-40B4-BE49-F238E27FC236}">
                <a16:creationId xmlns:a16="http://schemas.microsoft.com/office/drawing/2014/main" id="{6D1FF16E-586F-4F17-8981-E73AD97B1B36}"/>
              </a:ext>
            </a:extLst>
          </p:cNvPr>
          <p:cNvSpPr/>
          <p:nvPr/>
        </p:nvSpPr>
        <p:spPr>
          <a:xfrm>
            <a:off x="292937" y="568543"/>
            <a:ext cx="11708563" cy="445361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4C4B0E-FD61-40F1-B715-485C2D69AF7C}"/>
              </a:ext>
            </a:extLst>
          </p:cNvPr>
          <p:cNvSpPr/>
          <p:nvPr/>
        </p:nvSpPr>
        <p:spPr>
          <a:xfrm>
            <a:off x="873225" y="638812"/>
            <a:ext cx="10547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Дастурга киритиладиган ва йил давомида амалга ошириладиган чора-тадбирлар ва ташаббуслар шакллантирилади</a:t>
            </a:r>
            <a:endParaRPr lang="ru-RU" sz="1400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2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6 км ички йўлларни асфальтлаш.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3,5 км ичимлик суви тармоғи тортиш.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2 та янги трансформатор ўрнатиш, 1 та трансформаторни таъмир-лаш, 90 дона бетон устунлари ўрнатиш ва 2 км электр симларини янгилаш.</a:t>
            </a:r>
            <a:endParaRPr lang="uz-Cyrl-UZ" sz="1200" noProof="1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2963087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17366" y="1100436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3" y="110043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649500"/>
            <a:ext cx="3601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МФЙ худудидан чиқиндиларини мунтазам равишда олиб чиқиб кетилишини ташкил этиш;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4 та хонадонларни ташқи деворларини таъмирлаш, 6 та хонадонлар олдини ободонлаштириш</a:t>
            </a:r>
            <a:endParaRPr lang="uz-Cyrl-UZ" sz="1200" noProof="1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27336" y="2989211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8279766" y="1109960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549" y="1109960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8304024" y="1619670"/>
            <a:ext cx="36593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14 нафар ишсизларни доимий иш жойларига жойлаштириш.</a:t>
            </a:r>
            <a:r>
              <a:rPr lang="uz-Cyrl-UZ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4 нафар ишсизларни касб-ҳунарга ўқитиш;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15 нафар фуқароларга имтиёзли кредит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3 нафар ишсизларга субсидиялар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20 нафар фуқароларга ижара асосида ер майдонлари олишда кўмаклашиш;</a:t>
            </a:r>
            <a:endParaRPr lang="uz-Cyrl-UZ" sz="1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11575639" y="3014680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1982441" y="3653362"/>
            <a:ext cx="3709004" cy="302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848" y="366288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2045066" y="4054338"/>
            <a:ext cx="3562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та микролойиҳаларини ишга тушириш;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5220874" y="6198329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6815094" y="3695342"/>
            <a:ext cx="3709004" cy="29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351" y="369534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6912696" y="4054338"/>
            <a:ext cx="35623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нафар олий ва ўрта махсус таълим муассасаларида таълим олаётган хотин-қизларга тўлов контрактларини тўлашда молиявий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10 нафар тиббий ёрдамга муҳтож фуқароларга стационар ва амбулатор даволашда ҳамда дори-дармон билан таъминланишда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нафар эҳтиёжманд хотин-қизларнинг турар жойларини таъмирлашга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8 та маъданий марифий, 5 та спорт ва бошқа тадбирлар ташкил этиш;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0119460" y="6176560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652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</TotalTime>
  <Words>478</Words>
  <Application>Microsoft Office PowerPoint</Application>
  <PresentationFormat>Широкоэкранный</PresentationFormat>
  <Paragraphs>98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Gilroy</vt:lpstr>
      <vt:lpstr>Times New Roman</vt:lpstr>
      <vt:lpstr>Wingdings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317</cp:revision>
  <cp:lastPrinted>2022-08-10T17:14:55Z</cp:lastPrinted>
  <dcterms:created xsi:type="dcterms:W3CDTF">2022-02-22T10:29:45Z</dcterms:created>
  <dcterms:modified xsi:type="dcterms:W3CDTF">2023-10-18T18:22:54Z</dcterms:modified>
</cp:coreProperties>
</file>