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61" r:id="rId3"/>
    <p:sldId id="258" r:id="rId4"/>
    <p:sldId id="260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42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1002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96959-D97E-4AA4-A442-2A6BC47F4B51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76AD85-CED9-42B3-86C7-CCCB6910C2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691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49F7AA3-F998-4191-86F2-7A680492C8C5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726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09A28C-A7A8-42D8-AC88-36B038685AFA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9745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631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794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597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465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363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90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2711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438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6320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677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075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32F6F1-B347-407E-B422-14AAC922E1B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1D2F8-53D1-45A4-BDD8-6298248B5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803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8.svg"/><Relationship Id="rId18" Type="http://schemas.openxmlformats.org/officeDocument/2006/relationships/image" Target="../media/image13.jpeg"/><Relationship Id="rId3" Type="http://schemas.openxmlformats.org/officeDocument/2006/relationships/image" Target="../media/image1.png"/><Relationship Id="rId21" Type="http://schemas.openxmlformats.org/officeDocument/2006/relationships/image" Target="../media/image16.png"/><Relationship Id="rId7" Type="http://schemas.openxmlformats.org/officeDocument/2006/relationships/image" Target="../media/image4.png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11" Type="http://schemas.microsoft.com/office/2007/relationships/hdphoto" Target="../media/hdphoto3.wdp"/><Relationship Id="rId5" Type="http://schemas.openxmlformats.org/officeDocument/2006/relationships/image" Target="../media/image3.png"/><Relationship Id="rId15" Type="http://schemas.openxmlformats.org/officeDocument/2006/relationships/image" Target="../media/image10.svg"/><Relationship Id="rId10" Type="http://schemas.openxmlformats.org/officeDocument/2006/relationships/image" Target="../media/image6.png"/><Relationship Id="rId19" Type="http://schemas.openxmlformats.org/officeDocument/2006/relationships/image" Target="../media/image14.png"/><Relationship Id="rId4" Type="http://schemas.openxmlformats.org/officeDocument/2006/relationships/image" Target="../media/image2.png"/><Relationship Id="rId9" Type="http://schemas.openxmlformats.org/officeDocument/2006/relationships/image" Target="../media/image5.png"/><Relationship Id="rId14" Type="http://schemas.openxmlformats.org/officeDocument/2006/relationships/image" Target="../media/image9.png"/><Relationship Id="rId22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Прямоугольник 171">
            <a:extLst>
              <a:ext uri="{FF2B5EF4-FFF2-40B4-BE49-F238E27FC236}">
                <a16:creationId xmlns:a16="http://schemas.microsoft.com/office/drawing/2014/main" id="{FD2E564C-0F21-46CE-8AB3-2D976E40C9FC}"/>
              </a:ext>
            </a:extLst>
          </p:cNvPr>
          <p:cNvSpPr/>
          <p:nvPr/>
        </p:nvSpPr>
        <p:spPr>
          <a:xfrm>
            <a:off x="0" y="3643"/>
            <a:ext cx="12192000" cy="5113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lang="uz-Cyrl-UZ" sz="23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E4881F94-869B-49EC-A3D0-5B67229B1412}"/>
              </a:ext>
            </a:extLst>
          </p:cNvPr>
          <p:cNvSpPr/>
          <p:nvPr/>
        </p:nvSpPr>
        <p:spPr>
          <a:xfrm>
            <a:off x="52030" y="-43569"/>
            <a:ext cx="12010381" cy="5014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z-Cyrl-UZ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МАРҲАМАТ ТУМАНИ “ҚОРАБОҒИЧ” </a:t>
            </a:r>
            <a:r>
              <a:rPr lang="uz-Cyrl-UZ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МАҲАЛЛАСИДА МАХАЛЛАБАЙ ИШЛАШ ТИЗИМИ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2" name="Группа 201"/>
          <p:cNvGrpSpPr/>
          <p:nvPr/>
        </p:nvGrpSpPr>
        <p:grpSpPr>
          <a:xfrm>
            <a:off x="9538976" y="615083"/>
            <a:ext cx="2445909" cy="567170"/>
            <a:chOff x="6393591" y="739113"/>
            <a:chExt cx="3241094" cy="567170"/>
          </a:xfrm>
        </p:grpSpPr>
        <p:pic>
          <p:nvPicPr>
            <p:cNvPr id="206" name="Рисунок 205">
              <a:extLst>
                <a:ext uri="{FF2B5EF4-FFF2-40B4-BE49-F238E27FC236}">
                  <a16:creationId xmlns:a16="http://schemas.microsoft.com/office/drawing/2014/main" id="{5C1F0360-78F9-4855-B9C3-518FDACA1D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biLevel thresh="75000"/>
            </a:blip>
            <a:stretch>
              <a:fillRect/>
            </a:stretch>
          </p:blipFill>
          <p:spPr>
            <a:xfrm>
              <a:off x="6393591" y="817694"/>
              <a:ext cx="650547" cy="488589"/>
            </a:xfrm>
            <a:prstGeom prst="rect">
              <a:avLst/>
            </a:prstGeom>
          </p:spPr>
        </p:pic>
        <p:sp>
          <p:nvSpPr>
            <p:cNvPr id="207" name="object 2">
              <a:extLst>
                <a:ext uri="{FF2B5EF4-FFF2-40B4-BE49-F238E27FC236}">
                  <a16:creationId xmlns:a16="http://schemas.microsoft.com/office/drawing/2014/main" id="{36E2616C-15F9-49E9-AF66-E9EDA887CD2D}"/>
                </a:ext>
              </a:extLst>
            </p:cNvPr>
            <p:cNvSpPr txBox="1"/>
            <p:nvPr/>
          </p:nvSpPr>
          <p:spPr>
            <a:xfrm>
              <a:off x="7143183" y="739113"/>
              <a:ext cx="2491502" cy="2769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defPPr>
                <a:defRPr lang="ru-RU"/>
              </a:defPPr>
              <a:lvl1pPr>
                <a:defRPr sz="1400" b="1">
                  <a:solidFill>
                    <a:srgbClr val="002060"/>
                  </a:solidFill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uz-Cyrl-UZ" sz="1200" dirty="0">
                  <a:latin typeface="Arial" panose="020B0604020202020204" pitchFamily="34" charset="0"/>
                  <a:cs typeface="Arial" panose="020B0604020202020204" pitchFamily="34" charset="0"/>
                </a:rPr>
                <a:t>Хатловдан ўтказилди</a:t>
              </a:r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" name="object 5">
              <a:extLst>
                <a:ext uri="{FF2B5EF4-FFF2-40B4-BE49-F238E27FC236}">
                  <a16:creationId xmlns:a16="http://schemas.microsoft.com/office/drawing/2014/main" id="{A5E6AF01-F7F5-4270-8120-2FFFE88515F0}"/>
                </a:ext>
              </a:extLst>
            </p:cNvPr>
            <p:cNvSpPr txBox="1"/>
            <p:nvPr/>
          </p:nvSpPr>
          <p:spPr>
            <a:xfrm>
              <a:off x="7494259" y="1023340"/>
              <a:ext cx="1651500" cy="246221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/>
            <a:p>
              <a:r>
                <a:rPr lang="en-US" sz="16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</a:t>
              </a:r>
              <a:r>
                <a:rPr lang="uz-Cyrl-UZ" sz="16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503 </a:t>
              </a:r>
              <a:r>
                <a:rPr lang="uz-Cyrl-UZ" sz="105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9" name="Группа 208"/>
          <p:cNvGrpSpPr/>
          <p:nvPr/>
        </p:nvGrpSpPr>
        <p:grpSpPr>
          <a:xfrm>
            <a:off x="3744929" y="581722"/>
            <a:ext cx="1867346" cy="440920"/>
            <a:chOff x="293580" y="713737"/>
            <a:chExt cx="1867346" cy="440920"/>
          </a:xfrm>
        </p:grpSpPr>
        <p:pic>
          <p:nvPicPr>
            <p:cNvPr id="212" name="Рисунок 211">
              <a:extLst>
                <a:ext uri="{FF2B5EF4-FFF2-40B4-BE49-F238E27FC236}">
                  <a16:creationId xmlns:a16="http://schemas.microsoft.com/office/drawing/2014/main" id="{3D9B240F-B135-4018-ABD9-E9235CA806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rcRect t="16679" b="16177"/>
            <a:stretch/>
          </p:blipFill>
          <p:spPr>
            <a:xfrm>
              <a:off x="293580" y="831919"/>
              <a:ext cx="428755" cy="322738"/>
            </a:xfrm>
            <a:prstGeom prst="rect">
              <a:avLst/>
            </a:prstGeom>
          </p:spPr>
        </p:pic>
        <p:sp>
          <p:nvSpPr>
            <p:cNvPr id="214" name="Прямоугольник 213">
              <a:extLst>
                <a:ext uri="{FF2B5EF4-FFF2-40B4-BE49-F238E27FC236}">
                  <a16:creationId xmlns:a16="http://schemas.microsoft.com/office/drawing/2014/main" id="{E978009E-0BCB-4CB6-881A-0CB089BA2A82}"/>
                </a:ext>
              </a:extLst>
            </p:cNvPr>
            <p:cNvSpPr/>
            <p:nvPr/>
          </p:nvSpPr>
          <p:spPr>
            <a:xfrm>
              <a:off x="774737" y="713737"/>
              <a:ext cx="1386189" cy="3077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uz-Cyrl-UZ" sz="14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Аҳоли сони </a:t>
              </a:r>
            </a:p>
          </p:txBody>
        </p:sp>
      </p:grpSp>
      <p:pic>
        <p:nvPicPr>
          <p:cNvPr id="218" name="Picture 2" descr="https://img.myloview.ru/posters/residential-real-estate-building-icon-isolated-on-white-house-monochrome-silhouette-multi-storey-dwelling-windows-and-chimney-vector-illustration-400-155649021.jpg"/>
          <p:cNvPicPr>
            <a:picLocks noChangeAspect="1" noChangeArrowheads="1"/>
          </p:cNvPicPr>
          <p:nvPr/>
        </p:nvPicPr>
        <p:blipFill rotWithShape="1">
          <a:blip r:embed="rId5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22314" y1="18750" x2="22314" y2="1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035" t="14920" r="14959" b="12518"/>
          <a:stretch/>
        </p:blipFill>
        <p:spPr bwMode="auto">
          <a:xfrm>
            <a:off x="7491213" y="628002"/>
            <a:ext cx="426402" cy="494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9" name="Прямоугольник 218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8085257" y="607839"/>
            <a:ext cx="1475185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z-Cyrl-UZ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 сони</a:t>
            </a:r>
          </a:p>
        </p:txBody>
      </p:sp>
      <p:sp>
        <p:nvSpPr>
          <p:cNvPr id="223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8277903" y="911432"/>
            <a:ext cx="900395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503</a:t>
            </a:r>
            <a:r>
              <a:rPr lang="uz-Cyrl-UZ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1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5" name="object 5">
            <a:extLst>
              <a:ext uri="{FF2B5EF4-FFF2-40B4-BE49-F238E27FC236}">
                <a16:creationId xmlns:a16="http://schemas.microsoft.com/office/drawing/2014/main" id="{68F7781B-7777-4F87-849D-02083BADA9FB}"/>
              </a:ext>
            </a:extLst>
          </p:cNvPr>
          <p:cNvSpPr txBox="1"/>
          <p:nvPr/>
        </p:nvSpPr>
        <p:spPr>
          <a:xfrm>
            <a:off x="4287205" y="882267"/>
            <a:ext cx="1372031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2 292 </a:t>
            </a:r>
            <a:r>
              <a:rPr lang="uz-Cyrl-UZ"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uz-Cyrl-UZ" sz="1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7" name="Группа 116"/>
          <p:cNvGrpSpPr/>
          <p:nvPr/>
        </p:nvGrpSpPr>
        <p:grpSpPr>
          <a:xfrm>
            <a:off x="5586520" y="585214"/>
            <a:ext cx="1649708" cy="541231"/>
            <a:chOff x="11458367" y="606575"/>
            <a:chExt cx="1649708" cy="541231"/>
          </a:xfrm>
        </p:grpSpPr>
        <p:sp>
          <p:nvSpPr>
            <p:cNvPr id="118" name="Прямоугольник 117">
              <a:extLst>
                <a:ext uri="{FF2B5EF4-FFF2-40B4-BE49-F238E27FC236}">
                  <a16:creationId xmlns:a16="http://schemas.microsoft.com/office/drawing/2014/main" id="{E05C936B-873A-4CC1-909E-04CE0D3EFE85}"/>
                </a:ext>
              </a:extLst>
            </p:cNvPr>
            <p:cNvSpPr/>
            <p:nvPr/>
          </p:nvSpPr>
          <p:spPr>
            <a:xfrm>
              <a:off x="11923428" y="608792"/>
              <a:ext cx="118464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4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Оила сони</a:t>
              </a:r>
            </a:p>
          </p:txBody>
        </p:sp>
        <p:pic>
          <p:nvPicPr>
            <p:cNvPr id="119" name="Picture 14" descr="Государственная социальная помощь на основании социального контракта: МО ГО  Сызрань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24219" b="77148" l="8203" r="61914">
                          <a14:foregroundMark x1="17188" y1="51367" x2="17188" y2="51367"/>
                          <a14:foregroundMark x1="27539" y1="50000" x2="27539" y2="50000"/>
                          <a14:backgroundMark x1="30469" y1="38086" x2="30469" y2="38086"/>
                          <a14:backgroundMark x1="16016" y1="28516" x2="16016" y2="28516"/>
                          <a14:backgroundMark x1="38086" y1="40430" x2="38086" y2="40430"/>
                          <a14:backgroundMark x1="34375" y1="56836" x2="34375" y2="56836"/>
                        </a14:backgroundRemoval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6" t="24420" r="37933" b="22823"/>
            <a:stretch/>
          </p:blipFill>
          <p:spPr bwMode="auto">
            <a:xfrm>
              <a:off x="11458367" y="606575"/>
              <a:ext cx="466415" cy="4647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" name="object 5">
              <a:extLst>
                <a:ext uri="{FF2B5EF4-FFF2-40B4-BE49-F238E27FC236}">
                  <a16:creationId xmlns:a16="http://schemas.microsoft.com/office/drawing/2014/main" id="{A5E6AF01-F7F5-4270-8120-2FFFE88515F0}"/>
                </a:ext>
              </a:extLst>
            </p:cNvPr>
            <p:cNvSpPr txBox="1"/>
            <p:nvPr/>
          </p:nvSpPr>
          <p:spPr>
            <a:xfrm>
              <a:off x="12049544" y="901585"/>
              <a:ext cx="893875" cy="246221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/>
            <a:p>
              <a:r>
                <a:rPr lang="uz-Cyrl-UZ" sz="16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620 </a:t>
              </a:r>
              <a:r>
                <a:rPr lang="uz-Cyrl-UZ" sz="12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-15798" y="4427653"/>
            <a:ext cx="189237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Касб-ҳунар ва</a:t>
            </a:r>
            <a:br>
              <a:rPr lang="en-US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тадбиркорликка</a:t>
            </a:r>
            <a:r>
              <a:rPr lang="en-US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ўқиш</a:t>
            </a:r>
            <a:br>
              <a:rPr lang="en-US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истагидагилар</a:t>
            </a:r>
            <a:b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1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2527" y="5932103"/>
            <a:ext cx="17133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Субсидия </a:t>
            </a:r>
          </a:p>
          <a:p>
            <a:pPr algn="ctr"/>
            <a:r>
              <a:rPr lang="uz-Cyrl-UZ" sz="1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ажратилганлар</a:t>
            </a:r>
          </a:p>
          <a:p>
            <a:pPr algn="ctr"/>
            <a:r>
              <a:rPr lang="en-US" sz="1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  <a:r>
              <a:rPr lang="uz-Cyrl-UZ" sz="1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en-US" sz="1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3874289" y="4562256"/>
            <a:ext cx="17015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1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Ажратилган кредит маблағлари</a:t>
            </a:r>
            <a:br>
              <a:rPr lang="uz-Cyrl-UZ" sz="11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r>
              <a:rPr lang="uz-Cyrl-UZ" sz="11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1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</a:p>
          <a:p>
            <a:pPr algn="ctr"/>
            <a:r>
              <a:rPr lang="uz-Cyrl-UZ" sz="11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387</a:t>
            </a:r>
            <a:r>
              <a:rPr lang="uz-Cyrl-UZ" sz="11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млн.сўм)</a:t>
            </a:r>
            <a:endParaRPr lang="ru-RU" sz="11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3928588" y="5725195"/>
            <a:ext cx="16472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Доимий иш ўрнига талабгорлар ва</a:t>
            </a:r>
          </a:p>
          <a:p>
            <a:pPr algn="ctr"/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ўзини ўзи банд</a:t>
            </a:r>
            <a:b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қилиш имкони </a:t>
            </a:r>
            <a:b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78</a:t>
            </a:r>
            <a:r>
              <a:rPr lang="uz-Cyrl-UZ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1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AutoShape 410" descr="компьютерные иконки, обслуживание клиентов , дизайн ико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Прямоугольник: скругленные углы 182">
            <a:extLst>
              <a:ext uri="{FF2B5EF4-FFF2-40B4-BE49-F238E27FC236}">
                <a16:creationId xmlns:a16="http://schemas.microsoft.com/office/drawing/2014/main" id="{6136A7B4-447C-4C59-8D37-7E33995D7D0A}"/>
              </a:ext>
            </a:extLst>
          </p:cNvPr>
          <p:cNvSpPr/>
          <p:nvPr/>
        </p:nvSpPr>
        <p:spPr>
          <a:xfrm>
            <a:off x="52030" y="2355638"/>
            <a:ext cx="7463533" cy="298475"/>
          </a:xfrm>
          <a:prstGeom prst="roundRect">
            <a:avLst/>
          </a:prstGeom>
          <a:noFill/>
          <a:ln w="38100">
            <a:solidFill>
              <a:srgbClr val="8BC1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Хатловдан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ўтказилган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503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 </a:t>
            </a: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тоифага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ажратилди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ишсиз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аниқланди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7F7E8E0D-7005-4C18-8B07-44142F6A694D}"/>
              </a:ext>
            </a:extLst>
          </p:cNvPr>
          <p:cNvSpPr/>
          <p:nvPr/>
        </p:nvSpPr>
        <p:spPr>
          <a:xfrm>
            <a:off x="141302" y="2853071"/>
            <a:ext cx="1555314" cy="93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Прямоугольник 142">
            <a:extLst>
              <a:ext uri="{FF2B5EF4-FFF2-40B4-BE49-F238E27FC236}">
                <a16:creationId xmlns:a16="http://schemas.microsoft.com/office/drawing/2014/main" id="{0E7E172F-0503-4850-B7BD-55D88DD1D011}"/>
              </a:ext>
            </a:extLst>
          </p:cNvPr>
          <p:cNvSpPr/>
          <p:nvPr/>
        </p:nvSpPr>
        <p:spPr>
          <a:xfrm>
            <a:off x="1981154" y="2838469"/>
            <a:ext cx="1586417" cy="93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Прямоугольник 143">
            <a:extLst>
              <a:ext uri="{FF2B5EF4-FFF2-40B4-BE49-F238E27FC236}">
                <a16:creationId xmlns:a16="http://schemas.microsoft.com/office/drawing/2014/main" id="{D25A2307-AF3B-4D57-AE49-C0343487C10D}"/>
              </a:ext>
            </a:extLst>
          </p:cNvPr>
          <p:cNvSpPr/>
          <p:nvPr/>
        </p:nvSpPr>
        <p:spPr>
          <a:xfrm>
            <a:off x="3857774" y="2833459"/>
            <a:ext cx="1626481" cy="93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Прямоугольник 144">
            <a:extLst>
              <a:ext uri="{FF2B5EF4-FFF2-40B4-BE49-F238E27FC236}">
                <a16:creationId xmlns:a16="http://schemas.microsoft.com/office/drawing/2014/main" id="{1BB3EAF8-A5A3-4CBE-BAF9-56037B3A3AB8}"/>
              </a:ext>
            </a:extLst>
          </p:cNvPr>
          <p:cNvSpPr/>
          <p:nvPr/>
        </p:nvSpPr>
        <p:spPr>
          <a:xfrm>
            <a:off x="5793105" y="2836131"/>
            <a:ext cx="1626481" cy="93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Ромб 28">
            <a:extLst>
              <a:ext uri="{FF2B5EF4-FFF2-40B4-BE49-F238E27FC236}">
                <a16:creationId xmlns:a16="http://schemas.microsoft.com/office/drawing/2014/main" id="{7F2BF415-583A-4E67-B253-779E06677048}"/>
              </a:ext>
            </a:extLst>
          </p:cNvPr>
          <p:cNvSpPr/>
          <p:nvPr/>
        </p:nvSpPr>
        <p:spPr>
          <a:xfrm>
            <a:off x="24318" y="2708243"/>
            <a:ext cx="397381" cy="322738"/>
          </a:xfrm>
          <a:prstGeom prst="diamond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Ромб 145">
            <a:extLst>
              <a:ext uri="{FF2B5EF4-FFF2-40B4-BE49-F238E27FC236}">
                <a16:creationId xmlns:a16="http://schemas.microsoft.com/office/drawing/2014/main" id="{01B07735-5BD4-4213-84E0-08297B0D9AD2}"/>
              </a:ext>
            </a:extLst>
          </p:cNvPr>
          <p:cNvSpPr/>
          <p:nvPr/>
        </p:nvSpPr>
        <p:spPr>
          <a:xfrm>
            <a:off x="1851337" y="2718046"/>
            <a:ext cx="397381" cy="323355"/>
          </a:xfrm>
          <a:prstGeom prst="diamond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7" name="Ромб 146">
            <a:extLst>
              <a:ext uri="{FF2B5EF4-FFF2-40B4-BE49-F238E27FC236}">
                <a16:creationId xmlns:a16="http://schemas.microsoft.com/office/drawing/2014/main" id="{803CE6E3-CE91-4567-A0A6-A749BD4E328B}"/>
              </a:ext>
            </a:extLst>
          </p:cNvPr>
          <p:cNvSpPr/>
          <p:nvPr/>
        </p:nvSpPr>
        <p:spPr>
          <a:xfrm>
            <a:off x="3690872" y="2707337"/>
            <a:ext cx="435515" cy="337426"/>
          </a:xfrm>
          <a:prstGeom prst="diamond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Ромб 147">
            <a:extLst>
              <a:ext uri="{FF2B5EF4-FFF2-40B4-BE49-F238E27FC236}">
                <a16:creationId xmlns:a16="http://schemas.microsoft.com/office/drawing/2014/main" id="{D5D2D712-019D-42D3-A861-CA9CBC9E86DE}"/>
              </a:ext>
            </a:extLst>
          </p:cNvPr>
          <p:cNvSpPr/>
          <p:nvPr/>
        </p:nvSpPr>
        <p:spPr>
          <a:xfrm>
            <a:off x="5678484" y="2698067"/>
            <a:ext cx="378632" cy="350811"/>
          </a:xfrm>
          <a:prstGeom prst="diamond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2403554-6E50-407B-81E7-D7D29CAF9B85}"/>
              </a:ext>
            </a:extLst>
          </p:cNvPr>
          <p:cNvSpPr txBox="1"/>
          <p:nvPr/>
        </p:nvSpPr>
        <p:spPr>
          <a:xfrm>
            <a:off x="52030" y="3021436"/>
            <a:ext cx="14877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Даромади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кам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даромад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топишга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ҳаракат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қилаётган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хонадонлар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Прямоугольник: скругленные углы 150">
            <a:extLst>
              <a:ext uri="{FF2B5EF4-FFF2-40B4-BE49-F238E27FC236}">
                <a16:creationId xmlns:a16="http://schemas.microsoft.com/office/drawing/2014/main" id="{F08846EC-018C-4B6F-94E5-BCCF2949639C}"/>
              </a:ext>
            </a:extLst>
          </p:cNvPr>
          <p:cNvSpPr/>
          <p:nvPr/>
        </p:nvSpPr>
        <p:spPr>
          <a:xfrm>
            <a:off x="3330569" y="3263582"/>
            <a:ext cx="507600" cy="51435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327EB698-8A91-453D-893D-6825BB0C528C}"/>
              </a:ext>
            </a:extLst>
          </p:cNvPr>
          <p:cNvGrpSpPr/>
          <p:nvPr/>
        </p:nvGrpSpPr>
        <p:grpSpPr>
          <a:xfrm>
            <a:off x="1366406" y="3282802"/>
            <a:ext cx="676788" cy="514357"/>
            <a:chOff x="1518478" y="3139390"/>
            <a:chExt cx="581195" cy="514357"/>
          </a:xfrm>
        </p:grpSpPr>
        <p:sp>
          <p:nvSpPr>
            <p:cNvPr id="32" name="Прямоугольник: скругленные углы 31">
              <a:extLst>
                <a:ext uri="{FF2B5EF4-FFF2-40B4-BE49-F238E27FC236}">
                  <a16:creationId xmlns:a16="http://schemas.microsoft.com/office/drawing/2014/main" id="{1A8CB3EB-0077-4AFE-A3F8-0243F8066E76}"/>
                </a:ext>
              </a:extLst>
            </p:cNvPr>
            <p:cNvSpPr/>
            <p:nvPr/>
          </p:nvSpPr>
          <p:spPr>
            <a:xfrm>
              <a:off x="1584960" y="3139390"/>
              <a:ext cx="435749" cy="514357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5E0B579-68D7-44A8-8B6D-069D1DA7F86B}"/>
                </a:ext>
              </a:extLst>
            </p:cNvPr>
            <p:cNvSpPr txBox="1"/>
            <p:nvPr/>
          </p:nvSpPr>
          <p:spPr>
            <a:xfrm>
              <a:off x="1518478" y="3153295"/>
              <a:ext cx="581195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107</a:t>
              </a: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та</a:t>
              </a:r>
              <a:b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ru-RU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25,3</a:t>
              </a: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%)</a:t>
              </a:r>
              <a:endPara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0613EC72-B384-429C-905D-CEC3361396D3}"/>
              </a:ext>
            </a:extLst>
          </p:cNvPr>
          <p:cNvSpPr txBox="1"/>
          <p:nvPr/>
        </p:nvSpPr>
        <p:spPr>
          <a:xfrm>
            <a:off x="2089203" y="2885524"/>
            <a:ext cx="141977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Доимий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даромадга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эга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қўшимча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даромад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топиш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истагидаги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хонадонлар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7D899B0-CEE1-4B74-97F7-D14BD72B06B2}"/>
              </a:ext>
            </a:extLst>
          </p:cNvPr>
          <p:cNvSpPr txBox="1"/>
          <p:nvPr/>
        </p:nvSpPr>
        <p:spPr>
          <a:xfrm>
            <a:off x="3290333" y="3272944"/>
            <a:ext cx="69620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105</a:t>
            </a:r>
            <a:r>
              <a:rPr lang="uz-Cyrl-UZ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</a:t>
            </a:r>
            <a:br>
              <a:rPr lang="uz-Cyrl-UZ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r>
              <a:rPr lang="uz-Cyrl-UZ" sz="1100" b="1" dirty="0">
                <a:latin typeface="Arial" panose="020B0604020202020204" pitchFamily="34" charset="0"/>
                <a:cs typeface="Arial" panose="020B0604020202020204" pitchFamily="34" charset="0"/>
              </a:rPr>
              <a:t>,8</a:t>
            </a:r>
            <a:r>
              <a:rPr lang="uz-Cyrl-UZ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%)</a:t>
            </a:r>
            <a:endParaRPr lang="ru-RU" sz="1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34A83A89-76B3-43FC-A4BF-21BCFB392856}"/>
              </a:ext>
            </a:extLst>
          </p:cNvPr>
          <p:cNvSpPr txBox="1"/>
          <p:nvPr/>
        </p:nvSpPr>
        <p:spPr>
          <a:xfrm>
            <a:off x="3783177" y="2938459"/>
            <a:ext cx="16264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Ижтимоий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химояга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мухтож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боқувчисини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йўқотган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b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ногиронлиги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бўлган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хонадонлар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38BF2C1D-1952-4657-8177-EE42C07831BE}"/>
              </a:ext>
            </a:extLst>
          </p:cNvPr>
          <p:cNvSpPr txBox="1"/>
          <p:nvPr/>
        </p:nvSpPr>
        <p:spPr>
          <a:xfrm>
            <a:off x="5721399" y="3081178"/>
            <a:ext cx="14415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Иқтисодий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аҳволи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яхши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ўзига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тўқ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хонадонлар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EA965605-BD8B-41BA-957D-1ABDE5A5D927}"/>
              </a:ext>
            </a:extLst>
          </p:cNvPr>
          <p:cNvGrpSpPr/>
          <p:nvPr/>
        </p:nvGrpSpPr>
        <p:grpSpPr>
          <a:xfrm>
            <a:off x="5160254" y="3241500"/>
            <a:ext cx="676788" cy="522876"/>
            <a:chOff x="1508277" y="4641800"/>
            <a:chExt cx="676788" cy="522876"/>
          </a:xfrm>
        </p:grpSpPr>
        <p:sp>
          <p:nvSpPr>
            <p:cNvPr id="150" name="Прямоугольник: скругленные углы 149">
              <a:extLst>
                <a:ext uri="{FF2B5EF4-FFF2-40B4-BE49-F238E27FC236}">
                  <a16:creationId xmlns:a16="http://schemas.microsoft.com/office/drawing/2014/main" id="{9FBDB32E-D748-4B75-8F72-0B0B80143828}"/>
                </a:ext>
              </a:extLst>
            </p:cNvPr>
            <p:cNvSpPr/>
            <p:nvPr/>
          </p:nvSpPr>
          <p:spPr>
            <a:xfrm>
              <a:off x="1598676" y="4650319"/>
              <a:ext cx="507600" cy="514357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99B3050B-25F4-43D3-8AB4-111A174F5601}"/>
                </a:ext>
              </a:extLst>
            </p:cNvPr>
            <p:cNvSpPr txBox="1"/>
            <p:nvPr/>
          </p:nvSpPr>
          <p:spPr>
            <a:xfrm>
              <a:off x="1508277" y="4641800"/>
              <a:ext cx="676788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69</a:t>
              </a:r>
              <a:r>
                <a:rPr lang="uz-Cyrl-UZ" sz="1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b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ru-RU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16,3</a:t>
              </a: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%)</a:t>
              </a:r>
              <a:endPara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93A31700-2A88-481F-B858-CFE2D5CE5DA2}"/>
              </a:ext>
            </a:extLst>
          </p:cNvPr>
          <p:cNvGrpSpPr/>
          <p:nvPr/>
        </p:nvGrpSpPr>
        <p:grpSpPr>
          <a:xfrm>
            <a:off x="6980910" y="3271188"/>
            <a:ext cx="693756" cy="514357"/>
            <a:chOff x="3428213" y="4329648"/>
            <a:chExt cx="693756" cy="514357"/>
          </a:xfrm>
        </p:grpSpPr>
        <p:sp>
          <p:nvSpPr>
            <p:cNvPr id="152" name="Прямоугольник: скругленные углы 151">
              <a:extLst>
                <a:ext uri="{FF2B5EF4-FFF2-40B4-BE49-F238E27FC236}">
                  <a16:creationId xmlns:a16="http://schemas.microsoft.com/office/drawing/2014/main" id="{E71DFBD5-F738-406B-8923-C691D949A62C}"/>
                </a:ext>
              </a:extLst>
            </p:cNvPr>
            <p:cNvSpPr/>
            <p:nvPr/>
          </p:nvSpPr>
          <p:spPr>
            <a:xfrm>
              <a:off x="3492353" y="4329648"/>
              <a:ext cx="507600" cy="514357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1D61FB52-995F-471D-A9C9-89A623B34C77}"/>
                </a:ext>
              </a:extLst>
            </p:cNvPr>
            <p:cNvSpPr txBox="1"/>
            <p:nvPr/>
          </p:nvSpPr>
          <p:spPr>
            <a:xfrm>
              <a:off x="3428213" y="4350923"/>
              <a:ext cx="693756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143</a:t>
              </a: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b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ru-RU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r>
                <a:rPr lang="en-US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r>
                <a:rPr lang="ru-RU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,0</a:t>
              </a:r>
              <a:r>
                <a:rPr lang="uz-Cyrl-UZ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%)</a:t>
              </a:r>
              <a:endPara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57" name="Picture 22" descr="Учитель – Бесплатные иконки: образование">
            <a:extLst>
              <a:ext uri="{FF2B5EF4-FFF2-40B4-BE49-F238E27FC236}">
                <a16:creationId xmlns:a16="http://schemas.microsoft.com/office/drawing/2014/main" id="{2137AA31-6AD8-4672-8B8A-30C4C9DEA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492" y="3969566"/>
            <a:ext cx="416738" cy="41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64" descr="Ипотечный кредит | Бесплатно значок">
            <a:extLst>
              <a:ext uri="{FF2B5EF4-FFF2-40B4-BE49-F238E27FC236}">
                <a16:creationId xmlns:a16="http://schemas.microsoft.com/office/drawing/2014/main" id="{E22B430C-DBBF-4B48-BD4B-7E0D855894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002" y="3996439"/>
            <a:ext cx="464768" cy="464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9" name="Picture 64" descr="Контрольный список">
            <a:extLst>
              <a:ext uri="{FF2B5EF4-FFF2-40B4-BE49-F238E27FC236}">
                <a16:creationId xmlns:a16="http://schemas.microsoft.com/office/drawing/2014/main" id="{FCADDEFE-FC8E-4F1A-A84E-DC457EFF2D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 bwMode="auto">
          <a:xfrm>
            <a:off x="597562" y="5410666"/>
            <a:ext cx="630736" cy="630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" name="Picture 64" descr="Мозговой штурм группы">
            <a:extLst>
              <a:ext uri="{FF2B5EF4-FFF2-40B4-BE49-F238E27FC236}">
                <a16:creationId xmlns:a16="http://schemas.microsoft.com/office/drawing/2014/main" id="{D6653EA9-09AC-4D78-B9F0-94B39AD7CC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 bwMode="auto">
          <a:xfrm>
            <a:off x="4469284" y="5354395"/>
            <a:ext cx="530137" cy="350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7" name="Прямоугольник 226">
            <a:extLst>
              <a:ext uri="{FF2B5EF4-FFF2-40B4-BE49-F238E27FC236}">
                <a16:creationId xmlns:a16="http://schemas.microsoft.com/office/drawing/2014/main" id="{E85692E8-6C2D-4AA9-8A0D-3F48AC351611}"/>
              </a:ext>
            </a:extLst>
          </p:cNvPr>
          <p:cNvSpPr/>
          <p:nvPr/>
        </p:nvSpPr>
        <p:spPr>
          <a:xfrm>
            <a:off x="4439556" y="1410729"/>
            <a:ext cx="2052124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z-Cyrl-UZ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Мактаблар сони</a:t>
            </a:r>
          </a:p>
        </p:txBody>
      </p:sp>
      <p:sp>
        <p:nvSpPr>
          <p:cNvPr id="228" name="object 5">
            <a:extLst>
              <a:ext uri="{FF2B5EF4-FFF2-40B4-BE49-F238E27FC236}">
                <a16:creationId xmlns:a16="http://schemas.microsoft.com/office/drawing/2014/main" id="{CC79A2C4-3837-4F6E-88A7-F47BBD4A4F54}"/>
              </a:ext>
            </a:extLst>
          </p:cNvPr>
          <p:cNvSpPr txBox="1"/>
          <p:nvPr/>
        </p:nvSpPr>
        <p:spPr>
          <a:xfrm>
            <a:off x="5110056" y="1785981"/>
            <a:ext cx="900395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uz-Cyrl-UZ"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lang="uz-Cyrl-UZ" sz="1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Детский сад – Бесплатные иконки: здания">
            <a:extLst>
              <a:ext uri="{FF2B5EF4-FFF2-40B4-BE49-F238E27FC236}">
                <a16:creationId xmlns:a16="http://schemas.microsoft.com/office/drawing/2014/main" id="{D1185528-3DE2-4751-B56B-FDCE5542ED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292" y="1330409"/>
            <a:ext cx="709799" cy="709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9" name="Прямоугольник 228">
            <a:extLst>
              <a:ext uri="{FF2B5EF4-FFF2-40B4-BE49-F238E27FC236}">
                <a16:creationId xmlns:a16="http://schemas.microsoft.com/office/drawing/2014/main" id="{3B2EE92B-4E67-4C58-B408-2C049B2881EF}"/>
              </a:ext>
            </a:extLst>
          </p:cNvPr>
          <p:cNvSpPr/>
          <p:nvPr/>
        </p:nvSpPr>
        <p:spPr>
          <a:xfrm>
            <a:off x="7251503" y="1397396"/>
            <a:ext cx="1613074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z-Cyrl-UZ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МТМ лар сони</a:t>
            </a:r>
          </a:p>
        </p:txBody>
      </p:sp>
      <p:sp>
        <p:nvSpPr>
          <p:cNvPr id="230" name="object 5">
            <a:extLst>
              <a:ext uri="{FF2B5EF4-FFF2-40B4-BE49-F238E27FC236}">
                <a16:creationId xmlns:a16="http://schemas.microsoft.com/office/drawing/2014/main" id="{7A79C84E-2E4A-45D2-A564-4AE2F332210A}"/>
              </a:ext>
            </a:extLst>
          </p:cNvPr>
          <p:cNvSpPr txBox="1"/>
          <p:nvPr/>
        </p:nvSpPr>
        <p:spPr>
          <a:xfrm>
            <a:off x="7719805" y="1729746"/>
            <a:ext cx="471965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uz-Cyrl-UZ"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lang="uz-Cyrl-UZ" sz="1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0" name="Picture 6" descr="Бизнес центр – Бесплатные иконки: здания">
            <a:extLst>
              <a:ext uri="{FF2B5EF4-FFF2-40B4-BE49-F238E27FC236}">
                <a16:creationId xmlns:a16="http://schemas.microsoft.com/office/drawing/2014/main" id="{525A0EEE-1B47-42FE-BA17-FD45A6FC2B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5875" y="1310824"/>
            <a:ext cx="764493" cy="764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2" name="Прямоугольник 231">
            <a:extLst>
              <a:ext uri="{FF2B5EF4-FFF2-40B4-BE49-F238E27FC236}">
                <a16:creationId xmlns:a16="http://schemas.microsoft.com/office/drawing/2014/main" id="{BA911A43-58B9-4621-8E3B-075DAB223101}"/>
              </a:ext>
            </a:extLst>
          </p:cNvPr>
          <p:cNvSpPr/>
          <p:nvPr/>
        </p:nvSpPr>
        <p:spPr>
          <a:xfrm>
            <a:off x="9932484" y="1344140"/>
            <a:ext cx="2084659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z-Cyrl-UZ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Тадбиркорлар сони</a:t>
            </a:r>
          </a:p>
        </p:txBody>
      </p:sp>
      <p:sp>
        <p:nvSpPr>
          <p:cNvPr id="233" name="object 5">
            <a:extLst>
              <a:ext uri="{FF2B5EF4-FFF2-40B4-BE49-F238E27FC236}">
                <a16:creationId xmlns:a16="http://schemas.microsoft.com/office/drawing/2014/main" id="{87A1336D-22AE-4E83-BFDF-433F2430262B}"/>
              </a:ext>
            </a:extLst>
          </p:cNvPr>
          <p:cNvSpPr txBox="1"/>
          <p:nvPr/>
        </p:nvSpPr>
        <p:spPr>
          <a:xfrm>
            <a:off x="10425782" y="1724640"/>
            <a:ext cx="900395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</a:t>
            </a:r>
            <a:r>
              <a:rPr lang="uz-Cyrl-UZ"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r>
              <a:rPr lang="en-US"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endParaRPr lang="uz-Cyrl-UZ" sz="1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5691409E-8B13-406D-858C-036CE27A1232}"/>
              </a:ext>
            </a:extLst>
          </p:cNvPr>
          <p:cNvSpPr txBox="1"/>
          <p:nvPr/>
        </p:nvSpPr>
        <p:spPr>
          <a:xfrm>
            <a:off x="7738102" y="2356757"/>
            <a:ext cx="4286788" cy="30777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 fontAlgn="ctr"/>
            <a:r>
              <a:rPr lang="uz-Cyrl-UZ" sz="14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Ҳоким ёрдамчиси молиявий имкониятлари</a:t>
            </a:r>
            <a:endParaRPr lang="ru-RU" sz="1400" b="1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78" name="Прямоугольник: скругленные углы 182">
            <a:extLst>
              <a:ext uri="{FF2B5EF4-FFF2-40B4-BE49-F238E27FC236}">
                <a16:creationId xmlns:a16="http://schemas.microsoft.com/office/drawing/2014/main" id="{6B4FB45E-C946-4D57-8E99-018939279B98}"/>
              </a:ext>
            </a:extLst>
          </p:cNvPr>
          <p:cNvSpPr/>
          <p:nvPr/>
        </p:nvSpPr>
        <p:spPr>
          <a:xfrm>
            <a:off x="7738103" y="2364720"/>
            <a:ext cx="4296838" cy="298800"/>
          </a:xfrm>
          <a:prstGeom prst="roundRect">
            <a:avLst/>
          </a:prstGeom>
          <a:noFill/>
          <a:ln w="38100">
            <a:solidFill>
              <a:srgbClr val="8BC1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82" name="Группа 181">
            <a:extLst>
              <a:ext uri="{FF2B5EF4-FFF2-40B4-BE49-F238E27FC236}">
                <a16:creationId xmlns:a16="http://schemas.microsoft.com/office/drawing/2014/main" id="{94CC03D0-84DA-4E5B-907C-21CD10033391}"/>
              </a:ext>
            </a:extLst>
          </p:cNvPr>
          <p:cNvGrpSpPr/>
          <p:nvPr/>
        </p:nvGrpSpPr>
        <p:grpSpPr>
          <a:xfrm>
            <a:off x="9338748" y="2738372"/>
            <a:ext cx="1312540" cy="936071"/>
            <a:chOff x="2125023" y="3128513"/>
            <a:chExt cx="1371051" cy="1167261"/>
          </a:xfrm>
        </p:grpSpPr>
        <p:sp>
          <p:nvSpPr>
            <p:cNvPr id="183" name="Овал 182">
              <a:extLst>
                <a:ext uri="{FF2B5EF4-FFF2-40B4-BE49-F238E27FC236}">
                  <a16:creationId xmlns:a16="http://schemas.microsoft.com/office/drawing/2014/main" id="{185C7791-E81D-423B-B127-9E3093B88669}"/>
                </a:ext>
              </a:extLst>
            </p:cNvPr>
            <p:cNvSpPr/>
            <p:nvPr/>
          </p:nvSpPr>
          <p:spPr>
            <a:xfrm>
              <a:off x="2204479" y="3128513"/>
              <a:ext cx="1176895" cy="1167261"/>
            </a:xfrm>
            <a:prstGeom prst="ellipse">
              <a:avLst/>
            </a:prstGeom>
            <a:noFill/>
            <a:ln w="57150">
              <a:solidFill>
                <a:srgbClr val="00B0F0"/>
              </a:solidFill>
            </a:ln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>
                <a:latin typeface="Arial" panose="020B0604020202020204" pitchFamily="34" charset="0"/>
                <a:cs typeface="Arial" pitchFamily="34" charset="0"/>
              </a:endParaRPr>
            </a:p>
          </p:txBody>
        </p: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913BE48A-F90F-4759-898F-F2E728BF4ABB}"/>
                </a:ext>
              </a:extLst>
            </p:cNvPr>
            <p:cNvSpPr txBox="1"/>
            <p:nvPr/>
          </p:nvSpPr>
          <p:spPr>
            <a:xfrm>
              <a:off x="2125023" y="3543248"/>
              <a:ext cx="1371051" cy="652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uz-Cyrl-UZ" sz="1600" b="1">
                  <a:solidFill>
                    <a:srgbClr val="C00000"/>
                  </a:solidFill>
                  <a:latin typeface="Arial" panose="020B0604020202020204" pitchFamily="34" charset="0"/>
                  <a:cs typeface="Arial" pitchFamily="34" charset="0"/>
                </a:rPr>
                <a:t>508,46</a:t>
              </a:r>
              <a:r>
                <a:rPr lang="uz-Cyrl-UZ" sz="1600" b="1">
                  <a:solidFill>
                    <a:srgbClr val="FF0000"/>
                  </a:solidFill>
                  <a:latin typeface="Arial" panose="020B0604020202020204" pitchFamily="34" charset="0"/>
                  <a:cs typeface="Arial" pitchFamily="34" charset="0"/>
                </a:rPr>
                <a:t> </a:t>
              </a:r>
              <a:r>
                <a:rPr lang="uz-Cyrl-UZ" sz="1200" b="1" dirty="0">
                  <a:latin typeface="Arial" pitchFamily="34" charset="0"/>
                  <a:cs typeface="Arial" pitchFamily="34" charset="0"/>
                </a:rPr>
                <a:t>млрд.</a:t>
              </a:r>
              <a:endParaRPr lang="uz-Cyrl-UZ" sz="1100" b="1" dirty="0"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uz-Cyrl-UZ" sz="1200" b="1" dirty="0">
                  <a:latin typeface="Arial" pitchFamily="34" charset="0"/>
                  <a:cs typeface="Arial" pitchFamily="34" charset="0"/>
                </a:rPr>
                <a:t>сўм</a:t>
              </a:r>
            </a:p>
          </p:txBody>
        </p:sp>
        <p:sp>
          <p:nvSpPr>
            <p:cNvPr id="189" name="Прямоугольник 188">
              <a:extLst>
                <a:ext uri="{FF2B5EF4-FFF2-40B4-BE49-F238E27FC236}">
                  <a16:creationId xmlns:a16="http://schemas.microsoft.com/office/drawing/2014/main" id="{40135567-4858-44CC-9903-EFB10F1AF759}"/>
                </a:ext>
              </a:extLst>
            </p:cNvPr>
            <p:cNvSpPr/>
            <p:nvPr/>
          </p:nvSpPr>
          <p:spPr>
            <a:xfrm>
              <a:off x="2447778" y="3239767"/>
              <a:ext cx="939115" cy="3558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400" b="1" dirty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ЖАМИ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4" name="Прямоугольник 203">
            <a:extLst>
              <a:ext uri="{FF2B5EF4-FFF2-40B4-BE49-F238E27FC236}">
                <a16:creationId xmlns:a16="http://schemas.microsoft.com/office/drawing/2014/main" id="{2334EFDD-2BF5-4D94-9C44-3304B2FFD7F3}"/>
              </a:ext>
            </a:extLst>
          </p:cNvPr>
          <p:cNvSpPr/>
          <p:nvPr/>
        </p:nvSpPr>
        <p:spPr>
          <a:xfrm>
            <a:off x="7779814" y="3182948"/>
            <a:ext cx="1526075" cy="3324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err="1">
                <a:solidFill>
                  <a:srgbClr val="0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Имтиёзли</a:t>
            </a:r>
            <a:r>
              <a:rPr lang="ru-RU" sz="1000" b="1" dirty="0">
                <a:solidFill>
                  <a:srgbClr val="0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rgbClr val="0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кредитлар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211" name="Прямоугольник 210">
            <a:extLst>
              <a:ext uri="{FF2B5EF4-FFF2-40B4-BE49-F238E27FC236}">
                <a16:creationId xmlns:a16="http://schemas.microsoft.com/office/drawing/2014/main" id="{B1A17069-7188-4EB7-9247-4CB1E6737298}"/>
              </a:ext>
            </a:extLst>
          </p:cNvPr>
          <p:cNvSpPr/>
          <p:nvPr/>
        </p:nvSpPr>
        <p:spPr>
          <a:xfrm>
            <a:off x="10555502" y="3053827"/>
            <a:ext cx="1619183" cy="4203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Субсидия маблағи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6" name="Прямоугольник 215">
            <a:extLst>
              <a:ext uri="{FF2B5EF4-FFF2-40B4-BE49-F238E27FC236}">
                <a16:creationId xmlns:a16="http://schemas.microsoft.com/office/drawing/2014/main" id="{DF8CE7F4-358B-479F-A3B6-00C2F4DAD733}"/>
              </a:ext>
            </a:extLst>
          </p:cNvPr>
          <p:cNvSpPr/>
          <p:nvPr/>
        </p:nvSpPr>
        <p:spPr>
          <a:xfrm>
            <a:off x="10261494" y="3958805"/>
            <a:ext cx="2021049" cy="2902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2" name="Прямая соединительная линия 221">
            <a:extLst>
              <a:ext uri="{FF2B5EF4-FFF2-40B4-BE49-F238E27FC236}">
                <a16:creationId xmlns:a16="http://schemas.microsoft.com/office/drawing/2014/main" id="{3149F1F2-65A5-4EDE-AF4B-0284324C577D}"/>
              </a:ext>
            </a:extLst>
          </p:cNvPr>
          <p:cNvCxnSpPr>
            <a:cxnSpLocks/>
          </p:cNvCxnSpPr>
          <p:nvPr/>
        </p:nvCxnSpPr>
        <p:spPr>
          <a:xfrm flipH="1">
            <a:off x="7866055" y="3197267"/>
            <a:ext cx="1467448" cy="21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Прямоугольник 223">
            <a:extLst>
              <a:ext uri="{FF2B5EF4-FFF2-40B4-BE49-F238E27FC236}">
                <a16:creationId xmlns:a16="http://schemas.microsoft.com/office/drawing/2014/main" id="{9A63DB89-F3FD-43AD-9D87-063B5773183E}"/>
              </a:ext>
            </a:extLst>
          </p:cNvPr>
          <p:cNvSpPr/>
          <p:nvPr/>
        </p:nvSpPr>
        <p:spPr>
          <a:xfrm>
            <a:off x="7636432" y="2876788"/>
            <a:ext cx="16565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456,46</a:t>
            </a:r>
            <a:r>
              <a:rPr lang="uz-Cyrl-UZ" sz="1400" b="1" dirty="0">
                <a:latin typeface="Arial" panose="020B0604020202020204" pitchFamily="34" charset="0"/>
                <a:cs typeface="Arial" panose="020B0604020202020204" pitchFamily="34" charset="0"/>
              </a:rPr>
              <a:t> млн.сўм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6" name="Прямая соединительная линия 235">
            <a:extLst>
              <a:ext uri="{FF2B5EF4-FFF2-40B4-BE49-F238E27FC236}">
                <a16:creationId xmlns:a16="http://schemas.microsoft.com/office/drawing/2014/main" id="{0C3950D6-813B-4BDF-8D57-D896D9F2CD69}"/>
              </a:ext>
            </a:extLst>
          </p:cNvPr>
          <p:cNvCxnSpPr>
            <a:cxnSpLocks/>
          </p:cNvCxnSpPr>
          <p:nvPr/>
        </p:nvCxnSpPr>
        <p:spPr>
          <a:xfrm flipV="1">
            <a:off x="10665685" y="3152878"/>
            <a:ext cx="1325887" cy="19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7" name="Прямоугольник 236">
            <a:extLst>
              <a:ext uri="{FF2B5EF4-FFF2-40B4-BE49-F238E27FC236}">
                <a16:creationId xmlns:a16="http://schemas.microsoft.com/office/drawing/2014/main" id="{E81A84E5-0FB4-4C84-AA82-C27F0A0A289B}"/>
              </a:ext>
            </a:extLst>
          </p:cNvPr>
          <p:cNvSpPr/>
          <p:nvPr/>
        </p:nvSpPr>
        <p:spPr>
          <a:xfrm>
            <a:off x="10579261" y="2833708"/>
            <a:ext cx="14584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52</a:t>
            </a:r>
            <a:r>
              <a:rPr lang="uz-Cyrl-UZ" sz="1400" b="1" dirty="0">
                <a:latin typeface="Arial" panose="020B0604020202020204" pitchFamily="34" charset="0"/>
                <a:cs typeface="Arial" panose="020B0604020202020204" pitchFamily="34" charset="0"/>
              </a:rPr>
              <a:t> млн. сўм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3" name="Прямоугольник: скругленные углы 104">
            <a:extLst>
              <a:ext uri="{FF2B5EF4-FFF2-40B4-BE49-F238E27FC236}">
                <a16:creationId xmlns:a16="http://schemas.microsoft.com/office/drawing/2014/main" id="{4B4AAB9D-876B-4476-A9C4-67768FD1DD30}"/>
              </a:ext>
            </a:extLst>
          </p:cNvPr>
          <p:cNvSpPr/>
          <p:nvPr/>
        </p:nvSpPr>
        <p:spPr>
          <a:xfrm>
            <a:off x="155575" y="500996"/>
            <a:ext cx="11956953" cy="1718299"/>
          </a:xfrm>
          <a:prstGeom prst="roundRect">
            <a:avLst>
              <a:gd name="adj" fmla="val 8392"/>
            </a:avLst>
          </a:prstGeom>
          <a:noFill/>
          <a:ln w="28575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ru-RU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Прямоугольник: скругленные углы 61">
            <a:extLst>
              <a:ext uri="{FF2B5EF4-FFF2-40B4-BE49-F238E27FC236}">
                <a16:creationId xmlns:a16="http://schemas.microsoft.com/office/drawing/2014/main" id="{0F71AE4E-7374-4D19-A410-8E53AF9BB32F}"/>
              </a:ext>
            </a:extLst>
          </p:cNvPr>
          <p:cNvSpPr/>
          <p:nvPr/>
        </p:nvSpPr>
        <p:spPr>
          <a:xfrm>
            <a:off x="62528" y="3894777"/>
            <a:ext cx="1733394" cy="1432391"/>
          </a:xfrm>
          <a:prstGeom prst="roundRect">
            <a:avLst/>
          </a:prstGeom>
          <a:noFill/>
          <a:ln w="190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8" name="Прямоугольник: скругленные углы 247">
            <a:extLst>
              <a:ext uri="{FF2B5EF4-FFF2-40B4-BE49-F238E27FC236}">
                <a16:creationId xmlns:a16="http://schemas.microsoft.com/office/drawing/2014/main" id="{8B391174-4201-402C-B643-5FE225CA581F}"/>
              </a:ext>
            </a:extLst>
          </p:cNvPr>
          <p:cNvSpPr/>
          <p:nvPr/>
        </p:nvSpPr>
        <p:spPr>
          <a:xfrm>
            <a:off x="1936383" y="3903951"/>
            <a:ext cx="1921391" cy="1432800"/>
          </a:xfrm>
          <a:prstGeom prst="roundRect">
            <a:avLst/>
          </a:prstGeom>
          <a:noFill/>
          <a:ln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3" name="TextBox 452">
            <a:extLst>
              <a:ext uri="{FF2B5EF4-FFF2-40B4-BE49-F238E27FC236}">
                <a16:creationId xmlns:a16="http://schemas.microsoft.com/office/drawing/2014/main" id="{25DF8D44-855C-4F48-9D68-B56648CDC6B0}"/>
              </a:ext>
            </a:extLst>
          </p:cNvPr>
          <p:cNvSpPr txBox="1"/>
          <p:nvPr/>
        </p:nvSpPr>
        <p:spPr>
          <a:xfrm>
            <a:off x="1970834" y="4087006"/>
            <a:ext cx="1874231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uz-Cyrl-UZ" sz="900" b="1" dirty="0">
                <a:latin typeface="Arial" panose="020B0604020202020204" pitchFamily="34" charset="0"/>
                <a:cs typeface="Arial" panose="020B0604020202020204" pitchFamily="34" charset="0"/>
              </a:rPr>
              <a:t> нафар тикувчилик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uz-Cyrl-UZ" sz="900" b="1" dirty="0">
                <a:latin typeface="Arial" panose="020B0604020202020204" pitchFamily="34" charset="0"/>
                <a:cs typeface="Arial" panose="020B0604020202020204" pitchFamily="34" charset="0"/>
              </a:rPr>
              <a:t> нафар  пазандачилик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uz-Cyrl-UZ" sz="900" b="1" dirty="0">
                <a:latin typeface="Arial" panose="020B0604020202020204" pitchFamily="34" charset="0"/>
                <a:cs typeface="Arial" panose="020B0604020202020204" pitchFamily="34" charset="0"/>
              </a:rPr>
              <a:t>нафар пайванд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900" b="1" dirty="0"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900" b="1" dirty="0">
                <a:latin typeface="Arial" panose="020B0604020202020204" pitchFamily="34" charset="0"/>
                <a:cs typeface="Arial" panose="020B0604020202020204" pitchFamily="34" charset="0"/>
              </a:rPr>
              <a:t>саратошлик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900" b="1" dirty="0">
                <a:latin typeface="Arial" panose="020B0604020202020204" pitchFamily="34" charset="0"/>
                <a:cs typeface="Arial" panose="020B0604020202020204" pitchFamily="34" charset="0"/>
              </a:rPr>
              <a:t>нафар бошка сохалар</a:t>
            </a:r>
          </a:p>
        </p:txBody>
      </p:sp>
      <p:sp>
        <p:nvSpPr>
          <p:cNvPr id="292" name="Прямоугольник: скругленные углы 291">
            <a:extLst>
              <a:ext uri="{FF2B5EF4-FFF2-40B4-BE49-F238E27FC236}">
                <a16:creationId xmlns:a16="http://schemas.microsoft.com/office/drawing/2014/main" id="{CC45ACC5-16EB-46D3-BD60-3BAF9246FEFB}"/>
              </a:ext>
            </a:extLst>
          </p:cNvPr>
          <p:cNvSpPr/>
          <p:nvPr/>
        </p:nvSpPr>
        <p:spPr>
          <a:xfrm>
            <a:off x="62528" y="5380634"/>
            <a:ext cx="1733394" cy="1432391"/>
          </a:xfrm>
          <a:prstGeom prst="roundRect">
            <a:avLst/>
          </a:prstGeom>
          <a:noFill/>
          <a:ln w="190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1" name="Прямоугольник: скругленные углы 330">
            <a:extLst>
              <a:ext uri="{FF2B5EF4-FFF2-40B4-BE49-F238E27FC236}">
                <a16:creationId xmlns:a16="http://schemas.microsoft.com/office/drawing/2014/main" id="{CEA09053-C327-40AD-9917-51AF53FCE8AB}"/>
              </a:ext>
            </a:extLst>
          </p:cNvPr>
          <p:cNvSpPr/>
          <p:nvPr/>
        </p:nvSpPr>
        <p:spPr>
          <a:xfrm>
            <a:off x="3984451" y="3900783"/>
            <a:ext cx="1499804" cy="1432391"/>
          </a:xfrm>
          <a:prstGeom prst="roundRect">
            <a:avLst/>
          </a:prstGeom>
          <a:noFill/>
          <a:ln w="190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3" name="Прямоугольник: скругленные углы 332">
            <a:extLst>
              <a:ext uri="{FF2B5EF4-FFF2-40B4-BE49-F238E27FC236}">
                <a16:creationId xmlns:a16="http://schemas.microsoft.com/office/drawing/2014/main" id="{3D71B737-BCA2-46AC-85BC-73E2D1DFF093}"/>
              </a:ext>
            </a:extLst>
          </p:cNvPr>
          <p:cNvSpPr/>
          <p:nvPr/>
        </p:nvSpPr>
        <p:spPr>
          <a:xfrm>
            <a:off x="5610932" y="3906276"/>
            <a:ext cx="2063734" cy="1397373"/>
          </a:xfrm>
          <a:prstGeom prst="round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4" name="TextBox 333">
            <a:extLst>
              <a:ext uri="{FF2B5EF4-FFF2-40B4-BE49-F238E27FC236}">
                <a16:creationId xmlns:a16="http://schemas.microsoft.com/office/drawing/2014/main" id="{3DFE1F67-A349-4777-A7A9-9454448C83B3}"/>
              </a:ext>
            </a:extLst>
          </p:cNvPr>
          <p:cNvSpPr txBox="1"/>
          <p:nvPr/>
        </p:nvSpPr>
        <p:spPr>
          <a:xfrm>
            <a:off x="5595932" y="3924104"/>
            <a:ext cx="20787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асаларичилик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тикувчилик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хизмат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узумчилпик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иссиқхона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05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r>
              <a:rPr lang="uz-Cyrl-UZ" sz="105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нафар бошқа сохалар</a:t>
            </a:r>
          </a:p>
        </p:txBody>
      </p:sp>
      <p:sp>
        <p:nvSpPr>
          <p:cNvPr id="337" name="Прямоугольник: скругленные углы 336">
            <a:extLst>
              <a:ext uri="{FF2B5EF4-FFF2-40B4-BE49-F238E27FC236}">
                <a16:creationId xmlns:a16="http://schemas.microsoft.com/office/drawing/2014/main" id="{25B09A62-CCAE-475D-BBF9-897CF8C9BF5C}"/>
              </a:ext>
            </a:extLst>
          </p:cNvPr>
          <p:cNvSpPr/>
          <p:nvPr/>
        </p:nvSpPr>
        <p:spPr>
          <a:xfrm>
            <a:off x="3992106" y="5387218"/>
            <a:ext cx="1511199" cy="1432391"/>
          </a:xfrm>
          <a:prstGeom prst="roundRect">
            <a:avLst/>
          </a:prstGeom>
          <a:noFill/>
          <a:ln w="190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2" name="Прямоугольник: скругленные углы 341">
            <a:extLst>
              <a:ext uri="{FF2B5EF4-FFF2-40B4-BE49-F238E27FC236}">
                <a16:creationId xmlns:a16="http://schemas.microsoft.com/office/drawing/2014/main" id="{5E612338-EFE5-4982-9CA4-1A984F157E5A}"/>
              </a:ext>
            </a:extLst>
          </p:cNvPr>
          <p:cNvSpPr/>
          <p:nvPr/>
        </p:nvSpPr>
        <p:spPr>
          <a:xfrm>
            <a:off x="5610932" y="5382661"/>
            <a:ext cx="2063733" cy="1436948"/>
          </a:xfrm>
          <a:prstGeom prst="round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3" name="Прямоугольник: скругленные углы 342">
            <a:extLst>
              <a:ext uri="{FF2B5EF4-FFF2-40B4-BE49-F238E27FC236}">
                <a16:creationId xmlns:a16="http://schemas.microsoft.com/office/drawing/2014/main" id="{C4D1CEF9-9F59-4712-80EB-11F1B9508A43}"/>
              </a:ext>
            </a:extLst>
          </p:cNvPr>
          <p:cNvSpPr/>
          <p:nvPr/>
        </p:nvSpPr>
        <p:spPr>
          <a:xfrm>
            <a:off x="1952898" y="5391623"/>
            <a:ext cx="1921391" cy="1432800"/>
          </a:xfrm>
          <a:prstGeom prst="roundRect">
            <a:avLst/>
          </a:prstGeom>
          <a:noFill/>
          <a:ln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4" name="TextBox 343">
            <a:extLst>
              <a:ext uri="{FF2B5EF4-FFF2-40B4-BE49-F238E27FC236}">
                <a16:creationId xmlns:a16="http://schemas.microsoft.com/office/drawing/2014/main" id="{A2712E1F-831F-4C99-9BC5-824961E4959A}"/>
              </a:ext>
            </a:extLst>
          </p:cNvPr>
          <p:cNvSpPr txBox="1"/>
          <p:nvPr/>
        </p:nvSpPr>
        <p:spPr>
          <a:xfrm>
            <a:off x="2024992" y="5636151"/>
            <a:ext cx="187423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тикувчилик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0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нафар иссиқхона</a:t>
            </a:r>
          </a:p>
        </p:txBody>
      </p:sp>
      <p:sp>
        <p:nvSpPr>
          <p:cNvPr id="345" name="TextBox 344">
            <a:extLst>
              <a:ext uri="{FF2B5EF4-FFF2-40B4-BE49-F238E27FC236}">
                <a16:creationId xmlns:a16="http://schemas.microsoft.com/office/drawing/2014/main" id="{798EA2C7-277D-400B-87E6-EE4A0165C803}"/>
              </a:ext>
            </a:extLst>
          </p:cNvPr>
          <p:cNvSpPr txBox="1"/>
          <p:nvPr/>
        </p:nvSpPr>
        <p:spPr>
          <a:xfrm>
            <a:off x="5657223" y="5442089"/>
            <a:ext cx="213491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ru-RU" sz="1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r>
              <a:rPr lang="uz-Cyrl-UZ" sz="1000" b="1" dirty="0">
                <a:latin typeface="Arial" panose="020B0604020202020204" pitchFamily="34" charset="0"/>
                <a:cs typeface="Arial" panose="020B0604020202020204" pitchFamily="34" charset="0"/>
              </a:rPr>
              <a:t> нафар доимий</a:t>
            </a:r>
            <a:br>
              <a:rPr lang="uz-Cyrl-UZ" sz="1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000" b="1" dirty="0">
                <a:latin typeface="Arial" panose="020B0604020202020204" pitchFamily="34" charset="0"/>
                <a:cs typeface="Arial" panose="020B0604020202020204" pitchFamily="34" charset="0"/>
              </a:rPr>
              <a:t>иш ўрни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ru-RU" sz="1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r>
              <a:rPr lang="uz-Cyrl-UZ" sz="1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uz-Cyrl-UZ" sz="1000" b="1" dirty="0">
                <a:latin typeface="Arial" panose="020B0604020202020204" pitchFamily="34" charset="0"/>
                <a:cs typeface="Arial" panose="020B0604020202020204" pitchFamily="34" charset="0"/>
              </a:rPr>
              <a:t>нафар тадбиркорлик килиш </a:t>
            </a:r>
            <a:r>
              <a:rPr lang="uz-Cyrl-UZ" sz="800" b="1" i="1" dirty="0">
                <a:latin typeface="Arial" panose="020B0604020202020204" pitchFamily="34" charset="0"/>
                <a:cs typeface="Arial" panose="020B0604020202020204" pitchFamily="34" charset="0"/>
              </a:rPr>
              <a:t>(асаларичилик, узумчилик, тикувчилик, чорвачилик, иссиқхона)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uz-Cyrl-UZ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r>
              <a:rPr lang="uz-Cyrl-UZ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000" b="1" dirty="0">
                <a:latin typeface="Arial" panose="020B0604020202020204" pitchFamily="34" charset="0"/>
                <a:cs typeface="Arial" panose="020B0604020202020204" pitchFamily="34" charset="0"/>
              </a:rPr>
              <a:t>нафар деҳқончилик </a:t>
            </a:r>
          </a:p>
        </p:txBody>
      </p:sp>
      <p:pic>
        <p:nvPicPr>
          <p:cNvPr id="221" name="Рисунок 220"/>
          <p:cNvPicPr>
            <a:picLocks noChangeAspect="1"/>
          </p:cNvPicPr>
          <p:nvPr/>
        </p:nvPicPr>
        <p:blipFill rotWithShape="1"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1" t="9697" r="13978" b="17213"/>
          <a:stretch/>
        </p:blipFill>
        <p:spPr>
          <a:xfrm>
            <a:off x="3784586" y="1372144"/>
            <a:ext cx="639212" cy="598312"/>
          </a:xfrm>
          <a:prstGeom prst="rect">
            <a:avLst/>
          </a:prstGeom>
        </p:spPr>
      </p:pic>
      <p:sp>
        <p:nvSpPr>
          <p:cNvPr id="260" name="Прямоугольник: скругленные углы 182">
            <a:extLst>
              <a:ext uri="{FF2B5EF4-FFF2-40B4-BE49-F238E27FC236}">
                <a16:creationId xmlns:a16="http://schemas.microsoft.com/office/drawing/2014/main" id="{1D5BE4BF-F80E-450F-8762-B0DCF8AB14BC}"/>
              </a:ext>
            </a:extLst>
          </p:cNvPr>
          <p:cNvSpPr/>
          <p:nvPr/>
        </p:nvSpPr>
        <p:spPr>
          <a:xfrm>
            <a:off x="7832785" y="3837500"/>
            <a:ext cx="4123426" cy="2871526"/>
          </a:xfrm>
          <a:prstGeom prst="roundRect">
            <a:avLst/>
          </a:prstGeom>
          <a:noFill/>
          <a:ln w="19050">
            <a:solidFill>
              <a:srgbClr val="003C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1" name="Прямоугольник 260"/>
          <p:cNvSpPr/>
          <p:nvPr/>
        </p:nvSpPr>
        <p:spPr>
          <a:xfrm>
            <a:off x="8346491" y="4015211"/>
            <a:ext cx="30386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b="1" dirty="0">
                <a:solidFill>
                  <a:srgbClr val="002060"/>
                </a:solidFill>
                <a:cs typeface="Times New Roman" panose="02020603050405020304" pitchFamily="18" charset="0"/>
              </a:rPr>
              <a:t>Маҳалланинг </a:t>
            </a:r>
            <a:r>
              <a:rPr lang="uz-Latn-UZ" b="1" dirty="0">
                <a:solidFill>
                  <a:srgbClr val="002060"/>
                </a:solidFill>
                <a:cs typeface="Times New Roman" panose="02020603050405020304" pitchFamily="18" charset="0"/>
              </a:rPr>
              <a:t>драйвер</a:t>
            </a:r>
            <a:r>
              <a:rPr lang="uz-Cyrl-UZ" b="1" dirty="0">
                <a:solidFill>
                  <a:srgbClr val="002060"/>
                </a:solidFill>
                <a:cs typeface="Times New Roman" panose="02020603050405020304" pitchFamily="18" charset="0"/>
              </a:rPr>
              <a:t>лари</a:t>
            </a:r>
          </a:p>
        </p:txBody>
      </p:sp>
      <p:grpSp>
        <p:nvGrpSpPr>
          <p:cNvPr id="262" name="Группа 261"/>
          <p:cNvGrpSpPr/>
          <p:nvPr/>
        </p:nvGrpSpPr>
        <p:grpSpPr>
          <a:xfrm>
            <a:off x="7980672" y="4635530"/>
            <a:ext cx="1844312" cy="776993"/>
            <a:chOff x="10260353" y="1024875"/>
            <a:chExt cx="1844312" cy="776993"/>
          </a:xfrm>
        </p:grpSpPr>
        <p:sp>
          <p:nvSpPr>
            <p:cNvPr id="263" name="Прямоугольник 262">
              <a:extLst>
                <a:ext uri="{FF2B5EF4-FFF2-40B4-BE49-F238E27FC236}">
                  <a16:creationId xmlns:a16="http://schemas.microsoft.com/office/drawing/2014/main" id="{B731D8D4-7E21-48AF-A97C-060680771FC6}"/>
                </a:ext>
              </a:extLst>
            </p:cNvPr>
            <p:cNvSpPr/>
            <p:nvPr/>
          </p:nvSpPr>
          <p:spPr bwMode="auto">
            <a:xfrm>
              <a:off x="10563846" y="1109871"/>
              <a:ext cx="1476000" cy="468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dirty="0">
                <a:solidFill>
                  <a:srgbClr val="002060"/>
                </a:solidFill>
              </a:endParaRPr>
            </a:p>
          </p:txBody>
        </p:sp>
        <p:sp>
          <p:nvSpPr>
            <p:cNvPr id="264" name="Блок-схема: узел 263">
              <a:extLst>
                <a:ext uri="{FF2B5EF4-FFF2-40B4-BE49-F238E27FC236}">
                  <a16:creationId xmlns:a16="http://schemas.microsoft.com/office/drawing/2014/main" id="{4D9DFAED-2D8C-4461-88D2-94B2E497F80F}"/>
                </a:ext>
              </a:extLst>
            </p:cNvPr>
            <p:cNvSpPr/>
            <p:nvPr/>
          </p:nvSpPr>
          <p:spPr bwMode="auto">
            <a:xfrm>
              <a:off x="10260353" y="1024875"/>
              <a:ext cx="612000" cy="612000"/>
            </a:xfrm>
            <a:prstGeom prst="flowChartConnector">
              <a:avLst/>
            </a:prstGeom>
            <a:solidFill>
              <a:srgbClr val="A5CCEA"/>
            </a:soli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dirty="0">
                <a:solidFill>
                  <a:srgbClr val="002060"/>
                </a:solidFill>
              </a:endParaRPr>
            </a:p>
          </p:txBody>
        </p:sp>
        <p:sp>
          <p:nvSpPr>
            <p:cNvPr id="265" name="TextBox 349">
              <a:extLst>
                <a:ext uri="{FF2B5EF4-FFF2-40B4-BE49-F238E27FC236}">
                  <a16:creationId xmlns:a16="http://schemas.microsoft.com/office/drawing/2014/main" id="{43BCFBBC-8536-4340-A28C-C92C714732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22791" y="1155537"/>
              <a:ext cx="128187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uz-Cyrl-UZ" altLang="ru-RU" sz="1200" b="1" dirty="0">
                  <a:solidFill>
                    <a:srgbClr val="002060"/>
                  </a:solidFill>
                  <a:latin typeface="+mn-lt"/>
                  <a:cs typeface="Arial" panose="020B0604020202020204" pitchFamily="34" charset="0"/>
                </a:rPr>
                <a:t>Чорвачилик </a:t>
              </a: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uz-Cyrl-UZ" altLang="ru-RU" sz="1200" b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(</a:t>
              </a:r>
              <a:r>
                <a:rPr lang="en-US" altLang="ru-RU" sz="1200" b="1" i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105</a:t>
              </a:r>
              <a:r>
                <a:rPr lang="uz-Cyrl-UZ" altLang="ru-RU" sz="1200" b="1" i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 та хонадон</a:t>
              </a:r>
              <a:r>
                <a:rPr lang="uz-Cyrl-UZ" altLang="ru-RU" sz="1200" b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)</a:t>
              </a:r>
              <a:endParaRPr lang="ru-RU" altLang="ru-RU" sz="1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endParaRPr>
            </a:p>
          </p:txBody>
        </p:sp>
      </p:grpSp>
      <p:grpSp>
        <p:nvGrpSpPr>
          <p:cNvPr id="266" name="Группа 265"/>
          <p:cNvGrpSpPr/>
          <p:nvPr/>
        </p:nvGrpSpPr>
        <p:grpSpPr>
          <a:xfrm>
            <a:off x="9909075" y="4622491"/>
            <a:ext cx="1999392" cy="647663"/>
            <a:chOff x="10244593" y="4563429"/>
            <a:chExt cx="1999392" cy="647663"/>
          </a:xfrm>
        </p:grpSpPr>
        <p:sp>
          <p:nvSpPr>
            <p:cNvPr id="267" name="Прямоугольник 266">
              <a:extLst>
                <a:ext uri="{FF2B5EF4-FFF2-40B4-BE49-F238E27FC236}">
                  <a16:creationId xmlns:a16="http://schemas.microsoft.com/office/drawing/2014/main" id="{C6D8CF94-751C-4428-9768-98A35A9B44DB}"/>
                </a:ext>
              </a:extLst>
            </p:cNvPr>
            <p:cNvSpPr/>
            <p:nvPr/>
          </p:nvSpPr>
          <p:spPr bwMode="auto">
            <a:xfrm>
              <a:off x="10654181" y="4609725"/>
              <a:ext cx="1476000" cy="5893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dirty="0">
                <a:solidFill>
                  <a:srgbClr val="002060"/>
                </a:solidFill>
              </a:endParaRPr>
            </a:p>
          </p:txBody>
        </p:sp>
        <p:sp>
          <p:nvSpPr>
            <p:cNvPr id="268" name="Блок-схема: узел 267">
              <a:extLst>
                <a:ext uri="{FF2B5EF4-FFF2-40B4-BE49-F238E27FC236}">
                  <a16:creationId xmlns:a16="http://schemas.microsoft.com/office/drawing/2014/main" id="{52DDE1FA-C111-46B6-9CEC-FA704D94916A}"/>
                </a:ext>
              </a:extLst>
            </p:cNvPr>
            <p:cNvSpPr/>
            <p:nvPr/>
          </p:nvSpPr>
          <p:spPr bwMode="auto">
            <a:xfrm>
              <a:off x="10244593" y="4599092"/>
              <a:ext cx="612000" cy="612000"/>
            </a:xfrm>
            <a:prstGeom prst="flowChartConnector">
              <a:avLst/>
            </a:prstGeom>
            <a:solidFill>
              <a:srgbClr val="A5CCEA"/>
            </a:soli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dirty="0">
                <a:solidFill>
                  <a:srgbClr val="002060"/>
                </a:solidFill>
              </a:endParaRPr>
            </a:p>
          </p:txBody>
        </p:sp>
        <p:sp>
          <p:nvSpPr>
            <p:cNvPr id="269" name="TextBox 337">
              <a:extLst>
                <a:ext uri="{FF2B5EF4-FFF2-40B4-BE49-F238E27FC236}">
                  <a16:creationId xmlns:a16="http://schemas.microsoft.com/office/drawing/2014/main" id="{8C4DC369-72CB-4ECA-9C40-3088DAC99B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70477" y="4563429"/>
              <a:ext cx="137350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uz-Cyrl-UZ" altLang="ru-RU" sz="1200" b="1" dirty="0">
                  <a:solidFill>
                    <a:srgbClr val="002060"/>
                  </a:solidFill>
                  <a:latin typeface="+mn-lt"/>
                  <a:cs typeface="Arial" panose="020B0604020202020204" pitchFamily="34" charset="0"/>
                </a:rPr>
                <a:t>Мева – сабзавотчилик</a:t>
              </a: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uz-Cyrl-UZ" altLang="ru-RU" sz="1200" b="1" i="1" dirty="0">
                  <a:solidFill>
                    <a:srgbClr val="002060"/>
                  </a:solidFill>
                  <a:latin typeface="+mn-lt"/>
                  <a:cs typeface="Arial" panose="020B0604020202020204" pitchFamily="34" charset="0"/>
                </a:rPr>
                <a:t>(</a:t>
              </a:r>
              <a:r>
                <a:rPr lang="en-US" altLang="ru-RU" sz="1200" b="1" i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74</a:t>
              </a:r>
              <a:r>
                <a:rPr lang="uz-Cyrl-UZ" altLang="ru-RU" sz="1200" b="1" i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 та хонадон)</a:t>
              </a:r>
              <a:endParaRPr lang="ru-RU" altLang="ru-RU" sz="1200" b="1" i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endParaRPr>
            </a:p>
          </p:txBody>
        </p:sp>
      </p:grpSp>
      <p:grpSp>
        <p:nvGrpSpPr>
          <p:cNvPr id="274" name="Группа 273"/>
          <p:cNvGrpSpPr/>
          <p:nvPr/>
        </p:nvGrpSpPr>
        <p:grpSpPr>
          <a:xfrm>
            <a:off x="8392378" y="5582381"/>
            <a:ext cx="3048227" cy="612000"/>
            <a:chOff x="8585091" y="3235161"/>
            <a:chExt cx="1927688" cy="612000"/>
          </a:xfrm>
        </p:grpSpPr>
        <p:sp>
          <p:nvSpPr>
            <p:cNvPr id="275" name="Прямоугольник 274">
              <a:extLst>
                <a:ext uri="{FF2B5EF4-FFF2-40B4-BE49-F238E27FC236}">
                  <a16:creationId xmlns:a16="http://schemas.microsoft.com/office/drawing/2014/main" id="{9302B4AF-55E1-4F1B-891A-93AC3532F69D}"/>
                </a:ext>
              </a:extLst>
            </p:cNvPr>
            <p:cNvSpPr/>
            <p:nvPr/>
          </p:nvSpPr>
          <p:spPr bwMode="auto">
            <a:xfrm>
              <a:off x="8843258" y="3299433"/>
              <a:ext cx="1649348" cy="5264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dirty="0">
                <a:solidFill>
                  <a:srgbClr val="002060"/>
                </a:solidFill>
              </a:endParaRPr>
            </a:p>
          </p:txBody>
        </p:sp>
        <p:sp>
          <p:nvSpPr>
            <p:cNvPr id="276" name="Блок-схема: узел 275">
              <a:extLst>
                <a:ext uri="{FF2B5EF4-FFF2-40B4-BE49-F238E27FC236}">
                  <a16:creationId xmlns:a16="http://schemas.microsoft.com/office/drawing/2014/main" id="{F308E3D5-C208-462E-BD4C-71BFE1788D35}"/>
                </a:ext>
              </a:extLst>
            </p:cNvPr>
            <p:cNvSpPr/>
            <p:nvPr/>
          </p:nvSpPr>
          <p:spPr bwMode="auto">
            <a:xfrm>
              <a:off x="8585091" y="3235161"/>
              <a:ext cx="418027" cy="612000"/>
            </a:xfrm>
            <a:prstGeom prst="flowChartConnector">
              <a:avLst/>
            </a:prstGeom>
            <a:solidFill>
              <a:srgbClr val="A5CCEA"/>
            </a:soli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dirty="0">
                <a:solidFill>
                  <a:srgbClr val="002060"/>
                </a:solidFill>
              </a:endParaRPr>
            </a:p>
          </p:txBody>
        </p:sp>
        <p:sp>
          <p:nvSpPr>
            <p:cNvPr id="277" name="TextBox 325">
              <a:extLst>
                <a:ext uri="{FF2B5EF4-FFF2-40B4-BE49-F238E27FC236}">
                  <a16:creationId xmlns:a16="http://schemas.microsoft.com/office/drawing/2014/main" id="{09FA6F49-49FE-4927-972F-B241065802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72391" y="3242937"/>
              <a:ext cx="14403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uz-Cyrl-UZ" altLang="ru-RU" sz="1200" b="1" dirty="0">
                  <a:solidFill>
                    <a:srgbClr val="002060"/>
                  </a:solidFill>
                  <a:latin typeface="+mn-lt"/>
                  <a:cs typeface="Arial" panose="020B0604020202020204" pitchFamily="34" charset="0"/>
                </a:rPr>
                <a:t>Саноат </a:t>
              </a: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uz-Cyrl-UZ" altLang="ru-RU" sz="1200" b="1" i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(“</a:t>
              </a:r>
              <a:r>
                <a:rPr lang="en-US" altLang="ru-RU" sz="1200" b="1" i="1" dirty="0" err="1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Zamon</a:t>
              </a:r>
              <a:r>
                <a:rPr lang="en-US" altLang="ru-RU" sz="1200" b="1" i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 </a:t>
              </a:r>
              <a:r>
                <a:rPr lang="en-US" altLang="ru-RU" sz="1200" b="1" i="1" dirty="0" err="1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textel</a:t>
              </a:r>
              <a:r>
                <a:rPr lang="uz-Cyrl-UZ" altLang="ru-RU" sz="1200" b="1" i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” </a:t>
              </a:r>
              <a:r>
                <a:rPr lang="en-US" altLang="ru-RU" sz="1200" b="1" i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MCHJ</a:t>
              </a:r>
              <a:r>
                <a:rPr lang="uz-Cyrl-UZ" altLang="ru-RU" sz="1200" b="1" i="1" dirty="0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)</a:t>
              </a:r>
              <a:endParaRPr lang="ru-RU" altLang="ru-RU" sz="1200" b="1" i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endParaRPr>
            </a:p>
          </p:txBody>
        </p:sp>
      </p:grpSp>
      <p:pic>
        <p:nvPicPr>
          <p:cNvPr id="1032" name="Picture 8" descr="Фрукты – Бесплатные иконки: еда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4553" y="4716309"/>
            <a:ext cx="486017" cy="486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8489699" y="4384543"/>
            <a:ext cx="2782319" cy="0"/>
          </a:xfrm>
          <a:prstGeom prst="line">
            <a:avLst/>
          </a:prstGeom>
          <a:ln w="3492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4" name="Рисунок 163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18" t="28889" r="33519" b="30926"/>
          <a:stretch/>
        </p:blipFill>
        <p:spPr bwMode="invGray">
          <a:xfrm>
            <a:off x="8529747" y="5732233"/>
            <a:ext cx="386173" cy="375790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0804" y="4571518"/>
            <a:ext cx="688975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 bwMode="grayWhite">
          <a:xfrm>
            <a:off x="2248718" y="5442089"/>
            <a:ext cx="1389717" cy="1587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Субсидия</a:t>
            </a:r>
            <a:endParaRPr lang="ru-RU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2" name="Прямоугольник 161"/>
          <p:cNvSpPr/>
          <p:nvPr/>
        </p:nvSpPr>
        <p:spPr bwMode="grayWhite">
          <a:xfrm>
            <a:off x="1935906" y="6194381"/>
            <a:ext cx="1966956" cy="2335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A2712E1F-831F-4C99-9BC5-824961E4959A}"/>
              </a:ext>
            </a:extLst>
          </p:cNvPr>
          <p:cNvSpPr txBox="1"/>
          <p:nvPr/>
        </p:nvSpPr>
        <p:spPr>
          <a:xfrm>
            <a:off x="2026075" y="6470731"/>
            <a:ext cx="18742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v"/>
            </a:pPr>
            <a:endParaRPr lang="uz-Cyrl-UZ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B3F8B90-B949-4A70-AD39-9E7563A75ACB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05032" y="508392"/>
            <a:ext cx="3484170" cy="168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871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: скругленные верхние углы 9">
            <a:extLst>
              <a:ext uri="{FF2B5EF4-FFF2-40B4-BE49-F238E27FC236}">
                <a16:creationId xmlns:a16="http://schemas.microsoft.com/office/drawing/2014/main" id="{3F570A8E-4E58-6E64-EE22-296E662A58A9}"/>
              </a:ext>
            </a:extLst>
          </p:cNvPr>
          <p:cNvSpPr/>
          <p:nvPr/>
        </p:nvSpPr>
        <p:spPr>
          <a:xfrm rot="5400000" flipH="1">
            <a:off x="5858401" y="-5857731"/>
            <a:ext cx="475200" cy="12191145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BD1C2402-4ABA-43AA-8796-6D37F81CF7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r="74735"/>
          <a:stretch/>
        </p:blipFill>
        <p:spPr>
          <a:xfrm>
            <a:off x="88044" y="11151"/>
            <a:ext cx="487901" cy="446180"/>
          </a:xfrm>
          <a:prstGeom prst="rect">
            <a:avLst/>
          </a:prstGeom>
        </p:spPr>
      </p:pic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2C617204-41A9-4FBD-8EFF-1F1E37159AB9}"/>
              </a:ext>
            </a:extLst>
          </p:cNvPr>
          <p:cNvSpPr/>
          <p:nvPr/>
        </p:nvSpPr>
        <p:spPr>
          <a:xfrm flipH="1">
            <a:off x="1076754" y="67294"/>
            <a:ext cx="10945799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МАХАЛЛАДА</a:t>
            </a:r>
            <a:r>
              <a:rPr lang="uz-Cyrl-UZ" sz="1600" b="1" dirty="0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uz-Cyrl-UZ" sz="1600" b="1" noProof="1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АМАЛГА ОШИРИЛАДИГАН ИШЛАР ВА ЧОРА-ТАДБИРЛАР РЕЖАЛАРИНИ ИШЛАБ ЧИҚИШ</a:t>
            </a:r>
          </a:p>
        </p:txBody>
      </p:sp>
      <p:sp>
        <p:nvSpPr>
          <p:cNvPr id="117" name="Прямоугольник: скругленные углы 116">
            <a:extLst>
              <a:ext uri="{FF2B5EF4-FFF2-40B4-BE49-F238E27FC236}">
                <a16:creationId xmlns:a16="http://schemas.microsoft.com/office/drawing/2014/main" id="{6D1FF16E-586F-4F17-8981-E73AD97B1B36}"/>
              </a:ext>
            </a:extLst>
          </p:cNvPr>
          <p:cNvSpPr/>
          <p:nvPr/>
        </p:nvSpPr>
        <p:spPr>
          <a:xfrm>
            <a:off x="292937" y="568543"/>
            <a:ext cx="11708563" cy="445361"/>
          </a:xfrm>
          <a:prstGeom prst="roundRect">
            <a:avLst>
              <a:gd name="adj" fmla="val 8698"/>
            </a:avLst>
          </a:prstGeom>
          <a:solidFill>
            <a:schemeClr val="accent6">
              <a:lumMod val="20000"/>
              <a:lumOff val="80000"/>
            </a:schemeClr>
          </a:solidFill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24C4B0E-FD61-40F1-B715-485C2D69AF7C}"/>
              </a:ext>
            </a:extLst>
          </p:cNvPr>
          <p:cNvSpPr/>
          <p:nvPr/>
        </p:nvSpPr>
        <p:spPr>
          <a:xfrm>
            <a:off x="873225" y="638812"/>
            <a:ext cx="105479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Дастурга киритиладиган ва йил давомида амалга ошириладиган чора-тадбирлар ва ташаббуслар шакллантирилади</a:t>
            </a:r>
            <a:endParaRPr lang="ru-RU" sz="1400" dirty="0"/>
          </a:p>
        </p:txBody>
      </p:sp>
      <p:sp>
        <p:nvSpPr>
          <p:cNvPr id="83" name="Прямоугольник 82">
            <a:extLst>
              <a:ext uri="{FF2B5EF4-FFF2-40B4-BE49-F238E27FC236}">
                <a16:creationId xmlns:a16="http://schemas.microsoft.com/office/drawing/2014/main" id="{8AA06789-37D6-4BE2-9B82-88AD44C41839}"/>
              </a:ext>
            </a:extLst>
          </p:cNvPr>
          <p:cNvSpPr/>
          <p:nvPr/>
        </p:nvSpPr>
        <p:spPr>
          <a:xfrm>
            <a:off x="240105" y="1091472"/>
            <a:ext cx="3709004" cy="233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87" name="Прямоугольник 137">
            <a:extLst>
              <a:ext uri="{FF2B5EF4-FFF2-40B4-BE49-F238E27FC236}">
                <a16:creationId xmlns:a16="http://schemas.microsoft.com/office/drawing/2014/main" id="{8FD44C04-A919-4796-936B-5271A3E58F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362" y="1091471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Коммунал ва ижтимоий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инфратузилмани яхшилаш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Прямоугольник 97">
            <a:extLst>
              <a:ext uri="{FF2B5EF4-FFF2-40B4-BE49-F238E27FC236}">
                <a16:creationId xmlns:a16="http://schemas.microsoft.com/office/drawing/2014/main" id="{5C98DE4A-59F6-48AF-A786-73F435EA3F45}"/>
              </a:ext>
            </a:extLst>
          </p:cNvPr>
          <p:cNvSpPr/>
          <p:nvPr/>
        </p:nvSpPr>
        <p:spPr>
          <a:xfrm>
            <a:off x="301070" y="1656406"/>
            <a:ext cx="35623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6</a:t>
            </a:r>
            <a:r>
              <a:rPr lang="uz-Latn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км асфальтлаш;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3,5 км ичимлик суви тармоғи тортиш;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1 янги трансформатор ўрнатиш, 2 тасини таъмирлаш, 90 дона бетон устунлари ўрнатиш ва 3 км электр симларини янгилаш;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B200C26A-F33C-4B32-9DB6-FEB7C507300B}"/>
              </a:ext>
            </a:extLst>
          </p:cNvPr>
          <p:cNvGrpSpPr/>
          <p:nvPr/>
        </p:nvGrpSpPr>
        <p:grpSpPr>
          <a:xfrm>
            <a:off x="3527053" y="2963087"/>
            <a:ext cx="324000" cy="369332"/>
            <a:chOff x="3589612" y="6223194"/>
            <a:chExt cx="324000" cy="369332"/>
          </a:xfrm>
        </p:grpSpPr>
        <p:sp>
          <p:nvSpPr>
            <p:cNvPr id="119" name="Овал 118">
              <a:extLst>
                <a:ext uri="{FF2B5EF4-FFF2-40B4-BE49-F238E27FC236}">
                  <a16:creationId xmlns:a16="http://schemas.microsoft.com/office/drawing/2014/main" id="{73E7A25E-C9BA-4CDC-A00A-0A781BA89624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3B068533-6A65-4156-AA96-A36A49A001BB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1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00" name="Прямоугольник 99">
            <a:extLst>
              <a:ext uri="{FF2B5EF4-FFF2-40B4-BE49-F238E27FC236}">
                <a16:creationId xmlns:a16="http://schemas.microsoft.com/office/drawing/2014/main" id="{254199F0-5E7D-4804-98D2-52A5416F9293}"/>
              </a:ext>
            </a:extLst>
          </p:cNvPr>
          <p:cNvSpPr/>
          <p:nvPr/>
        </p:nvSpPr>
        <p:spPr>
          <a:xfrm>
            <a:off x="4317366" y="1100436"/>
            <a:ext cx="3709004" cy="233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101" name="Прямоугольник 137">
            <a:extLst>
              <a:ext uri="{FF2B5EF4-FFF2-40B4-BE49-F238E27FC236}">
                <a16:creationId xmlns:a16="http://schemas.microsoft.com/office/drawing/2014/main" id="{CF356078-3631-4776-9293-F227C32A74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1623" y="1100435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Маҳаллани ободонлаштириш ва кўкаламзорлаштириш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Прямоугольник 101">
            <a:extLst>
              <a:ext uri="{FF2B5EF4-FFF2-40B4-BE49-F238E27FC236}">
                <a16:creationId xmlns:a16="http://schemas.microsoft.com/office/drawing/2014/main" id="{42661D4D-CF43-44B3-BFD1-F8674CA66752}"/>
              </a:ext>
            </a:extLst>
          </p:cNvPr>
          <p:cNvSpPr/>
          <p:nvPr/>
        </p:nvSpPr>
        <p:spPr>
          <a:xfrm>
            <a:off x="4367492" y="1649500"/>
            <a:ext cx="36017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4 км ариқларни тозалаш;</a:t>
            </a: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6 та кўчалардан чиқиндиларини мунтазам равишда олиб чиқиб кетилишини ташкил этиш;</a:t>
            </a: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10 хонадонларни ташқи деворларини таъмирлаш, 30 та хонадонлар олдини ободонлаштириш;</a:t>
            </a:r>
          </a:p>
        </p:txBody>
      </p:sp>
      <p:grpSp>
        <p:nvGrpSpPr>
          <p:cNvPr id="122" name="Группа 121">
            <a:extLst>
              <a:ext uri="{FF2B5EF4-FFF2-40B4-BE49-F238E27FC236}">
                <a16:creationId xmlns:a16="http://schemas.microsoft.com/office/drawing/2014/main" id="{552098BC-3654-4AEA-9CE7-0238F16A64ED}"/>
              </a:ext>
            </a:extLst>
          </p:cNvPr>
          <p:cNvGrpSpPr/>
          <p:nvPr/>
        </p:nvGrpSpPr>
        <p:grpSpPr>
          <a:xfrm>
            <a:off x="7627336" y="2989211"/>
            <a:ext cx="324000" cy="369332"/>
            <a:chOff x="3589612" y="6223194"/>
            <a:chExt cx="324000" cy="369332"/>
          </a:xfrm>
        </p:grpSpPr>
        <p:sp>
          <p:nvSpPr>
            <p:cNvPr id="123" name="Овал 122">
              <a:extLst>
                <a:ext uri="{FF2B5EF4-FFF2-40B4-BE49-F238E27FC236}">
                  <a16:creationId xmlns:a16="http://schemas.microsoft.com/office/drawing/2014/main" id="{E24DD3A5-D42A-421F-B543-41FCF4FC0B53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63F39677-4DC5-4349-AC25-72E7530B6730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2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10" name="Прямоугольник 109">
            <a:extLst>
              <a:ext uri="{FF2B5EF4-FFF2-40B4-BE49-F238E27FC236}">
                <a16:creationId xmlns:a16="http://schemas.microsoft.com/office/drawing/2014/main" id="{DAF9A626-8F97-4B60-A3CF-71FE261E0E31}"/>
              </a:ext>
            </a:extLst>
          </p:cNvPr>
          <p:cNvSpPr/>
          <p:nvPr/>
        </p:nvSpPr>
        <p:spPr>
          <a:xfrm>
            <a:off x="8279766" y="1109960"/>
            <a:ext cx="3709004" cy="2337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111" name="Прямоугольник 137">
            <a:extLst>
              <a:ext uri="{FF2B5EF4-FFF2-40B4-BE49-F238E27FC236}">
                <a16:creationId xmlns:a16="http://schemas.microsoft.com/office/drawing/2014/main" id="{0DE9E9EE-4035-4487-AEBB-80B24D430D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3549" y="1109960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Аҳоли бандлигини таъминлаш ва камбағалликни қисқартириш</a:t>
            </a:r>
            <a:endParaRPr lang="ru-RU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00583EFA-BF29-4905-92A6-757AF526BED8}"/>
              </a:ext>
            </a:extLst>
          </p:cNvPr>
          <p:cNvSpPr/>
          <p:nvPr/>
        </p:nvSpPr>
        <p:spPr>
          <a:xfrm>
            <a:off x="8304024" y="1619670"/>
            <a:ext cx="36593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24</a:t>
            </a:r>
            <a:r>
              <a:rPr lang="uz-Latn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нафар ишсизларни доимий иш жойларига жойлаштириш;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4 нафар ишсизларни касб-ҳунарга ўқитиш;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10 нафар фуқароларга имтиёзли кредит ажратиш;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5 нафар ишсизларга субсидиялар ажратиш;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20 нафар фуқароларга ижара асосида ер майдонлари олишда кўмаклашиш;</a:t>
            </a:r>
          </a:p>
        </p:txBody>
      </p:sp>
      <p:grpSp>
        <p:nvGrpSpPr>
          <p:cNvPr id="125" name="Группа 124">
            <a:extLst>
              <a:ext uri="{FF2B5EF4-FFF2-40B4-BE49-F238E27FC236}">
                <a16:creationId xmlns:a16="http://schemas.microsoft.com/office/drawing/2014/main" id="{0AFF4F06-5A4F-45E2-B067-7422281F493D}"/>
              </a:ext>
            </a:extLst>
          </p:cNvPr>
          <p:cNvGrpSpPr/>
          <p:nvPr/>
        </p:nvGrpSpPr>
        <p:grpSpPr>
          <a:xfrm>
            <a:off x="11575639" y="3014680"/>
            <a:ext cx="324000" cy="369332"/>
            <a:chOff x="3589612" y="6223194"/>
            <a:chExt cx="324000" cy="369332"/>
          </a:xfrm>
        </p:grpSpPr>
        <p:sp>
          <p:nvSpPr>
            <p:cNvPr id="126" name="Овал 125">
              <a:extLst>
                <a:ext uri="{FF2B5EF4-FFF2-40B4-BE49-F238E27FC236}">
                  <a16:creationId xmlns:a16="http://schemas.microsoft.com/office/drawing/2014/main" id="{C3F65EDD-59AD-41C9-88EF-9AD85D3C59D9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B66199E4-E740-4D39-A051-46ADE0A75836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3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4A517F9F-D1C7-432D-BFD1-F1120ED77892}"/>
              </a:ext>
            </a:extLst>
          </p:cNvPr>
          <p:cNvSpPr/>
          <p:nvPr/>
        </p:nvSpPr>
        <p:spPr>
          <a:xfrm>
            <a:off x="1982441" y="3653362"/>
            <a:ext cx="3709004" cy="3026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29" name="Прямоугольник 137">
            <a:extLst>
              <a:ext uri="{FF2B5EF4-FFF2-40B4-BE49-F238E27FC236}">
                <a16:creationId xmlns:a16="http://schemas.microsoft.com/office/drawing/2014/main" id="{8E8F62D3-B478-4A75-8EC2-371202CEBA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7848" y="3662885"/>
            <a:ext cx="3709005" cy="307777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Иқтисодий ривожлантириш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9DA9F99D-5BFE-448E-8551-A5BB70E7E0AE}"/>
              </a:ext>
            </a:extLst>
          </p:cNvPr>
          <p:cNvSpPr/>
          <p:nvPr/>
        </p:nvSpPr>
        <p:spPr>
          <a:xfrm>
            <a:off x="2045066" y="4054338"/>
            <a:ext cx="35623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uz-Latn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та микролойиҳаларини ишга тушириш;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1 та тадбиркорлик субъектларини “20 минг тадбиркор – 500 минг малакали мутахассис”дастурига жалб этиш;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</a:rPr>
              <a:t>автомобил йўл бўйида жойлашган  20 та хонадонларга ипотека кредитларидан фойдаланган ҳолда,  2 қаватли  қилиб қайта қуриш орқали 1 қаватида хизмат кўрсатиш объектларини ташкил этиш </a:t>
            </a:r>
            <a:endParaRPr lang="uz-Cyrl-UZ" sz="1200" noProof="1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5C282F52-49DD-4C1C-AADE-40A7DAA19835}"/>
              </a:ext>
            </a:extLst>
          </p:cNvPr>
          <p:cNvGrpSpPr/>
          <p:nvPr/>
        </p:nvGrpSpPr>
        <p:grpSpPr>
          <a:xfrm>
            <a:off x="5220874" y="6198329"/>
            <a:ext cx="324000" cy="369332"/>
            <a:chOff x="3589612" y="6223194"/>
            <a:chExt cx="324000" cy="369332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id="{B3466242-C699-4F75-ABD3-FEE5FF4B8BCE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6830BAD-F9C6-4691-9AFB-812E61801D45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4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BFB90635-FB9A-4101-92BF-5F0C9E9AD038}"/>
              </a:ext>
            </a:extLst>
          </p:cNvPr>
          <p:cNvSpPr/>
          <p:nvPr/>
        </p:nvSpPr>
        <p:spPr>
          <a:xfrm>
            <a:off x="6815094" y="3695342"/>
            <a:ext cx="3709004" cy="2984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35" name="Прямоугольник 137">
            <a:extLst>
              <a:ext uri="{FF2B5EF4-FFF2-40B4-BE49-F238E27FC236}">
                <a16:creationId xmlns:a16="http://schemas.microsoft.com/office/drawing/2014/main" id="{7E7E16F9-E233-4FEC-80BC-9B08C7B181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9351" y="3695341"/>
            <a:ext cx="3709005" cy="307777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Ижтимоий ривожлантириш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1D110213-BC41-4E13-8BCE-29CC7BD9124C}"/>
              </a:ext>
            </a:extLst>
          </p:cNvPr>
          <p:cNvSpPr/>
          <p:nvPr/>
        </p:nvSpPr>
        <p:spPr>
          <a:xfrm>
            <a:off x="6912696" y="4054338"/>
            <a:ext cx="35623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6</a:t>
            </a:r>
            <a:r>
              <a:rPr lang="uz-Latn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нафар олий ва ўрта махсус таълим муассасаларида таълим олаётган хотин-қизларга тўлов контрактларини тўлашда молиявий кўмаклашиш;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10 нафар тиббий ёрдамга муҳтож фуқароларга стационар ва амбулатор даволашда ҳамда дори-дармон билан таъминланишда кўмаклашиш;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1 нафар эҳтиёжманд хотин-қизларнинг турар жойларини таъмирлашга кўмаклашиш;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8 та маъданий марифий, 5 та спорт ва бошқа тадбирлар ташкил этиш;</a:t>
            </a:r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EE39DAE8-3449-4841-94D5-27342FA4CD66}"/>
              </a:ext>
            </a:extLst>
          </p:cNvPr>
          <p:cNvGrpSpPr/>
          <p:nvPr/>
        </p:nvGrpSpPr>
        <p:grpSpPr>
          <a:xfrm>
            <a:off x="10119460" y="6176560"/>
            <a:ext cx="324000" cy="369332"/>
            <a:chOff x="3589612" y="6223194"/>
            <a:chExt cx="324000" cy="369332"/>
          </a:xfrm>
        </p:grpSpPr>
        <p:sp>
          <p:nvSpPr>
            <p:cNvPr id="38" name="Овал 37">
              <a:extLst>
                <a:ext uri="{FF2B5EF4-FFF2-40B4-BE49-F238E27FC236}">
                  <a16:creationId xmlns:a16="http://schemas.microsoft.com/office/drawing/2014/main" id="{377D07D0-AA2F-4EF8-9797-70183CDB59AD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0E2FA4F-F4E2-4A36-8CA5-C0E9106BBF94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5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0463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Прямоугольник: скругленные углы 104">
            <a:extLst>
              <a:ext uri="{FF2B5EF4-FFF2-40B4-BE49-F238E27FC236}">
                <a16:creationId xmlns:a16="http://schemas.microsoft.com/office/drawing/2014/main" id="{4A1F4ABD-2DF0-47E1-8823-162A44886A33}"/>
              </a:ext>
            </a:extLst>
          </p:cNvPr>
          <p:cNvSpPr/>
          <p:nvPr/>
        </p:nvSpPr>
        <p:spPr>
          <a:xfrm>
            <a:off x="6756213" y="869862"/>
            <a:ext cx="5254811" cy="2620736"/>
          </a:xfrm>
          <a:prstGeom prst="roundRect">
            <a:avLst>
              <a:gd name="adj" fmla="val 8392"/>
            </a:avLst>
          </a:prstGeom>
          <a:noFill/>
          <a:ln w="28575">
            <a:solidFill>
              <a:srgbClr val="002060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ru-RU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Прямоугольник: скругленные углы 104">
            <a:extLst>
              <a:ext uri="{FF2B5EF4-FFF2-40B4-BE49-F238E27FC236}">
                <a16:creationId xmlns:a16="http://schemas.microsoft.com/office/drawing/2014/main" id="{C4673FBA-760E-4BD1-959F-7E4181D85150}"/>
              </a:ext>
            </a:extLst>
          </p:cNvPr>
          <p:cNvSpPr/>
          <p:nvPr/>
        </p:nvSpPr>
        <p:spPr>
          <a:xfrm>
            <a:off x="6752126" y="4113944"/>
            <a:ext cx="5258898" cy="2553269"/>
          </a:xfrm>
          <a:prstGeom prst="roundRect">
            <a:avLst>
              <a:gd name="adj" fmla="val 8392"/>
            </a:avLst>
          </a:prstGeom>
          <a:noFill/>
          <a:ln w="28575">
            <a:solidFill>
              <a:srgbClr val="002060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ru-RU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Прямоугольник 82">
            <a:extLst>
              <a:ext uri="{FF2B5EF4-FFF2-40B4-BE49-F238E27FC236}">
                <a16:creationId xmlns:a16="http://schemas.microsoft.com/office/drawing/2014/main" id="{825BD7C9-EB45-4916-B0C7-CA16D5AC75CE}"/>
              </a:ext>
            </a:extLst>
          </p:cNvPr>
          <p:cNvSpPr/>
          <p:nvPr/>
        </p:nvSpPr>
        <p:spPr>
          <a:xfrm>
            <a:off x="337701" y="645669"/>
            <a:ext cx="6228000" cy="324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Аҳоли доимий бандлиги таъминланди  - </a:t>
            </a:r>
            <a:r>
              <a:rPr lang="en-U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143</a:t>
            </a:r>
            <a:r>
              <a:rPr lang="uz-Cyrl-UZ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нафар 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9ED70799-F87E-40C3-BE74-F90721A43CF4}"/>
              </a:ext>
            </a:extLst>
          </p:cNvPr>
          <p:cNvSpPr/>
          <p:nvPr/>
        </p:nvSpPr>
        <p:spPr>
          <a:xfrm>
            <a:off x="81265" y="48981"/>
            <a:ext cx="12010381" cy="5014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z-Cyrl-UZ" b="1" dirty="0">
                <a:solidFill>
                  <a:srgbClr val="002060"/>
                </a:solidFill>
                <a:cs typeface="Times New Roman" pitchFamily="18" charset="0"/>
              </a:rPr>
              <a:t>ҲОКИМ ЁРДАМЧИСИ ТОМОНИДАН АМАЛГА ОШИРИЛГАН ИШЛАР</a:t>
            </a:r>
            <a:endParaRPr lang="ru-RU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185" name="object 57">
            <a:extLst>
              <a:ext uri="{FF2B5EF4-FFF2-40B4-BE49-F238E27FC236}">
                <a16:creationId xmlns:a16="http://schemas.microsoft.com/office/drawing/2014/main" id="{E15AA9AD-1FE7-4885-8C7B-54BF3314F3F6}"/>
              </a:ext>
            </a:extLst>
          </p:cNvPr>
          <p:cNvSpPr/>
          <p:nvPr/>
        </p:nvSpPr>
        <p:spPr>
          <a:xfrm>
            <a:off x="9574212" y="1207127"/>
            <a:ext cx="2367463" cy="408786"/>
          </a:xfrm>
          <a:custGeom>
            <a:avLst/>
            <a:gdLst/>
            <a:ahLst/>
            <a:cxnLst/>
            <a:rect l="l" t="t" r="r" b="b"/>
            <a:pathLst>
              <a:path w="2833370" h="760095">
                <a:moveTo>
                  <a:pt x="64804" y="0"/>
                </a:moveTo>
                <a:lnTo>
                  <a:pt x="2473182" y="0"/>
                </a:lnTo>
                <a:lnTo>
                  <a:pt x="2521858" y="3302"/>
                </a:lnTo>
                <a:lnTo>
                  <a:pt x="2568597" y="12916"/>
                </a:lnTo>
                <a:lnTo>
                  <a:pt x="2612962" y="28406"/>
                </a:lnTo>
                <a:lnTo>
                  <a:pt x="2654513" y="49333"/>
                </a:lnTo>
                <a:lnTo>
                  <a:pt x="2692816" y="75260"/>
                </a:lnTo>
                <a:lnTo>
                  <a:pt x="2727430" y="105750"/>
                </a:lnTo>
                <a:lnTo>
                  <a:pt x="2757920" y="140364"/>
                </a:lnTo>
                <a:lnTo>
                  <a:pt x="2783847" y="178666"/>
                </a:lnTo>
                <a:lnTo>
                  <a:pt x="2804775" y="220218"/>
                </a:lnTo>
                <a:lnTo>
                  <a:pt x="2820265" y="264583"/>
                </a:lnTo>
                <a:lnTo>
                  <a:pt x="2829879" y="311323"/>
                </a:lnTo>
                <a:lnTo>
                  <a:pt x="2833182" y="360000"/>
                </a:lnTo>
                <a:lnTo>
                  <a:pt x="2833182" y="694969"/>
                </a:lnTo>
                <a:lnTo>
                  <a:pt x="2828068" y="720130"/>
                </a:lnTo>
                <a:lnTo>
                  <a:pt x="2814145" y="740734"/>
                </a:lnTo>
                <a:lnTo>
                  <a:pt x="2793540" y="754656"/>
                </a:lnTo>
                <a:lnTo>
                  <a:pt x="2768379" y="759769"/>
                </a:lnTo>
                <a:lnTo>
                  <a:pt x="360000" y="759769"/>
                </a:lnTo>
                <a:lnTo>
                  <a:pt x="311323" y="756467"/>
                </a:lnTo>
                <a:lnTo>
                  <a:pt x="264583" y="746853"/>
                </a:lnTo>
                <a:lnTo>
                  <a:pt x="220218" y="731363"/>
                </a:lnTo>
                <a:lnTo>
                  <a:pt x="178666" y="710436"/>
                </a:lnTo>
                <a:lnTo>
                  <a:pt x="140364" y="684509"/>
                </a:lnTo>
                <a:lnTo>
                  <a:pt x="105750" y="654019"/>
                </a:lnTo>
                <a:lnTo>
                  <a:pt x="75260" y="619405"/>
                </a:lnTo>
                <a:lnTo>
                  <a:pt x="49333" y="581103"/>
                </a:lnTo>
                <a:lnTo>
                  <a:pt x="28406" y="539550"/>
                </a:lnTo>
                <a:lnTo>
                  <a:pt x="12916" y="495186"/>
                </a:lnTo>
                <a:lnTo>
                  <a:pt x="3302" y="448446"/>
                </a:lnTo>
                <a:lnTo>
                  <a:pt x="0" y="399769"/>
                </a:lnTo>
                <a:lnTo>
                  <a:pt x="0" y="64800"/>
                </a:lnTo>
                <a:lnTo>
                  <a:pt x="5113" y="39639"/>
                </a:lnTo>
                <a:lnTo>
                  <a:pt x="19037" y="19035"/>
                </a:lnTo>
                <a:lnTo>
                  <a:pt x="39642" y="5113"/>
                </a:lnTo>
                <a:lnTo>
                  <a:pt x="64804" y="0"/>
                </a:lnTo>
                <a:close/>
              </a:path>
            </a:pathLst>
          </a:custGeom>
          <a:ln w="19050">
            <a:solidFill>
              <a:srgbClr val="0C4BD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D8DAD0B3-42B0-419D-AACD-EADF064FD51D}"/>
              </a:ext>
            </a:extLst>
          </p:cNvPr>
          <p:cNvSpPr txBox="1"/>
          <p:nvPr/>
        </p:nvSpPr>
        <p:spPr>
          <a:xfrm>
            <a:off x="6733792" y="1255084"/>
            <a:ext cx="2732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Лойиҳа қиймати – </a:t>
            </a:r>
            <a:r>
              <a:rPr lang="uz-Cyrl-UZ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1.5 млрд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3" name="object 57">
            <a:extLst>
              <a:ext uri="{FF2B5EF4-FFF2-40B4-BE49-F238E27FC236}">
                <a16:creationId xmlns:a16="http://schemas.microsoft.com/office/drawing/2014/main" id="{F6015302-4910-4867-8E3D-4CA5DAEDA88E}"/>
              </a:ext>
            </a:extLst>
          </p:cNvPr>
          <p:cNvSpPr/>
          <p:nvPr/>
        </p:nvSpPr>
        <p:spPr>
          <a:xfrm>
            <a:off x="6845670" y="1197873"/>
            <a:ext cx="2599479" cy="408786"/>
          </a:xfrm>
          <a:custGeom>
            <a:avLst/>
            <a:gdLst/>
            <a:ahLst/>
            <a:cxnLst/>
            <a:rect l="l" t="t" r="r" b="b"/>
            <a:pathLst>
              <a:path w="2833370" h="760095">
                <a:moveTo>
                  <a:pt x="64804" y="0"/>
                </a:moveTo>
                <a:lnTo>
                  <a:pt x="2473182" y="0"/>
                </a:lnTo>
                <a:lnTo>
                  <a:pt x="2521858" y="3302"/>
                </a:lnTo>
                <a:lnTo>
                  <a:pt x="2568597" y="12916"/>
                </a:lnTo>
                <a:lnTo>
                  <a:pt x="2612962" y="28406"/>
                </a:lnTo>
                <a:lnTo>
                  <a:pt x="2654513" y="49333"/>
                </a:lnTo>
                <a:lnTo>
                  <a:pt x="2692816" y="75260"/>
                </a:lnTo>
                <a:lnTo>
                  <a:pt x="2727430" y="105750"/>
                </a:lnTo>
                <a:lnTo>
                  <a:pt x="2757920" y="140364"/>
                </a:lnTo>
                <a:lnTo>
                  <a:pt x="2783847" y="178666"/>
                </a:lnTo>
                <a:lnTo>
                  <a:pt x="2804775" y="220218"/>
                </a:lnTo>
                <a:lnTo>
                  <a:pt x="2820265" y="264583"/>
                </a:lnTo>
                <a:lnTo>
                  <a:pt x="2829879" y="311323"/>
                </a:lnTo>
                <a:lnTo>
                  <a:pt x="2833182" y="360000"/>
                </a:lnTo>
                <a:lnTo>
                  <a:pt x="2833182" y="694969"/>
                </a:lnTo>
                <a:lnTo>
                  <a:pt x="2828068" y="720130"/>
                </a:lnTo>
                <a:lnTo>
                  <a:pt x="2814145" y="740734"/>
                </a:lnTo>
                <a:lnTo>
                  <a:pt x="2793540" y="754656"/>
                </a:lnTo>
                <a:lnTo>
                  <a:pt x="2768379" y="759769"/>
                </a:lnTo>
                <a:lnTo>
                  <a:pt x="360000" y="759769"/>
                </a:lnTo>
                <a:lnTo>
                  <a:pt x="311323" y="756467"/>
                </a:lnTo>
                <a:lnTo>
                  <a:pt x="264583" y="746853"/>
                </a:lnTo>
                <a:lnTo>
                  <a:pt x="220218" y="731363"/>
                </a:lnTo>
                <a:lnTo>
                  <a:pt x="178666" y="710436"/>
                </a:lnTo>
                <a:lnTo>
                  <a:pt x="140364" y="684509"/>
                </a:lnTo>
                <a:lnTo>
                  <a:pt x="105750" y="654019"/>
                </a:lnTo>
                <a:lnTo>
                  <a:pt x="75260" y="619405"/>
                </a:lnTo>
                <a:lnTo>
                  <a:pt x="49333" y="581103"/>
                </a:lnTo>
                <a:lnTo>
                  <a:pt x="28406" y="539550"/>
                </a:lnTo>
                <a:lnTo>
                  <a:pt x="12916" y="495186"/>
                </a:lnTo>
                <a:lnTo>
                  <a:pt x="3302" y="448446"/>
                </a:lnTo>
                <a:lnTo>
                  <a:pt x="0" y="399769"/>
                </a:lnTo>
                <a:lnTo>
                  <a:pt x="0" y="64800"/>
                </a:lnTo>
                <a:lnTo>
                  <a:pt x="5113" y="39639"/>
                </a:lnTo>
                <a:lnTo>
                  <a:pt x="19037" y="19035"/>
                </a:lnTo>
                <a:lnTo>
                  <a:pt x="39642" y="5113"/>
                </a:lnTo>
                <a:lnTo>
                  <a:pt x="64804" y="0"/>
                </a:lnTo>
                <a:close/>
              </a:path>
            </a:pathLst>
          </a:custGeom>
          <a:ln w="19050">
            <a:solidFill>
              <a:srgbClr val="0C4BD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Прямоугольник 186">
            <a:extLst>
              <a:ext uri="{FF2B5EF4-FFF2-40B4-BE49-F238E27FC236}">
                <a16:creationId xmlns:a16="http://schemas.microsoft.com/office/drawing/2014/main" id="{8976B148-1BF9-4522-98C9-039428BD9B00}"/>
              </a:ext>
            </a:extLst>
          </p:cNvPr>
          <p:cNvSpPr/>
          <p:nvPr/>
        </p:nvSpPr>
        <p:spPr>
          <a:xfrm>
            <a:off x="7012435" y="3041869"/>
            <a:ext cx="4907973" cy="5125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36000" rtlCol="0" anchor="ctr"/>
          <a:lstStyle/>
          <a:p>
            <a:pPr algn="ctr"/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Корхона ишга тушиш натижасида</a:t>
            </a:r>
            <a:b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3,5 млн ақш доллар.миқдорида махсулот ишлаб чиқарилади. 150 нафар янги иш ўринлари яратилади.  </a:t>
            </a:r>
            <a:endParaRPr lang="ru-RU" sz="11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6" name="object 5">
            <a:extLst>
              <a:ext uri="{FF2B5EF4-FFF2-40B4-BE49-F238E27FC236}">
                <a16:creationId xmlns:a16="http://schemas.microsoft.com/office/drawing/2014/main" id="{C9FD2C25-91E6-453A-97F4-3D5A23F4AA4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06859" y="5354810"/>
            <a:ext cx="158818" cy="53276"/>
          </a:xfrm>
          <a:prstGeom prst="rect">
            <a:avLst/>
          </a:prstGeom>
        </p:spPr>
      </p:pic>
      <p:pic>
        <p:nvPicPr>
          <p:cNvPr id="197" name="object 6">
            <a:extLst>
              <a:ext uri="{FF2B5EF4-FFF2-40B4-BE49-F238E27FC236}">
                <a16:creationId xmlns:a16="http://schemas.microsoft.com/office/drawing/2014/main" id="{20F1767F-24EC-43A7-BB6B-7F73AF081B42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69214" y="5372227"/>
            <a:ext cx="106821" cy="37394"/>
          </a:xfrm>
          <a:prstGeom prst="rect">
            <a:avLst/>
          </a:prstGeom>
        </p:spPr>
      </p:pic>
      <p:sp>
        <p:nvSpPr>
          <p:cNvPr id="203" name="Прямоугольник 202">
            <a:extLst>
              <a:ext uri="{FF2B5EF4-FFF2-40B4-BE49-F238E27FC236}">
                <a16:creationId xmlns:a16="http://schemas.microsoft.com/office/drawing/2014/main" id="{8976B148-1BF9-4522-98C9-039428BD9B00}"/>
              </a:ext>
            </a:extLst>
          </p:cNvPr>
          <p:cNvSpPr/>
          <p:nvPr/>
        </p:nvSpPr>
        <p:spPr>
          <a:xfrm>
            <a:off x="6985373" y="6210758"/>
            <a:ext cx="4935036" cy="511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36000" rtlCol="0" anchor="ctr"/>
          <a:lstStyle/>
          <a:p>
            <a:pPr algn="ctr"/>
            <a:endParaRPr lang="ru-RU" sz="105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7" name="Овал 166"/>
          <p:cNvSpPr/>
          <p:nvPr/>
        </p:nvSpPr>
        <p:spPr>
          <a:xfrm>
            <a:off x="147395" y="637495"/>
            <a:ext cx="360000" cy="360000"/>
          </a:xfrm>
          <a:prstGeom prst="ellipse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sz="1600" b="1" dirty="0"/>
              <a:t>1</a:t>
            </a:r>
            <a:endParaRPr lang="ru-RU" sz="1600" b="1" dirty="0"/>
          </a:p>
        </p:txBody>
      </p: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F2567B75-2548-4BDF-BA0A-B25CC887030B}"/>
              </a:ext>
            </a:extLst>
          </p:cNvPr>
          <p:cNvSpPr/>
          <p:nvPr/>
        </p:nvSpPr>
        <p:spPr>
          <a:xfrm>
            <a:off x="0" y="0"/>
            <a:ext cx="12191999" cy="487187"/>
          </a:xfrm>
          <a:prstGeom prst="rect">
            <a:avLst/>
          </a:prstGeom>
          <a:gradFill flip="none" rotWithShape="1">
            <a:gsLst>
              <a:gs pos="0">
                <a:srgbClr val="002060"/>
              </a:gs>
              <a:gs pos="100000">
                <a:srgbClr val="0039A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id="{9ED70799-F87E-40C3-BE74-F90721A43CF4}"/>
              </a:ext>
            </a:extLst>
          </p:cNvPr>
          <p:cNvSpPr/>
          <p:nvPr/>
        </p:nvSpPr>
        <p:spPr>
          <a:xfrm>
            <a:off x="81265" y="9792"/>
            <a:ext cx="12010381" cy="5014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z-Cyrl-UZ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ҚОРАБОҒИЧ МАҲАЛЛАСИДА АМАЛГА ОШИРИЛГАН ИШЛАР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144D63A-7AAB-4427-9794-B678CB33585B}"/>
              </a:ext>
            </a:extLst>
          </p:cNvPr>
          <p:cNvSpPr/>
          <p:nvPr/>
        </p:nvSpPr>
        <p:spPr>
          <a:xfrm>
            <a:off x="356233" y="1123245"/>
            <a:ext cx="622144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Вакант иш ўринларига жойлаштирилганлар – </a:t>
            </a:r>
            <a:r>
              <a:rPr lang="en-US" sz="1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143</a:t>
            </a:r>
            <a:r>
              <a:rPr lang="uz-Cyrl-UZ" sz="1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нафар</a:t>
            </a:r>
          </a:p>
        </p:txBody>
      </p:sp>
      <p:sp>
        <p:nvSpPr>
          <p:cNvPr id="94" name="Прямоугольник 93">
            <a:extLst>
              <a:ext uri="{FF2B5EF4-FFF2-40B4-BE49-F238E27FC236}">
                <a16:creationId xmlns:a16="http://schemas.microsoft.com/office/drawing/2014/main" id="{553A340C-1DC0-40B6-BD5A-F35732B1350E}"/>
              </a:ext>
            </a:extLst>
          </p:cNvPr>
          <p:cNvSpPr/>
          <p:nvPr/>
        </p:nvSpPr>
        <p:spPr>
          <a:xfrm>
            <a:off x="337701" y="1583981"/>
            <a:ext cx="6228000" cy="324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Тадбиркорлик фаолияти йўлга қўйилди – </a:t>
            </a:r>
            <a:r>
              <a:rPr lang="en-U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</a:t>
            </a:r>
            <a:r>
              <a:rPr lang="uz-Cyrl-UZ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нафар (</a:t>
            </a:r>
            <a:r>
              <a:rPr lang="en-U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731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млн.сўм)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Овал 94">
            <a:extLst>
              <a:ext uri="{FF2B5EF4-FFF2-40B4-BE49-F238E27FC236}">
                <a16:creationId xmlns:a16="http://schemas.microsoft.com/office/drawing/2014/main" id="{65F47502-DC8E-4F6F-9201-DF1CEF50BD02}"/>
              </a:ext>
            </a:extLst>
          </p:cNvPr>
          <p:cNvSpPr/>
          <p:nvPr/>
        </p:nvSpPr>
        <p:spPr>
          <a:xfrm>
            <a:off x="147396" y="1593320"/>
            <a:ext cx="360000" cy="360000"/>
          </a:xfrm>
          <a:prstGeom prst="ellipse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600" b="1" dirty="0"/>
              <a:t>2</a:t>
            </a:r>
            <a:endParaRPr lang="ru-RU" sz="1600" b="1" dirty="0"/>
          </a:p>
        </p:txBody>
      </p:sp>
      <p:sp>
        <p:nvSpPr>
          <p:cNvPr id="97" name="Прямоугольник 96">
            <a:extLst>
              <a:ext uri="{FF2B5EF4-FFF2-40B4-BE49-F238E27FC236}">
                <a16:creationId xmlns:a16="http://schemas.microsoft.com/office/drawing/2014/main" id="{3BF63F23-8603-4C2B-AB55-796A37F01DBC}"/>
              </a:ext>
            </a:extLst>
          </p:cNvPr>
          <p:cNvSpPr/>
          <p:nvPr/>
        </p:nvSpPr>
        <p:spPr>
          <a:xfrm>
            <a:off x="356233" y="2056063"/>
            <a:ext cx="620944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Оилавий тадбиркорлик учун кредит – </a:t>
            </a:r>
            <a:r>
              <a:rPr lang="en-US" sz="1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r>
              <a:rPr lang="uz-Cyrl-UZ" sz="1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нафар</a:t>
            </a:r>
            <a:br>
              <a:rPr lang="uz-Cyrl-UZ" sz="1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1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(тикувчилик </a:t>
            </a:r>
            <a:r>
              <a:rPr lang="en-US" sz="11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uz-Cyrl-UZ" sz="11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нафар, чорвачилик </a:t>
            </a:r>
            <a:r>
              <a:rPr lang="en-US" sz="11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uz-Cyrl-UZ" sz="11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нафар, иссиқхона </a:t>
            </a:r>
            <a:r>
              <a:rPr lang="en-US" sz="11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</a:t>
            </a:r>
            <a:r>
              <a:rPr lang="uz-Cyrl-UZ" sz="11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нафар, бошқа сохалар </a:t>
            </a:r>
            <a:r>
              <a:rPr lang="en-US" sz="11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uz-Cyrl-UZ" sz="11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нафар)</a:t>
            </a:r>
            <a:endParaRPr lang="ru-RU" sz="1100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Прямоугольник 104">
            <a:extLst>
              <a:ext uri="{FF2B5EF4-FFF2-40B4-BE49-F238E27FC236}">
                <a16:creationId xmlns:a16="http://schemas.microsoft.com/office/drawing/2014/main" id="{9CC9EA83-3A3F-477D-ACB2-187002D7DFCB}"/>
              </a:ext>
            </a:extLst>
          </p:cNvPr>
          <p:cNvSpPr/>
          <p:nvPr/>
        </p:nvSpPr>
        <p:spPr>
          <a:xfrm>
            <a:off x="337701" y="2868411"/>
            <a:ext cx="6228208" cy="324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Ўзини ўзи банд қилинди – </a:t>
            </a:r>
            <a:r>
              <a:rPr lang="en-U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155</a:t>
            </a:r>
            <a:r>
              <a:rPr lang="uz-Cyrl-UZ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нафар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Овал 105">
            <a:extLst>
              <a:ext uri="{FF2B5EF4-FFF2-40B4-BE49-F238E27FC236}">
                <a16:creationId xmlns:a16="http://schemas.microsoft.com/office/drawing/2014/main" id="{21403A4D-ED31-463D-B9D7-3DE943AD7B99}"/>
              </a:ext>
            </a:extLst>
          </p:cNvPr>
          <p:cNvSpPr/>
          <p:nvPr/>
        </p:nvSpPr>
        <p:spPr>
          <a:xfrm>
            <a:off x="147396" y="2869361"/>
            <a:ext cx="360000" cy="360000"/>
          </a:xfrm>
          <a:prstGeom prst="ellipse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sz="1600" b="1" dirty="0"/>
              <a:t>3</a:t>
            </a:r>
            <a:endParaRPr lang="ru-RU" sz="1600" b="1" dirty="0"/>
          </a:p>
        </p:txBody>
      </p:sp>
      <p:sp>
        <p:nvSpPr>
          <p:cNvPr id="109" name="Прямоугольник 108">
            <a:extLst>
              <a:ext uri="{FF2B5EF4-FFF2-40B4-BE49-F238E27FC236}">
                <a16:creationId xmlns:a16="http://schemas.microsoft.com/office/drawing/2014/main" id="{340825F1-60EF-4206-BF14-75450A1D7ECE}"/>
              </a:ext>
            </a:extLst>
          </p:cNvPr>
          <p:cNvSpPr/>
          <p:nvPr/>
        </p:nvSpPr>
        <p:spPr>
          <a:xfrm>
            <a:off x="356235" y="3325176"/>
            <a:ext cx="620944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Дехқончилик соҳасида норасмий ишловчиларни ўзини ўзи банд қилган шахс сифатида рўйхатга олинганлар – </a:t>
            </a:r>
            <a:r>
              <a:rPr lang="en-US" sz="1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r>
              <a:rPr lang="uz-Cyrl-UZ" sz="1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нафар </a:t>
            </a:r>
            <a:endParaRPr lang="ru-RU" sz="11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Прямоугольник 112">
            <a:extLst>
              <a:ext uri="{FF2B5EF4-FFF2-40B4-BE49-F238E27FC236}">
                <a16:creationId xmlns:a16="http://schemas.microsoft.com/office/drawing/2014/main" id="{ECE83517-A09F-4AED-90C7-5AFF8E57027C}"/>
              </a:ext>
            </a:extLst>
          </p:cNvPr>
          <p:cNvSpPr/>
          <p:nvPr/>
        </p:nvSpPr>
        <p:spPr>
          <a:xfrm>
            <a:off x="337701" y="3855419"/>
            <a:ext cx="6228208" cy="324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Субсидия ажратилди – </a:t>
            </a:r>
            <a:r>
              <a:rPr lang="en-U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uz-Cyrl-UZ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нафар (</a:t>
            </a:r>
            <a:r>
              <a:rPr lang="en-U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52</a:t>
            </a:r>
            <a:r>
              <a:rPr lang="uz-Cyrl-UZ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млн.сўм)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" name="Овал 113">
            <a:extLst>
              <a:ext uri="{FF2B5EF4-FFF2-40B4-BE49-F238E27FC236}">
                <a16:creationId xmlns:a16="http://schemas.microsoft.com/office/drawing/2014/main" id="{B6AD334B-4BDF-4ABC-82B3-06238B1FEFB3}"/>
              </a:ext>
            </a:extLst>
          </p:cNvPr>
          <p:cNvSpPr/>
          <p:nvPr/>
        </p:nvSpPr>
        <p:spPr>
          <a:xfrm>
            <a:off x="147396" y="3843492"/>
            <a:ext cx="360000" cy="360000"/>
          </a:xfrm>
          <a:prstGeom prst="ellipse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sz="1600" b="1" dirty="0"/>
              <a:t>4</a:t>
            </a:r>
            <a:endParaRPr lang="ru-RU" sz="1600" b="1" dirty="0"/>
          </a:p>
        </p:txBody>
      </p:sp>
      <p:sp>
        <p:nvSpPr>
          <p:cNvPr id="116" name="Прямоугольник 115">
            <a:extLst>
              <a:ext uri="{FF2B5EF4-FFF2-40B4-BE49-F238E27FC236}">
                <a16:creationId xmlns:a16="http://schemas.microsoft.com/office/drawing/2014/main" id="{961EBB5B-A421-4884-85A5-5B7B1DB6475E}"/>
              </a:ext>
            </a:extLst>
          </p:cNvPr>
          <p:cNvSpPr/>
          <p:nvPr/>
        </p:nvSpPr>
        <p:spPr>
          <a:xfrm>
            <a:off x="356234" y="4318681"/>
            <a:ext cx="620944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1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Иссиқхона</a:t>
            </a:r>
            <a:r>
              <a:rPr lang="ru-RU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1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uz-Cyrl-UZ" sz="1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нафар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Тикувчилик – </a:t>
            </a:r>
            <a:r>
              <a:rPr lang="en-US" sz="1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uz-Cyrl-UZ" sz="1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нафарига</a:t>
            </a:r>
            <a:endParaRPr lang="ru-RU" sz="11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Прямоугольник 116">
            <a:extLst>
              <a:ext uri="{FF2B5EF4-FFF2-40B4-BE49-F238E27FC236}">
                <a16:creationId xmlns:a16="http://schemas.microsoft.com/office/drawing/2014/main" id="{DD44C915-C28F-44A0-82BC-546F27659F98}"/>
              </a:ext>
            </a:extLst>
          </p:cNvPr>
          <p:cNvSpPr/>
          <p:nvPr/>
        </p:nvSpPr>
        <p:spPr>
          <a:xfrm>
            <a:off x="372548" y="5665572"/>
            <a:ext cx="6228000" cy="324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r>
              <a:rPr lang="ru-RU" sz="1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Мавжуд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имкониятларни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жалб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этиш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йўналишида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95</a:t>
            </a:r>
            <a:r>
              <a:rPr lang="ru-RU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 </a:t>
            </a:r>
            <a:r>
              <a:rPr lang="ru-RU" sz="1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8" name="Овал 117">
            <a:extLst>
              <a:ext uri="{FF2B5EF4-FFF2-40B4-BE49-F238E27FC236}">
                <a16:creationId xmlns:a16="http://schemas.microsoft.com/office/drawing/2014/main" id="{EC5A38BF-F584-44E3-A820-68974EF795E1}"/>
              </a:ext>
            </a:extLst>
          </p:cNvPr>
          <p:cNvSpPr/>
          <p:nvPr/>
        </p:nvSpPr>
        <p:spPr>
          <a:xfrm>
            <a:off x="150344" y="5667186"/>
            <a:ext cx="360000" cy="360000"/>
          </a:xfrm>
          <a:prstGeom prst="ellipse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sz="1600" b="1" dirty="0"/>
              <a:t>6</a:t>
            </a:r>
            <a:endParaRPr lang="ru-RU" sz="1600" b="1" dirty="0"/>
          </a:p>
        </p:txBody>
      </p:sp>
      <p:sp>
        <p:nvSpPr>
          <p:cNvPr id="121" name="Прямоугольник 120">
            <a:extLst>
              <a:ext uri="{FF2B5EF4-FFF2-40B4-BE49-F238E27FC236}">
                <a16:creationId xmlns:a16="http://schemas.microsoft.com/office/drawing/2014/main" id="{581B353B-A5AC-4986-A09B-D0390FF05CAF}"/>
              </a:ext>
            </a:extLst>
          </p:cNvPr>
          <p:cNvSpPr/>
          <p:nvPr/>
        </p:nvSpPr>
        <p:spPr>
          <a:xfrm>
            <a:off x="391081" y="6099403"/>
            <a:ext cx="620944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Ахоли томоркасида серхосил помидор бодиринг етиштириш – </a:t>
            </a:r>
            <a:r>
              <a:rPr lang="uz-Cyrl-UZ" sz="1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6,5 минг туп </a:t>
            </a:r>
            <a:r>
              <a:rPr lang="uz-Cyrl-UZ" sz="11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(65 млн.сўм)</a:t>
            </a:r>
            <a:r>
              <a:rPr lang="uz-Cyrl-UZ" sz="1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23" name="Прямоугольник 122">
            <a:extLst>
              <a:ext uri="{FF2B5EF4-FFF2-40B4-BE49-F238E27FC236}">
                <a16:creationId xmlns:a16="http://schemas.microsoft.com/office/drawing/2014/main" id="{58AD7755-167A-459A-896D-FCCA75511DEA}"/>
              </a:ext>
            </a:extLst>
          </p:cNvPr>
          <p:cNvSpPr/>
          <p:nvPr/>
        </p:nvSpPr>
        <p:spPr>
          <a:xfrm>
            <a:off x="337701" y="4866830"/>
            <a:ext cx="6228000" cy="324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Касб-ҳунарга ўқитилди – </a:t>
            </a:r>
            <a:r>
              <a:rPr lang="en-U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r>
              <a:rPr lang="uz-Cyrl-UZ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нафар</a:t>
            </a:r>
            <a:endParaRPr lang="uz-Cyrl-UZ" sz="1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4" name="Овал 123">
            <a:extLst>
              <a:ext uri="{FF2B5EF4-FFF2-40B4-BE49-F238E27FC236}">
                <a16:creationId xmlns:a16="http://schemas.microsoft.com/office/drawing/2014/main" id="{65F02D76-24B6-4B21-9306-01E0707186B7}"/>
              </a:ext>
            </a:extLst>
          </p:cNvPr>
          <p:cNvSpPr/>
          <p:nvPr/>
        </p:nvSpPr>
        <p:spPr>
          <a:xfrm>
            <a:off x="147396" y="4849422"/>
            <a:ext cx="360000" cy="360000"/>
          </a:xfrm>
          <a:prstGeom prst="ellipse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sz="1600" b="1" dirty="0"/>
              <a:t>5</a:t>
            </a:r>
            <a:endParaRPr lang="ru-RU" sz="1600" b="1" dirty="0"/>
          </a:p>
        </p:txBody>
      </p:sp>
      <p:sp>
        <p:nvSpPr>
          <p:cNvPr id="126" name="Прямоугольник 125">
            <a:extLst>
              <a:ext uri="{FF2B5EF4-FFF2-40B4-BE49-F238E27FC236}">
                <a16:creationId xmlns:a16="http://schemas.microsoft.com/office/drawing/2014/main" id="{CB3B56B2-5DEB-4BC6-83FC-4BA82E404FB0}"/>
              </a:ext>
            </a:extLst>
          </p:cNvPr>
          <p:cNvSpPr/>
          <p:nvPr/>
        </p:nvSpPr>
        <p:spPr>
          <a:xfrm>
            <a:off x="356234" y="5314548"/>
            <a:ext cx="624431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Тикувчилик</a:t>
            </a:r>
            <a:r>
              <a:rPr lang="ru-RU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йўналишида</a:t>
            </a:r>
            <a:r>
              <a:rPr lang="ru-RU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касб-ҳунарга</a:t>
            </a:r>
            <a:r>
              <a:rPr lang="ru-RU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ўқитилганлар</a:t>
            </a:r>
            <a:r>
              <a:rPr lang="ru-RU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1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r>
              <a:rPr lang="uz-Cyrl-UZ" sz="1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нафар</a:t>
            </a:r>
            <a:endParaRPr lang="ru-RU" sz="11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Прямоугольник 99">
            <a:extLst>
              <a:ext uri="{FF2B5EF4-FFF2-40B4-BE49-F238E27FC236}">
                <a16:creationId xmlns:a16="http://schemas.microsoft.com/office/drawing/2014/main" id="{FBEA36B6-2603-4B4D-BAB5-C6BF2F8E3A6E}"/>
              </a:ext>
            </a:extLst>
          </p:cNvPr>
          <p:cNvSpPr/>
          <p:nvPr/>
        </p:nvSpPr>
        <p:spPr>
          <a:xfrm>
            <a:off x="6985373" y="587498"/>
            <a:ext cx="4804542" cy="555769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6138" tIns="0" rIns="56138" rtlCol="0" anchor="ctr"/>
          <a:lstStyle/>
          <a:p>
            <a:pPr algn="ctr"/>
            <a:r>
              <a:rPr lang="uz-Cyrl-UZ" sz="1600" b="1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ZAMON TEKSTIL</a:t>
            </a:r>
            <a:r>
              <a:rPr lang="uz-Cyrl-UZ" sz="1600" b="1" dirty="0"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MCHJ</a:t>
            </a:r>
            <a:r>
              <a:rPr lang="uz-Cyrl-UZ" sz="1600" b="1" dirty="0">
                <a:latin typeface="Arial" panose="020B0604020202020204" pitchFamily="34" charset="0"/>
                <a:cs typeface="Arial" panose="020B0604020202020204" pitchFamily="34" charset="0"/>
              </a:rPr>
              <a:t> томонидан трикетож махсулотларини ишлаб чиқариш лойихаси</a:t>
            </a:r>
            <a:endParaRPr lang="uz-Cyrl-UZ" sz="13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449A520-2DDA-42DB-959B-D1A0F0E612E2}"/>
              </a:ext>
            </a:extLst>
          </p:cNvPr>
          <p:cNvSpPr/>
          <p:nvPr/>
        </p:nvSpPr>
        <p:spPr>
          <a:xfrm>
            <a:off x="9519580" y="1257439"/>
            <a:ext cx="23718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 маблағи – </a:t>
            </a:r>
            <a:r>
              <a:rPr lang="uz-Cyrl-UZ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млрд.сўм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Прямоугольник 102">
            <a:extLst>
              <a:ext uri="{FF2B5EF4-FFF2-40B4-BE49-F238E27FC236}">
                <a16:creationId xmlns:a16="http://schemas.microsoft.com/office/drawing/2014/main" id="{FAB8AC95-9509-474B-8F48-0C4492C7BF83}"/>
              </a:ext>
            </a:extLst>
          </p:cNvPr>
          <p:cNvSpPr/>
          <p:nvPr/>
        </p:nvSpPr>
        <p:spPr>
          <a:xfrm>
            <a:off x="6993998" y="3678350"/>
            <a:ext cx="4795917" cy="734162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6138" tIns="0" rIns="56138" rtlCol="0" anchor="ctr"/>
          <a:lstStyle/>
          <a:p>
            <a:pPr algn="ctr"/>
            <a:r>
              <a:rPr lang="uz-Cyrl-UZ" sz="1400" b="1" dirty="0">
                <a:latin typeface="Arial" panose="020B0604020202020204" pitchFamily="34" charset="0"/>
                <a:cs typeface="Arial" panose="020B0604020202020204" pitchFamily="34" charset="0"/>
              </a:rPr>
              <a:t>“Бир махаллага бир махсулот” тамойили асосида ”Ахоли хонадонларида “Помидор, бодиринг” етиштириш</a:t>
            </a:r>
          </a:p>
        </p:txBody>
      </p:sp>
      <p:pic>
        <p:nvPicPr>
          <p:cNvPr id="2051" name="Picture 3" descr="C:\Users\user\Desktop\peppersweet_1_15476542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9580" y="4572596"/>
            <a:ext cx="2229400" cy="1526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42B91AE-1083-46B9-849B-5F6585CB05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8230" y="4505784"/>
            <a:ext cx="2590585" cy="165023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85374" y="1697954"/>
            <a:ext cx="2325680" cy="12322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01225" y="1712379"/>
            <a:ext cx="1988689" cy="1223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989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0" y="0"/>
            <a:ext cx="12192000" cy="51542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86"/>
          </a:p>
        </p:txBody>
      </p:sp>
      <p:sp>
        <p:nvSpPr>
          <p:cNvPr id="4" name="TextBox 3"/>
          <p:cNvSpPr txBox="1"/>
          <p:nvPr/>
        </p:nvSpPr>
        <p:spPr>
          <a:xfrm>
            <a:off x="2424664" y="67082"/>
            <a:ext cx="7342673" cy="334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Latn-UZ" sz="1571" b="1" dirty="0">
                <a:solidFill>
                  <a:schemeClr val="bg1"/>
                </a:solidFill>
                <a:cs typeface="Arial" panose="020B0604020202020204" pitchFamily="34" charset="0"/>
              </a:rPr>
              <a:t>МАҲАЛЛА </a:t>
            </a:r>
            <a:r>
              <a:rPr lang="ru-RU" sz="1571" b="1" dirty="0">
                <a:solidFill>
                  <a:schemeClr val="bg1"/>
                </a:solidFill>
                <a:cs typeface="Arial" panose="020B0604020202020204" pitchFamily="34" charset="0"/>
              </a:rPr>
              <a:t>«ЕТТИЛИГИ»НИНГ </a:t>
            </a:r>
            <a:r>
              <a:rPr lang="uz-Latn-UZ" sz="1571" b="1" dirty="0">
                <a:solidFill>
                  <a:schemeClr val="bg1"/>
                </a:solidFill>
                <a:cs typeface="Arial" panose="020B0604020202020204" pitchFamily="34" charset="0"/>
              </a:rPr>
              <a:t>БИРГАЛИКДА </a:t>
            </a:r>
            <a:r>
              <a:rPr lang="ru-RU" sz="1571" b="1" dirty="0">
                <a:solidFill>
                  <a:schemeClr val="bg1"/>
                </a:solidFill>
                <a:cs typeface="Arial" panose="020B0604020202020204" pitchFamily="34" charset="0"/>
              </a:rPr>
              <a:t>ИШЛАШ ТИЗИМИ</a:t>
            </a:r>
          </a:p>
        </p:txBody>
      </p:sp>
      <p:sp>
        <p:nvSpPr>
          <p:cNvPr id="154" name="Скругленный прямоугольник 153"/>
          <p:cNvSpPr/>
          <p:nvPr/>
        </p:nvSpPr>
        <p:spPr>
          <a:xfrm>
            <a:off x="4578105" y="3253823"/>
            <a:ext cx="3142051" cy="346434"/>
          </a:xfrm>
          <a:prstGeom prst="roundRect">
            <a:avLst>
              <a:gd name="adj" fmla="val 8166"/>
            </a:avLst>
          </a:prstGeom>
          <a:solidFill>
            <a:srgbClr val="E2F0D9"/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86"/>
          </a:p>
        </p:txBody>
      </p:sp>
      <p:sp>
        <p:nvSpPr>
          <p:cNvPr id="155" name="TextBox 154"/>
          <p:cNvSpPr txBox="1"/>
          <p:nvPr/>
        </p:nvSpPr>
        <p:spPr>
          <a:xfrm>
            <a:off x="4764863" y="3281548"/>
            <a:ext cx="2840716" cy="312265"/>
          </a:xfrm>
          <a:prstGeom prst="rect">
            <a:avLst/>
          </a:prstGeom>
          <a:solidFill>
            <a:srgbClr val="E2F0D9"/>
          </a:solidFill>
        </p:spPr>
        <p:txBody>
          <a:bodyPr wrap="square" rtlCol="0">
            <a:spAutoFit/>
          </a:bodyPr>
          <a:lstStyle/>
          <a:p>
            <a:pPr algn="ctr"/>
            <a:r>
              <a:rPr lang="uz-Cyrl-UZ" sz="1429" b="1" dirty="0"/>
              <a:t>Маҳалла </a:t>
            </a:r>
            <a:r>
              <a:rPr lang="uz-Cyrl-UZ" sz="1429" b="1" dirty="0">
                <a:solidFill>
                  <a:srgbClr val="0070C0"/>
                </a:solidFill>
              </a:rPr>
              <a:t>“еттилиги”</a:t>
            </a:r>
            <a:endParaRPr lang="ru-RU" sz="1429" dirty="0">
              <a:solidFill>
                <a:srgbClr val="0070C0"/>
              </a:solidFill>
            </a:endParaRPr>
          </a:p>
        </p:txBody>
      </p:sp>
      <p:sp>
        <p:nvSpPr>
          <p:cNvPr id="156" name="Скругленный прямоугольник 155"/>
          <p:cNvSpPr/>
          <p:nvPr/>
        </p:nvSpPr>
        <p:spPr>
          <a:xfrm>
            <a:off x="5504925" y="1210753"/>
            <a:ext cx="1558673" cy="802244"/>
          </a:xfrm>
          <a:prstGeom prst="roundRect">
            <a:avLst>
              <a:gd name="adj" fmla="val 816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86"/>
          </a:p>
        </p:txBody>
      </p:sp>
      <p:sp>
        <p:nvSpPr>
          <p:cNvPr id="157" name="TextBox 156"/>
          <p:cNvSpPr txBox="1"/>
          <p:nvPr/>
        </p:nvSpPr>
        <p:spPr>
          <a:xfrm>
            <a:off x="5551260" y="1275079"/>
            <a:ext cx="144944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531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altLang="ru-RU" sz="1100" b="1" dirty="0">
                <a:latin typeface="Calibri" panose="020F0502020204030204" pitchFamily="34" charset="0"/>
              </a:rPr>
              <a:t>Маҳалла раиси</a:t>
            </a:r>
          </a:p>
          <a:p>
            <a:pPr algn="ctr" defTabSz="6531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altLang="ru-RU" sz="900" i="1" dirty="0">
                <a:latin typeface="Calibri" panose="020F0502020204030204" pitchFamily="34" charset="0"/>
              </a:rPr>
              <a:t>“Еттилик” фаолиятига умумий раҳбарлик қилади</a:t>
            </a:r>
          </a:p>
        </p:txBody>
      </p:sp>
      <p:sp>
        <p:nvSpPr>
          <p:cNvPr id="158" name="Скругленный прямоугольник 157"/>
          <p:cNvSpPr/>
          <p:nvPr/>
        </p:nvSpPr>
        <p:spPr>
          <a:xfrm>
            <a:off x="756520" y="2351436"/>
            <a:ext cx="1360325" cy="428617"/>
          </a:xfrm>
          <a:prstGeom prst="roundRect">
            <a:avLst>
              <a:gd name="adj" fmla="val 816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86"/>
          </a:p>
        </p:txBody>
      </p:sp>
      <p:sp>
        <p:nvSpPr>
          <p:cNvPr id="159" name="TextBox 158"/>
          <p:cNvSpPr txBox="1"/>
          <p:nvPr/>
        </p:nvSpPr>
        <p:spPr>
          <a:xfrm>
            <a:off x="1048603" y="2376468"/>
            <a:ext cx="762944" cy="356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531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altLang="ru-RU" sz="857" b="1" dirty="0">
                <a:latin typeface="Calibri" panose="020F0502020204030204" pitchFamily="34" charset="0"/>
              </a:rPr>
              <a:t>Ҳоким </a:t>
            </a:r>
            <a:br>
              <a:rPr lang="uz-Cyrl-UZ" altLang="ru-RU" sz="857" b="1" dirty="0">
                <a:latin typeface="Times New Roman" panose="02020603050405020304" pitchFamily="18" charset="0"/>
              </a:rPr>
            </a:br>
            <a:r>
              <a:rPr lang="uz-Cyrl-UZ" altLang="ru-RU" sz="857" b="1" dirty="0">
                <a:latin typeface="Calibri" panose="020F0502020204030204" pitchFamily="34" charset="0"/>
              </a:rPr>
              <a:t>ёрдамчиси</a:t>
            </a:r>
            <a:endParaRPr lang="ru-RU" altLang="ru-RU" sz="1286" dirty="0">
              <a:latin typeface="Arial" panose="020B0604020202020204" pitchFamily="34" charset="0"/>
            </a:endParaRPr>
          </a:p>
        </p:txBody>
      </p:sp>
      <p:sp>
        <p:nvSpPr>
          <p:cNvPr id="160" name="Скругленный прямоугольник 159"/>
          <p:cNvSpPr/>
          <p:nvPr/>
        </p:nvSpPr>
        <p:spPr>
          <a:xfrm>
            <a:off x="2292218" y="2342724"/>
            <a:ext cx="1463892" cy="442594"/>
          </a:xfrm>
          <a:prstGeom prst="roundRect">
            <a:avLst>
              <a:gd name="adj" fmla="val 816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86"/>
          </a:p>
        </p:txBody>
      </p:sp>
      <p:sp>
        <p:nvSpPr>
          <p:cNvPr id="161" name="TextBox 160"/>
          <p:cNvSpPr txBox="1"/>
          <p:nvPr/>
        </p:nvSpPr>
        <p:spPr>
          <a:xfrm>
            <a:off x="2548678" y="2355578"/>
            <a:ext cx="937829" cy="356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531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altLang="ru-RU" sz="857" b="1" spc="-36" dirty="0">
                <a:latin typeface="Calibri" panose="020F0502020204030204" pitchFamily="34" charset="0"/>
              </a:rPr>
              <a:t>Хотин-қизлар</a:t>
            </a:r>
            <a:r>
              <a:rPr lang="uz-Cyrl-UZ" altLang="ru-RU" sz="857" b="1" dirty="0">
                <a:latin typeface="Calibri" panose="020F0502020204030204" pitchFamily="34" charset="0"/>
              </a:rPr>
              <a:t> </a:t>
            </a:r>
            <a:br>
              <a:rPr lang="uz-Cyrl-UZ" altLang="ru-RU" sz="857" b="1" dirty="0">
                <a:latin typeface="Times New Roman" panose="02020603050405020304" pitchFamily="18" charset="0"/>
              </a:rPr>
            </a:br>
            <a:r>
              <a:rPr lang="uz-Cyrl-UZ" altLang="ru-RU" sz="857" b="1" dirty="0">
                <a:latin typeface="Calibri" panose="020F0502020204030204" pitchFamily="34" charset="0"/>
              </a:rPr>
              <a:t>фаоли</a:t>
            </a:r>
            <a:endParaRPr lang="ru-RU" altLang="ru-RU" sz="1286" dirty="0">
              <a:latin typeface="Arial" panose="020B0604020202020204" pitchFamily="34" charset="0"/>
            </a:endParaRPr>
          </a:p>
        </p:txBody>
      </p:sp>
      <p:sp>
        <p:nvSpPr>
          <p:cNvPr id="162" name="Скругленный прямоугольник 161"/>
          <p:cNvSpPr/>
          <p:nvPr/>
        </p:nvSpPr>
        <p:spPr>
          <a:xfrm>
            <a:off x="3958197" y="2330991"/>
            <a:ext cx="1358610" cy="427393"/>
          </a:xfrm>
          <a:prstGeom prst="roundRect">
            <a:avLst>
              <a:gd name="adj" fmla="val 816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86"/>
          </a:p>
        </p:txBody>
      </p:sp>
      <p:sp>
        <p:nvSpPr>
          <p:cNvPr id="163" name="TextBox 162"/>
          <p:cNvSpPr txBox="1"/>
          <p:nvPr/>
        </p:nvSpPr>
        <p:spPr>
          <a:xfrm>
            <a:off x="4233922" y="2347139"/>
            <a:ext cx="807886" cy="356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531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altLang="ru-RU" sz="857" b="1" dirty="0">
                <a:latin typeface="Calibri" panose="020F0502020204030204" pitchFamily="34" charset="0"/>
              </a:rPr>
              <a:t>Ёшлар </a:t>
            </a:r>
            <a:br>
              <a:rPr lang="uz-Cyrl-UZ" altLang="ru-RU" sz="857" b="1" dirty="0">
                <a:latin typeface="Times New Roman" panose="02020603050405020304" pitchFamily="18" charset="0"/>
              </a:rPr>
            </a:br>
            <a:r>
              <a:rPr lang="uz-Cyrl-UZ" altLang="ru-RU" sz="857" b="1" dirty="0">
                <a:latin typeface="Calibri" panose="020F0502020204030204" pitchFamily="34" charset="0"/>
              </a:rPr>
              <a:t>етакчиси</a:t>
            </a:r>
            <a:endParaRPr lang="ru-RU" altLang="ru-RU" sz="1286" dirty="0">
              <a:latin typeface="Arial" panose="020B0604020202020204" pitchFamily="34" charset="0"/>
            </a:endParaRPr>
          </a:p>
        </p:txBody>
      </p:sp>
      <p:sp>
        <p:nvSpPr>
          <p:cNvPr id="164" name="Скругленный прямоугольник 163"/>
          <p:cNvSpPr/>
          <p:nvPr/>
        </p:nvSpPr>
        <p:spPr>
          <a:xfrm>
            <a:off x="7267954" y="2292746"/>
            <a:ext cx="1375307" cy="445737"/>
          </a:xfrm>
          <a:prstGeom prst="roundRect">
            <a:avLst>
              <a:gd name="adj" fmla="val 816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86"/>
          </a:p>
        </p:txBody>
      </p:sp>
      <p:sp>
        <p:nvSpPr>
          <p:cNvPr id="165" name="TextBox 164"/>
          <p:cNvSpPr txBox="1"/>
          <p:nvPr/>
        </p:nvSpPr>
        <p:spPr>
          <a:xfrm>
            <a:off x="7501482" y="2328517"/>
            <a:ext cx="892677" cy="356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531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altLang="ru-RU" sz="857" b="1" spc="-36" dirty="0">
                <a:latin typeface="Calibri" panose="020F0502020204030204" pitchFamily="34" charset="0"/>
              </a:rPr>
              <a:t>Профилактика инспектори</a:t>
            </a:r>
            <a:endParaRPr lang="ru-RU" altLang="ru-RU" sz="1286" spc="-36" dirty="0">
              <a:latin typeface="Arial" panose="020B0604020202020204" pitchFamily="34" charset="0"/>
            </a:endParaRPr>
          </a:p>
        </p:txBody>
      </p:sp>
      <p:sp>
        <p:nvSpPr>
          <p:cNvPr id="166" name="Скругленный прямоугольник 165"/>
          <p:cNvSpPr/>
          <p:nvPr/>
        </p:nvSpPr>
        <p:spPr>
          <a:xfrm>
            <a:off x="8817814" y="2283160"/>
            <a:ext cx="1360325" cy="446305"/>
          </a:xfrm>
          <a:prstGeom prst="roundRect">
            <a:avLst>
              <a:gd name="adj" fmla="val 8166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86"/>
          </a:p>
        </p:txBody>
      </p:sp>
      <p:sp>
        <p:nvSpPr>
          <p:cNvPr id="167" name="TextBox 166"/>
          <p:cNvSpPr txBox="1"/>
          <p:nvPr/>
        </p:nvSpPr>
        <p:spPr>
          <a:xfrm>
            <a:off x="9061017" y="2317434"/>
            <a:ext cx="893584" cy="356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531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altLang="ru-RU" sz="857" b="1" dirty="0">
                <a:solidFill>
                  <a:srgbClr val="0070C0"/>
                </a:solidFill>
                <a:latin typeface="Calibri" panose="020F0502020204030204" pitchFamily="34" charset="0"/>
              </a:rPr>
              <a:t>Ижтимоий </a:t>
            </a:r>
          </a:p>
          <a:p>
            <a:pPr algn="ctr" defTabSz="6531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altLang="ru-RU" sz="857" b="1" dirty="0">
                <a:solidFill>
                  <a:srgbClr val="0070C0"/>
                </a:solidFill>
                <a:latin typeface="Calibri" panose="020F0502020204030204" pitchFamily="34" charset="0"/>
              </a:rPr>
              <a:t>ходим</a:t>
            </a:r>
          </a:p>
        </p:txBody>
      </p:sp>
      <p:sp>
        <p:nvSpPr>
          <p:cNvPr id="168" name="Скругленный прямоугольник 167"/>
          <p:cNvSpPr/>
          <p:nvPr/>
        </p:nvSpPr>
        <p:spPr>
          <a:xfrm>
            <a:off x="10383409" y="2254412"/>
            <a:ext cx="1360325" cy="446305"/>
          </a:xfrm>
          <a:prstGeom prst="roundRect">
            <a:avLst>
              <a:gd name="adj" fmla="val 8166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86"/>
          </a:p>
        </p:txBody>
      </p:sp>
      <p:sp>
        <p:nvSpPr>
          <p:cNvPr id="169" name="TextBox 168"/>
          <p:cNvSpPr txBox="1"/>
          <p:nvPr/>
        </p:nvSpPr>
        <p:spPr>
          <a:xfrm>
            <a:off x="10480272" y="2282089"/>
            <a:ext cx="1116566" cy="356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531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altLang="ru-RU" sz="857" b="1" dirty="0">
                <a:solidFill>
                  <a:srgbClr val="0070C0"/>
                </a:solidFill>
                <a:latin typeface="Calibri" panose="020F0502020204030204" pitchFamily="34" charset="0"/>
              </a:rPr>
              <a:t>Солиқ </a:t>
            </a:r>
          </a:p>
          <a:p>
            <a:pPr algn="ctr" defTabSz="6531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altLang="ru-RU" sz="857" b="1" dirty="0">
                <a:solidFill>
                  <a:srgbClr val="0070C0"/>
                </a:solidFill>
                <a:latin typeface="Calibri" panose="020F0502020204030204" pitchFamily="34" charset="0"/>
              </a:rPr>
              <a:t>инспектори</a:t>
            </a:r>
          </a:p>
        </p:txBody>
      </p:sp>
      <p:sp>
        <p:nvSpPr>
          <p:cNvPr id="234" name="Левая фигурная скобка 233"/>
          <p:cNvSpPr/>
          <p:nvPr/>
        </p:nvSpPr>
        <p:spPr>
          <a:xfrm rot="16200000">
            <a:off x="6066152" y="-1434266"/>
            <a:ext cx="238138" cy="9138037"/>
          </a:xfrm>
          <a:prstGeom prst="leftBrace">
            <a:avLst>
              <a:gd name="adj1" fmla="val 63645"/>
              <a:gd name="adj2" fmla="val 49648"/>
            </a:avLst>
          </a:prstGeom>
          <a:ln w="12700">
            <a:solidFill>
              <a:srgbClr val="4171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286"/>
          </a:p>
        </p:txBody>
      </p:sp>
      <p:sp>
        <p:nvSpPr>
          <p:cNvPr id="212" name="TextBox 211"/>
          <p:cNvSpPr txBox="1"/>
          <p:nvPr/>
        </p:nvSpPr>
        <p:spPr>
          <a:xfrm>
            <a:off x="1533499" y="1711143"/>
            <a:ext cx="807886" cy="488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531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altLang="ru-RU" sz="857" b="1" dirty="0">
                <a:solidFill>
                  <a:schemeClr val="bg1"/>
                </a:solidFill>
                <a:latin typeface="Calibri" panose="020F0502020204030204" pitchFamily="34" charset="0"/>
              </a:rPr>
              <a:t>Маҳаллабай ишлаш агентлиги</a:t>
            </a:r>
            <a:endParaRPr lang="ru-RU" altLang="ru-RU" sz="1286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0" name="TextBox 219"/>
          <p:cNvSpPr txBox="1"/>
          <p:nvPr/>
        </p:nvSpPr>
        <p:spPr>
          <a:xfrm>
            <a:off x="3651853" y="1707823"/>
            <a:ext cx="807886" cy="488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531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altLang="ru-RU" sz="857" b="1" dirty="0">
                <a:solidFill>
                  <a:schemeClr val="bg1"/>
                </a:solidFill>
                <a:latin typeface="Calibri" panose="020F0502020204030204" pitchFamily="34" charset="0"/>
              </a:rPr>
              <a:t>Ёшлар ишлари агентлиги</a:t>
            </a:r>
            <a:endParaRPr lang="ru-RU" altLang="ru-RU" sz="1286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51" name="Скругленный прямоугольник 250"/>
          <p:cNvSpPr/>
          <p:nvPr/>
        </p:nvSpPr>
        <p:spPr>
          <a:xfrm>
            <a:off x="5059358" y="533290"/>
            <a:ext cx="2475692" cy="335654"/>
          </a:xfrm>
          <a:prstGeom prst="roundRect">
            <a:avLst>
              <a:gd name="adj" fmla="val 816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286" dirty="0">
                <a:solidFill>
                  <a:schemeClr val="accent5">
                    <a:lumMod val="50000"/>
                  </a:schemeClr>
                </a:solidFill>
              </a:rPr>
              <a:t>Туман ҳокими</a:t>
            </a:r>
            <a:r>
              <a:rPr lang="uz-Cyrl-UZ" sz="1286" b="1" dirty="0">
                <a:solidFill>
                  <a:schemeClr val="accent5">
                    <a:lumMod val="50000"/>
                  </a:schemeClr>
                </a:solidFill>
              </a:rPr>
              <a:t> Б.Юлдашев</a:t>
            </a:r>
            <a:endParaRPr lang="ru-RU" sz="1286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68" name="Скругленный прямоугольник 267"/>
          <p:cNvSpPr/>
          <p:nvPr/>
        </p:nvSpPr>
        <p:spPr>
          <a:xfrm>
            <a:off x="779737" y="1110047"/>
            <a:ext cx="1496358" cy="567800"/>
          </a:xfrm>
          <a:prstGeom prst="roundRect">
            <a:avLst>
              <a:gd name="adj" fmla="val 816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286" b="1" dirty="0">
                <a:solidFill>
                  <a:schemeClr val="tx1"/>
                </a:solidFill>
              </a:rPr>
              <a:t>М.Сотқулов              </a:t>
            </a:r>
            <a:r>
              <a:rPr lang="uz-Cyrl-UZ" sz="1100" dirty="0">
                <a:solidFill>
                  <a:schemeClr val="tx1"/>
                </a:solidFill>
              </a:rPr>
              <a:t>(Бандлик бўлими рахбари)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81" name="Стрелка вниз 280"/>
          <p:cNvSpPr/>
          <p:nvPr/>
        </p:nvSpPr>
        <p:spPr>
          <a:xfrm>
            <a:off x="1370315" y="1692514"/>
            <a:ext cx="119520" cy="634106"/>
          </a:xfrm>
          <a:prstGeom prst="downArrow">
            <a:avLst>
              <a:gd name="adj1" fmla="val 34820"/>
              <a:gd name="adj2" fmla="val 50000"/>
            </a:avLst>
          </a:prstGeom>
          <a:solidFill>
            <a:srgbClr val="4171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86"/>
          </a:p>
        </p:txBody>
      </p:sp>
      <p:sp>
        <p:nvSpPr>
          <p:cNvPr id="282" name="Стрелка вниз 281"/>
          <p:cNvSpPr/>
          <p:nvPr/>
        </p:nvSpPr>
        <p:spPr>
          <a:xfrm>
            <a:off x="2974210" y="1709533"/>
            <a:ext cx="119520" cy="634106"/>
          </a:xfrm>
          <a:prstGeom prst="downArrow">
            <a:avLst>
              <a:gd name="adj1" fmla="val 34820"/>
              <a:gd name="adj2" fmla="val 50000"/>
            </a:avLst>
          </a:prstGeom>
          <a:solidFill>
            <a:srgbClr val="4171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86"/>
          </a:p>
        </p:txBody>
      </p:sp>
      <p:sp>
        <p:nvSpPr>
          <p:cNvPr id="283" name="Стрелка вниз 282"/>
          <p:cNvSpPr/>
          <p:nvPr/>
        </p:nvSpPr>
        <p:spPr>
          <a:xfrm>
            <a:off x="4578105" y="1691603"/>
            <a:ext cx="119520" cy="634106"/>
          </a:xfrm>
          <a:prstGeom prst="downArrow">
            <a:avLst>
              <a:gd name="adj1" fmla="val 34820"/>
              <a:gd name="adj2" fmla="val 50000"/>
            </a:avLst>
          </a:prstGeom>
          <a:solidFill>
            <a:srgbClr val="4171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86"/>
          </a:p>
        </p:txBody>
      </p:sp>
      <p:sp>
        <p:nvSpPr>
          <p:cNvPr id="287" name="Стрелка вниз 286"/>
          <p:cNvSpPr/>
          <p:nvPr/>
        </p:nvSpPr>
        <p:spPr>
          <a:xfrm>
            <a:off x="7899082" y="1708912"/>
            <a:ext cx="119520" cy="576460"/>
          </a:xfrm>
          <a:prstGeom prst="downArrow">
            <a:avLst>
              <a:gd name="adj1" fmla="val 34820"/>
              <a:gd name="adj2" fmla="val 50000"/>
            </a:avLst>
          </a:prstGeom>
          <a:solidFill>
            <a:srgbClr val="4171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86"/>
          </a:p>
        </p:txBody>
      </p:sp>
      <p:sp>
        <p:nvSpPr>
          <p:cNvPr id="288" name="Стрелка вниз 287"/>
          <p:cNvSpPr/>
          <p:nvPr/>
        </p:nvSpPr>
        <p:spPr>
          <a:xfrm>
            <a:off x="9448049" y="1700768"/>
            <a:ext cx="119520" cy="576460"/>
          </a:xfrm>
          <a:prstGeom prst="downArrow">
            <a:avLst>
              <a:gd name="adj1" fmla="val 34820"/>
              <a:gd name="adj2" fmla="val 50000"/>
            </a:avLst>
          </a:prstGeom>
          <a:solidFill>
            <a:srgbClr val="4171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86"/>
          </a:p>
        </p:txBody>
      </p:sp>
      <p:sp>
        <p:nvSpPr>
          <p:cNvPr id="289" name="Стрелка вниз 288"/>
          <p:cNvSpPr/>
          <p:nvPr/>
        </p:nvSpPr>
        <p:spPr>
          <a:xfrm>
            <a:off x="10998050" y="1667422"/>
            <a:ext cx="119520" cy="576460"/>
          </a:xfrm>
          <a:prstGeom prst="downArrow">
            <a:avLst>
              <a:gd name="adj1" fmla="val 34820"/>
              <a:gd name="adj2" fmla="val 50000"/>
            </a:avLst>
          </a:prstGeom>
          <a:solidFill>
            <a:srgbClr val="4171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86"/>
          </a:p>
        </p:txBody>
      </p:sp>
      <p:cxnSp>
        <p:nvCxnSpPr>
          <p:cNvPr id="291" name="Соединительная линия уступом 290"/>
          <p:cNvCxnSpPr/>
          <p:nvPr/>
        </p:nvCxnSpPr>
        <p:spPr>
          <a:xfrm>
            <a:off x="1050241" y="968216"/>
            <a:ext cx="10269963" cy="5905"/>
          </a:xfrm>
          <a:prstGeom prst="bentConnector3">
            <a:avLst>
              <a:gd name="adj1" fmla="val 50000"/>
            </a:avLst>
          </a:prstGeom>
          <a:ln w="12700">
            <a:solidFill>
              <a:srgbClr val="41719C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Прямая со стрелкой 291"/>
          <p:cNvCxnSpPr/>
          <p:nvPr/>
        </p:nvCxnSpPr>
        <p:spPr>
          <a:xfrm>
            <a:off x="7851140" y="950238"/>
            <a:ext cx="0" cy="167575"/>
          </a:xfrm>
          <a:prstGeom prst="straightConnector1">
            <a:avLst/>
          </a:prstGeom>
          <a:ln w="12700">
            <a:solidFill>
              <a:srgbClr val="41719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Прямая со стрелкой 292"/>
          <p:cNvCxnSpPr/>
          <p:nvPr/>
        </p:nvCxnSpPr>
        <p:spPr>
          <a:xfrm>
            <a:off x="8019821" y="1392666"/>
            <a:ext cx="0" cy="223041"/>
          </a:xfrm>
          <a:prstGeom prst="straightConnector1">
            <a:avLst/>
          </a:prstGeom>
          <a:ln w="12700">
            <a:solidFill>
              <a:srgbClr val="41719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Прямая со стрелкой 293"/>
          <p:cNvCxnSpPr/>
          <p:nvPr/>
        </p:nvCxnSpPr>
        <p:spPr>
          <a:xfrm>
            <a:off x="9850872" y="1392666"/>
            <a:ext cx="0" cy="223041"/>
          </a:xfrm>
          <a:prstGeom prst="straightConnector1">
            <a:avLst/>
          </a:prstGeom>
          <a:ln w="12700">
            <a:solidFill>
              <a:srgbClr val="41719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6" name="Прямая со стрелкой 295"/>
          <p:cNvCxnSpPr/>
          <p:nvPr/>
        </p:nvCxnSpPr>
        <p:spPr>
          <a:xfrm>
            <a:off x="6241035" y="889413"/>
            <a:ext cx="0" cy="223041"/>
          </a:xfrm>
          <a:prstGeom prst="straightConnector1">
            <a:avLst/>
          </a:prstGeom>
          <a:ln w="12700">
            <a:solidFill>
              <a:srgbClr val="41719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7" name="Прямая со стрелкой 296"/>
          <p:cNvCxnSpPr/>
          <p:nvPr/>
        </p:nvCxnSpPr>
        <p:spPr>
          <a:xfrm>
            <a:off x="6246751" y="815875"/>
            <a:ext cx="0" cy="152341"/>
          </a:xfrm>
          <a:prstGeom prst="straightConnector1">
            <a:avLst/>
          </a:prstGeom>
          <a:ln w="12700">
            <a:solidFill>
              <a:srgbClr val="41719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1" name="TextBox 300"/>
          <p:cNvSpPr txBox="1"/>
          <p:nvPr/>
        </p:nvSpPr>
        <p:spPr>
          <a:xfrm>
            <a:off x="5492601" y="2474503"/>
            <a:ext cx="1521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5315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Latn-UZ" altLang="ru-RU" sz="1000" i="1" dirty="0">
                <a:solidFill>
                  <a:srgbClr val="C00000"/>
                </a:solidFill>
                <a:latin typeface="Calibri" panose="020F0502020204030204" pitchFamily="34" charset="0"/>
              </a:rPr>
              <a:t>жазолаш таклифини киритиш </a:t>
            </a:r>
            <a:r>
              <a:rPr lang="uz-Latn-UZ" altLang="ru-RU" sz="1000" i="1" dirty="0">
                <a:latin typeface="Calibri" panose="020F0502020204030204" pitchFamily="34" charset="0"/>
              </a:rPr>
              <a:t>ва </a:t>
            </a:r>
            <a:r>
              <a:rPr lang="uz-Latn-UZ" altLang="ru-RU" sz="1000" i="1" dirty="0">
                <a:solidFill>
                  <a:srgbClr val="0070C0"/>
                </a:solidFill>
                <a:latin typeface="Calibri" panose="020F0502020204030204" pitchFamily="34" charset="0"/>
              </a:rPr>
              <a:t>рағбатлантириш </a:t>
            </a:r>
            <a:br>
              <a:rPr lang="uz-Latn-UZ" altLang="ru-RU" sz="1000" i="1" dirty="0">
                <a:solidFill>
                  <a:srgbClr val="0070C0"/>
                </a:solidFill>
                <a:latin typeface="Calibri" panose="020F0502020204030204" pitchFamily="34" charset="0"/>
              </a:rPr>
            </a:br>
            <a:r>
              <a:rPr lang="uz-Latn-UZ" altLang="ru-RU" sz="1000" i="1" dirty="0">
                <a:latin typeface="Calibri" panose="020F0502020204030204" pitchFamily="34" charset="0"/>
              </a:rPr>
              <a:t>ваколатлари берилади</a:t>
            </a:r>
            <a:endParaRPr lang="uz-Cyrl-UZ" altLang="ru-RU" sz="1000" i="1" dirty="0">
              <a:latin typeface="Calibri" panose="020F0502020204030204" pitchFamily="34" charset="0"/>
            </a:endParaRPr>
          </a:p>
        </p:txBody>
      </p:sp>
      <p:sp>
        <p:nvSpPr>
          <p:cNvPr id="115" name="Скругленный прямоугольник 114"/>
          <p:cNvSpPr/>
          <p:nvPr/>
        </p:nvSpPr>
        <p:spPr>
          <a:xfrm>
            <a:off x="11368768" y="67082"/>
            <a:ext cx="735581" cy="27221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86" dirty="0">
                <a:solidFill>
                  <a:srgbClr val="026CA2"/>
                </a:solidFill>
              </a:rPr>
              <a:t>3</a:t>
            </a:r>
            <a:endParaRPr lang="ru-RU" sz="1286" dirty="0">
              <a:solidFill>
                <a:srgbClr val="026CA2"/>
              </a:solidFill>
            </a:endParaRPr>
          </a:p>
        </p:txBody>
      </p:sp>
      <p:cxnSp>
        <p:nvCxnSpPr>
          <p:cNvPr id="106" name="Прямая со стрелкой 105"/>
          <p:cNvCxnSpPr/>
          <p:nvPr/>
        </p:nvCxnSpPr>
        <p:spPr>
          <a:xfrm>
            <a:off x="1499418" y="973962"/>
            <a:ext cx="0" cy="138492"/>
          </a:xfrm>
          <a:prstGeom prst="straightConnector1">
            <a:avLst/>
          </a:prstGeom>
          <a:ln w="12700">
            <a:solidFill>
              <a:srgbClr val="41719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 стрелкой 106"/>
          <p:cNvCxnSpPr/>
          <p:nvPr/>
        </p:nvCxnSpPr>
        <p:spPr>
          <a:xfrm>
            <a:off x="4644278" y="963742"/>
            <a:ext cx="0" cy="152341"/>
          </a:xfrm>
          <a:prstGeom prst="straightConnector1">
            <a:avLst/>
          </a:prstGeom>
          <a:ln w="12700">
            <a:solidFill>
              <a:srgbClr val="41719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 стрелкой 115"/>
          <p:cNvCxnSpPr/>
          <p:nvPr/>
        </p:nvCxnSpPr>
        <p:spPr>
          <a:xfrm>
            <a:off x="6241035" y="917854"/>
            <a:ext cx="0" cy="296868"/>
          </a:xfrm>
          <a:prstGeom prst="straightConnector1">
            <a:avLst/>
          </a:prstGeom>
          <a:ln w="12700">
            <a:solidFill>
              <a:srgbClr val="41719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Скругленный прямоугольник 116"/>
          <p:cNvSpPr/>
          <p:nvPr/>
        </p:nvSpPr>
        <p:spPr>
          <a:xfrm>
            <a:off x="2342492" y="1101451"/>
            <a:ext cx="1496358" cy="593140"/>
          </a:xfrm>
          <a:prstGeom prst="roundRect">
            <a:avLst>
              <a:gd name="adj" fmla="val 816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286" b="1" dirty="0">
                <a:solidFill>
                  <a:schemeClr val="tx1"/>
                </a:solidFill>
              </a:rPr>
              <a:t>Х.Мамаризаева</a:t>
            </a:r>
          </a:p>
          <a:p>
            <a:pPr algn="ctr"/>
            <a:r>
              <a:rPr lang="uz-Cyrl-UZ" sz="1100" dirty="0">
                <a:solidFill>
                  <a:schemeClr val="tx1"/>
                </a:solidFill>
              </a:rPr>
              <a:t>(ҳоким ўринбосари)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118" name="Скругленный прямоугольник 117"/>
          <p:cNvSpPr/>
          <p:nvPr/>
        </p:nvSpPr>
        <p:spPr>
          <a:xfrm>
            <a:off x="3907395" y="1099131"/>
            <a:ext cx="1501553" cy="578715"/>
          </a:xfrm>
          <a:prstGeom prst="roundRect">
            <a:avLst>
              <a:gd name="adj" fmla="val 816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286" b="1" dirty="0">
                <a:solidFill>
                  <a:schemeClr val="tx1"/>
                </a:solidFill>
              </a:rPr>
              <a:t>А.Махамматов </a:t>
            </a:r>
            <a:r>
              <a:rPr lang="uz-Cyrl-UZ" sz="1100" dirty="0">
                <a:solidFill>
                  <a:schemeClr val="tx1"/>
                </a:solidFill>
              </a:rPr>
              <a:t>(ҳоким ўринбосари)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121" name="Скругленный прямоугольник 120"/>
          <p:cNvSpPr/>
          <p:nvPr/>
        </p:nvSpPr>
        <p:spPr>
          <a:xfrm>
            <a:off x="7211222" y="1099131"/>
            <a:ext cx="1402992" cy="595459"/>
          </a:xfrm>
          <a:prstGeom prst="roundRect">
            <a:avLst>
              <a:gd name="adj" fmla="val 816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286" b="1" dirty="0">
                <a:solidFill>
                  <a:schemeClr val="tx1"/>
                </a:solidFill>
              </a:rPr>
              <a:t>А.Ахунов                </a:t>
            </a:r>
            <a:r>
              <a:rPr lang="uz-Cyrl-UZ" sz="1100" dirty="0">
                <a:solidFill>
                  <a:schemeClr val="tx1"/>
                </a:solidFill>
              </a:rPr>
              <a:t>(ИИБ бошлиғи)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134" name="Скругленный прямоугольник 133"/>
          <p:cNvSpPr/>
          <p:nvPr/>
        </p:nvSpPr>
        <p:spPr>
          <a:xfrm>
            <a:off x="8723491" y="1099132"/>
            <a:ext cx="1464538" cy="577608"/>
          </a:xfrm>
          <a:prstGeom prst="roundRect">
            <a:avLst>
              <a:gd name="adj" fmla="val 816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286" b="1" dirty="0">
                <a:solidFill>
                  <a:schemeClr val="tx1"/>
                </a:solidFill>
              </a:rPr>
              <a:t>А.Тохиров </a:t>
            </a:r>
            <a:r>
              <a:rPr lang="uz-Cyrl-UZ" sz="1100" dirty="0">
                <a:solidFill>
                  <a:schemeClr val="tx1"/>
                </a:solidFill>
              </a:rPr>
              <a:t>(“Инсон” марказ рахбари)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136" name="Скругленный прямоугольник 135"/>
          <p:cNvSpPr/>
          <p:nvPr/>
        </p:nvSpPr>
        <p:spPr>
          <a:xfrm>
            <a:off x="10288523" y="1099132"/>
            <a:ext cx="1500065" cy="556930"/>
          </a:xfrm>
          <a:prstGeom prst="roundRect">
            <a:avLst>
              <a:gd name="adj" fmla="val 816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286" b="1" dirty="0">
                <a:solidFill>
                  <a:schemeClr val="tx1"/>
                </a:solidFill>
              </a:rPr>
              <a:t>И.Ботиров                </a:t>
            </a:r>
            <a:r>
              <a:rPr lang="uz-Cyrl-UZ" sz="1100" dirty="0">
                <a:solidFill>
                  <a:schemeClr val="tx1"/>
                </a:solidFill>
              </a:rPr>
              <a:t>(ДСИ бошлиғи)</a:t>
            </a:r>
            <a:endParaRPr lang="ru-RU" sz="1100" dirty="0">
              <a:solidFill>
                <a:schemeClr val="tx1"/>
              </a:solidFill>
            </a:endParaRPr>
          </a:p>
        </p:txBody>
      </p:sp>
      <p:cxnSp>
        <p:nvCxnSpPr>
          <p:cNvPr id="141" name="Прямая со стрелкой 140"/>
          <p:cNvCxnSpPr/>
          <p:nvPr/>
        </p:nvCxnSpPr>
        <p:spPr>
          <a:xfrm>
            <a:off x="9348767" y="935587"/>
            <a:ext cx="0" cy="167575"/>
          </a:xfrm>
          <a:prstGeom prst="straightConnector1">
            <a:avLst/>
          </a:prstGeom>
          <a:ln w="12700">
            <a:solidFill>
              <a:srgbClr val="41719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Прямая со стрелкой 141"/>
          <p:cNvCxnSpPr/>
          <p:nvPr/>
        </p:nvCxnSpPr>
        <p:spPr>
          <a:xfrm>
            <a:off x="10922583" y="944382"/>
            <a:ext cx="0" cy="167575"/>
          </a:xfrm>
          <a:prstGeom prst="straightConnector1">
            <a:avLst/>
          </a:prstGeom>
          <a:ln w="12700">
            <a:solidFill>
              <a:srgbClr val="41719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Прямая со стрелкой 142"/>
          <p:cNvCxnSpPr/>
          <p:nvPr/>
        </p:nvCxnSpPr>
        <p:spPr>
          <a:xfrm>
            <a:off x="3029423" y="971105"/>
            <a:ext cx="0" cy="125902"/>
          </a:xfrm>
          <a:prstGeom prst="straightConnector1">
            <a:avLst/>
          </a:prstGeom>
          <a:ln w="12700">
            <a:solidFill>
              <a:srgbClr val="41719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Стрелка вниз 145"/>
          <p:cNvSpPr/>
          <p:nvPr/>
        </p:nvSpPr>
        <p:spPr>
          <a:xfrm>
            <a:off x="6215070" y="2030475"/>
            <a:ext cx="119520" cy="524055"/>
          </a:xfrm>
          <a:prstGeom prst="downArrow">
            <a:avLst>
              <a:gd name="adj1" fmla="val 34820"/>
              <a:gd name="adj2" fmla="val 50000"/>
            </a:avLst>
          </a:prstGeom>
          <a:solidFill>
            <a:srgbClr val="4171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86"/>
          </a:p>
        </p:txBody>
      </p:sp>
      <p:grpSp>
        <p:nvGrpSpPr>
          <p:cNvPr id="147" name="Группа 146"/>
          <p:cNvGrpSpPr/>
          <p:nvPr/>
        </p:nvGrpSpPr>
        <p:grpSpPr>
          <a:xfrm>
            <a:off x="900105" y="3787345"/>
            <a:ext cx="2751980" cy="383129"/>
            <a:chOff x="-610413" y="682957"/>
            <a:chExt cx="5954749" cy="341591"/>
          </a:xfrm>
        </p:grpSpPr>
        <p:sp>
          <p:nvSpPr>
            <p:cNvPr id="151" name="Скругленный прямоугольник 150"/>
            <p:cNvSpPr/>
            <p:nvPr/>
          </p:nvSpPr>
          <p:spPr>
            <a:xfrm>
              <a:off x="-610413" y="682957"/>
              <a:ext cx="5954749" cy="341591"/>
            </a:xfrm>
            <a:prstGeom prst="roundRect">
              <a:avLst>
                <a:gd name="adj" fmla="val 26133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964">
                <a:solidFill>
                  <a:srgbClr val="7030A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52" name="Прямоугольник 151"/>
            <p:cNvSpPr/>
            <p:nvPr/>
          </p:nvSpPr>
          <p:spPr>
            <a:xfrm>
              <a:off x="-289092" y="702847"/>
              <a:ext cx="5451383" cy="301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7030A0"/>
                  </a:solidFill>
                  <a:cs typeface="Times New Roman" panose="02020603050405020304" pitchFamily="18" charset="0"/>
                </a:rPr>
                <a:t>I. </a:t>
              </a:r>
              <a:r>
                <a:rPr lang="uz-Cyrl-UZ" sz="1600" b="1" dirty="0">
                  <a:solidFill>
                    <a:srgbClr val="7030A0"/>
                  </a:solidFill>
                  <a:cs typeface="Times New Roman" panose="02020603050405020304" pitchFamily="18" charset="0"/>
                </a:rPr>
                <a:t>Моддий ёрдамлар</a:t>
              </a:r>
              <a:endParaRPr lang="ru-RU" sz="1600" b="1" dirty="0">
                <a:solidFill>
                  <a:srgbClr val="7030A0"/>
                </a:solidFill>
                <a:cs typeface="Times New Roman" panose="02020603050405020304" pitchFamily="18" charset="0"/>
              </a:endParaRPr>
            </a:p>
          </p:txBody>
        </p:sp>
      </p:grpSp>
      <p:sp>
        <p:nvSpPr>
          <p:cNvPr id="170" name="Прямоугольник 169"/>
          <p:cNvSpPr/>
          <p:nvPr/>
        </p:nvSpPr>
        <p:spPr>
          <a:xfrm>
            <a:off x="108664" y="4232973"/>
            <a:ext cx="39661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200" dirty="0">
                <a:cs typeface="Times New Roman" panose="02020603050405020304" pitchFamily="18" charset="0"/>
              </a:rPr>
              <a:t>“</a:t>
            </a:r>
            <a:r>
              <a:rPr lang="uz-Cyrl-UZ" sz="1200" b="1" dirty="0">
                <a:cs typeface="Times New Roman" panose="02020603050405020304" pitchFamily="18" charset="0"/>
              </a:rPr>
              <a:t>Темир</a:t>
            </a:r>
            <a:r>
              <a:rPr lang="uz-Latn-UZ" sz="1200" dirty="0">
                <a:cs typeface="Times New Roman" panose="02020603050405020304" pitchFamily="18" charset="0"/>
              </a:rPr>
              <a:t>”</a:t>
            </a:r>
            <a:r>
              <a:rPr lang="uz-Cyrl-UZ" sz="1200" dirty="0">
                <a:cs typeface="Times New Roman" panose="02020603050405020304" pitchFamily="18" charset="0"/>
              </a:rPr>
              <a:t>, “</a:t>
            </a:r>
            <a:r>
              <a:rPr lang="uz-Cyrl-UZ" sz="1200" b="1" dirty="0">
                <a:cs typeface="Times New Roman" panose="02020603050405020304" pitchFamily="18" charset="0"/>
              </a:rPr>
              <a:t>Ёшлар</a:t>
            </a:r>
            <a:r>
              <a:rPr lang="uz-Latn-UZ" sz="1200" dirty="0">
                <a:cs typeface="Times New Roman" panose="02020603050405020304" pitchFamily="18" charset="0"/>
              </a:rPr>
              <a:t>”</a:t>
            </a:r>
            <a:r>
              <a:rPr lang="uz-Cyrl-UZ" sz="1200" dirty="0">
                <a:cs typeface="Times New Roman" panose="02020603050405020304" pitchFamily="18" charset="0"/>
              </a:rPr>
              <a:t>, “</a:t>
            </a:r>
            <a:r>
              <a:rPr lang="uz-Cyrl-UZ" sz="1200" b="1" dirty="0">
                <a:cs typeface="Times New Roman" panose="02020603050405020304" pitchFamily="18" charset="0"/>
              </a:rPr>
              <a:t>Аёллар</a:t>
            </a:r>
            <a:r>
              <a:rPr lang="uz-Latn-UZ" sz="1200" dirty="0">
                <a:cs typeface="Times New Roman" panose="02020603050405020304" pitchFamily="18" charset="0"/>
              </a:rPr>
              <a:t>”</a:t>
            </a:r>
            <a:r>
              <a:rPr lang="uz-Cyrl-UZ" sz="1200" dirty="0">
                <a:cs typeface="Times New Roman" panose="02020603050405020304" pitchFamily="18" charset="0"/>
              </a:rPr>
              <a:t> дафтар</a:t>
            </a:r>
            <a:r>
              <a:rPr lang="uz-Latn-UZ" sz="1200" dirty="0">
                <a:cs typeface="Times New Roman" panose="02020603050405020304" pitchFamily="18" charset="0"/>
              </a:rPr>
              <a:t>лар</a:t>
            </a:r>
            <a:r>
              <a:rPr lang="uz-Cyrl-UZ" sz="1200" dirty="0">
                <a:cs typeface="Times New Roman" panose="02020603050405020304" pitchFamily="18" charset="0"/>
              </a:rPr>
              <a:t>и маблағлар</a:t>
            </a:r>
            <a:r>
              <a:rPr lang="uz-Latn-UZ" sz="1200" dirty="0">
                <a:cs typeface="Times New Roman" panose="02020603050405020304" pitchFamily="18" charset="0"/>
              </a:rPr>
              <a:t>и</a:t>
            </a:r>
            <a:endParaRPr lang="uz-Cyrl-UZ" sz="1200" dirty="0">
              <a:cs typeface="Times New Roman" panose="02020603050405020304" pitchFamily="18" charset="0"/>
            </a:endParaRPr>
          </a:p>
        </p:txBody>
      </p:sp>
      <p:sp>
        <p:nvSpPr>
          <p:cNvPr id="171" name="Прямоугольник 170"/>
          <p:cNvSpPr/>
          <p:nvPr/>
        </p:nvSpPr>
        <p:spPr>
          <a:xfrm>
            <a:off x="311685" y="4573973"/>
            <a:ext cx="34902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200" b="1" dirty="0">
                <a:cs typeface="Times New Roman" panose="02020603050405020304" pitchFamily="18" charset="0"/>
              </a:rPr>
              <a:t>Моддий ёрдам </a:t>
            </a:r>
            <a:r>
              <a:rPr lang="uz-Cyrl-UZ" sz="1200" dirty="0">
                <a:cs typeface="Times New Roman" panose="02020603050405020304" pitchFamily="18" charset="0"/>
              </a:rPr>
              <a:t>тайинлаш</a:t>
            </a:r>
            <a:r>
              <a:rPr lang="uz-Latn-UZ" sz="1200" b="1" dirty="0">
                <a:cs typeface="Times New Roman" panose="02020603050405020304" pitchFamily="18" charset="0"/>
              </a:rPr>
              <a:t> </a:t>
            </a:r>
            <a:r>
              <a:rPr lang="uz-Latn-UZ" sz="1200" b="1" dirty="0">
                <a:solidFill>
                  <a:srgbClr val="C00000"/>
                </a:solidFill>
                <a:cs typeface="Times New Roman" panose="02020603050405020304" pitchFamily="18" charset="0"/>
              </a:rPr>
              <a:t>5 босқичдан </a:t>
            </a:r>
            <a:r>
              <a:rPr lang="uz-Latn-UZ" sz="1200" b="1" dirty="0">
                <a:solidFill>
                  <a:srgbClr val="0070C0"/>
                </a:solidFill>
                <a:cs typeface="Times New Roman" panose="02020603050405020304" pitchFamily="18" charset="0"/>
              </a:rPr>
              <a:t>3 босқичга</a:t>
            </a:r>
            <a:r>
              <a:rPr lang="uz-Latn-UZ" sz="12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endParaRPr lang="uz-Cyrl-UZ" sz="1200" dirty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r>
              <a:rPr lang="uz-Latn-UZ" sz="1200" dirty="0">
                <a:cs typeface="Times New Roman" panose="02020603050405020304" pitchFamily="18" charset="0"/>
              </a:rPr>
              <a:t>тушурилади</a:t>
            </a:r>
            <a:r>
              <a:rPr lang="uz-Cyrl-UZ" sz="1200" dirty="0">
                <a:cs typeface="Times New Roman" panose="02020603050405020304" pitchFamily="18" charset="0"/>
              </a:rPr>
              <a:t>:</a:t>
            </a:r>
            <a:endParaRPr lang="ru-RU" sz="1200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pic>
        <p:nvPicPr>
          <p:cNvPr id="172" name="Рисунок 17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03" y="5222277"/>
            <a:ext cx="425549" cy="419961"/>
          </a:xfrm>
          <a:prstGeom prst="rect">
            <a:avLst/>
          </a:prstGeom>
        </p:spPr>
      </p:pic>
      <p:sp>
        <p:nvSpPr>
          <p:cNvPr id="173" name="Прямоугольник 172"/>
          <p:cNvSpPr/>
          <p:nvPr/>
        </p:nvSpPr>
        <p:spPr>
          <a:xfrm>
            <a:off x="300384" y="5645199"/>
            <a:ext cx="74090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Latn-UZ" sz="1050" b="1" dirty="0">
                <a:solidFill>
                  <a:srgbClr val="C00000"/>
                </a:solidFill>
                <a:cs typeface="Times New Roman" panose="02020603050405020304" pitchFamily="18" charset="0"/>
              </a:rPr>
              <a:t>1.</a:t>
            </a:r>
            <a:r>
              <a:rPr lang="uz-Cyrl-UZ" sz="1050" dirty="0">
                <a:cs typeface="Times New Roman" panose="02020603050405020304" pitchFamily="18" charset="0"/>
              </a:rPr>
              <a:t>Фуқаро</a:t>
            </a:r>
            <a:endParaRPr lang="ru-RU" sz="1050" dirty="0">
              <a:cs typeface="Times New Roman" panose="02020603050405020304" pitchFamily="18" charset="0"/>
            </a:endParaRPr>
          </a:p>
        </p:txBody>
      </p:sp>
      <p:sp>
        <p:nvSpPr>
          <p:cNvPr id="174" name="Прямоугольник 173"/>
          <p:cNvSpPr/>
          <p:nvPr/>
        </p:nvSpPr>
        <p:spPr>
          <a:xfrm>
            <a:off x="959858" y="5045663"/>
            <a:ext cx="6543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Cyrl-UZ" sz="1400" b="1" dirty="0">
                <a:solidFill>
                  <a:srgbClr val="0070C0"/>
                </a:solidFill>
                <a:cs typeface="Times New Roman" panose="02020603050405020304" pitchFamily="18" charset="0"/>
              </a:rPr>
              <a:t>Ариза</a:t>
            </a:r>
            <a:endParaRPr lang="ru-RU" sz="1400" b="1" dirty="0">
              <a:solidFill>
                <a:srgbClr val="0070C0"/>
              </a:solidFill>
              <a:cs typeface="Times New Roman" panose="02020603050405020304" pitchFamily="18" charset="0"/>
            </a:endParaRPr>
          </a:p>
        </p:txBody>
      </p:sp>
      <p:sp>
        <p:nvSpPr>
          <p:cNvPr id="175" name="Стрелка вниз 174"/>
          <p:cNvSpPr/>
          <p:nvPr/>
        </p:nvSpPr>
        <p:spPr>
          <a:xfrm rot="16200000">
            <a:off x="1195662" y="5259128"/>
            <a:ext cx="183264" cy="397183"/>
          </a:xfrm>
          <a:prstGeom prst="downArrow">
            <a:avLst>
              <a:gd name="adj1" fmla="val 34187"/>
              <a:gd name="adj2" fmla="val 76620"/>
            </a:avLst>
          </a:prstGeom>
          <a:solidFill>
            <a:srgbClr val="5491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4">
              <a:cs typeface="Times New Roman" panose="02020603050405020304" pitchFamily="18" charset="0"/>
            </a:endParaRPr>
          </a:p>
        </p:txBody>
      </p:sp>
      <p:pic>
        <p:nvPicPr>
          <p:cNvPr id="176" name="Picture 10" descr="Музей – Бесплатные иконки: здания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701" y="5145327"/>
            <a:ext cx="678630" cy="541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7" name="Прямоугольник 176"/>
          <p:cNvSpPr/>
          <p:nvPr/>
        </p:nvSpPr>
        <p:spPr>
          <a:xfrm>
            <a:off x="1159298" y="5631312"/>
            <a:ext cx="155715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Latn-UZ" sz="1050" b="1" dirty="0">
                <a:solidFill>
                  <a:srgbClr val="C00000"/>
                </a:solidFill>
                <a:cs typeface="Times New Roman" panose="02020603050405020304" pitchFamily="18" charset="0"/>
              </a:rPr>
              <a:t>2.</a:t>
            </a:r>
            <a:r>
              <a:rPr lang="uz-Cyrl-UZ" sz="1050" dirty="0">
                <a:cs typeface="Times New Roman" panose="02020603050405020304" pitchFamily="18" charset="0"/>
              </a:rPr>
              <a:t>Маҳалла “</a:t>
            </a:r>
            <a:r>
              <a:rPr lang="uz-Cyrl-UZ" sz="1050" b="1" dirty="0">
                <a:cs typeface="Times New Roman" panose="02020603050405020304" pitchFamily="18" charset="0"/>
              </a:rPr>
              <a:t>еттилиги</a:t>
            </a:r>
            <a:r>
              <a:rPr lang="uz-Cyrl-UZ" sz="1050" dirty="0">
                <a:cs typeface="Times New Roman" panose="02020603050405020304" pitchFamily="18" charset="0"/>
              </a:rPr>
              <a:t>”</a:t>
            </a:r>
            <a:endParaRPr lang="ru-RU" sz="1050" dirty="0">
              <a:cs typeface="Times New Roman" panose="02020603050405020304" pitchFamily="18" charset="0"/>
            </a:endParaRPr>
          </a:p>
        </p:txBody>
      </p:sp>
      <p:sp>
        <p:nvSpPr>
          <p:cNvPr id="179" name="Прямоугольник 178"/>
          <p:cNvSpPr/>
          <p:nvPr/>
        </p:nvSpPr>
        <p:spPr>
          <a:xfrm>
            <a:off x="2235400" y="5068111"/>
            <a:ext cx="126691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200" b="1" dirty="0">
                <a:solidFill>
                  <a:srgbClr val="0070C0"/>
                </a:solidFill>
                <a:cs typeface="Times New Roman" panose="02020603050405020304" pitchFamily="18" charset="0"/>
              </a:rPr>
              <a:t>Моддий ёрдам</a:t>
            </a:r>
            <a:endParaRPr lang="ru-RU" sz="1200" b="1" dirty="0">
              <a:solidFill>
                <a:srgbClr val="0070C0"/>
              </a:solidFill>
              <a:cs typeface="Times New Roman" panose="02020603050405020304" pitchFamily="18" charset="0"/>
            </a:endParaRPr>
          </a:p>
        </p:txBody>
      </p:sp>
      <p:sp>
        <p:nvSpPr>
          <p:cNvPr id="180" name="Стрелка вниз 179"/>
          <p:cNvSpPr/>
          <p:nvPr/>
        </p:nvSpPr>
        <p:spPr>
          <a:xfrm rot="16200000">
            <a:off x="2780082" y="5242645"/>
            <a:ext cx="183264" cy="397183"/>
          </a:xfrm>
          <a:prstGeom prst="downArrow">
            <a:avLst>
              <a:gd name="adj1" fmla="val 34187"/>
              <a:gd name="adj2" fmla="val 76620"/>
            </a:avLst>
          </a:prstGeom>
          <a:solidFill>
            <a:srgbClr val="5491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4">
              <a:cs typeface="Times New Roman" panose="02020603050405020304" pitchFamily="18" charset="0"/>
            </a:endParaRPr>
          </a:p>
        </p:txBody>
      </p:sp>
      <p:pic>
        <p:nvPicPr>
          <p:cNvPr id="181" name="Рисунок 18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806" y="5138767"/>
            <a:ext cx="468104" cy="461956"/>
          </a:xfrm>
          <a:prstGeom prst="rect">
            <a:avLst/>
          </a:prstGeom>
        </p:spPr>
      </p:pic>
      <p:sp>
        <p:nvSpPr>
          <p:cNvPr id="183" name="Прямоугольник 182"/>
          <p:cNvSpPr/>
          <p:nvPr/>
        </p:nvSpPr>
        <p:spPr>
          <a:xfrm>
            <a:off x="3267631" y="5603845"/>
            <a:ext cx="73770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Latn-UZ" sz="1050" b="1" dirty="0">
                <a:solidFill>
                  <a:srgbClr val="C00000"/>
                </a:solidFill>
                <a:cs typeface="Times New Roman" panose="02020603050405020304" pitchFamily="18" charset="0"/>
              </a:rPr>
              <a:t>3</a:t>
            </a:r>
            <a:r>
              <a:rPr lang="uz-Latn-UZ" sz="1050" dirty="0">
                <a:cs typeface="Times New Roman" panose="02020603050405020304" pitchFamily="18" charset="0"/>
              </a:rPr>
              <a:t>.</a:t>
            </a:r>
            <a:r>
              <a:rPr lang="uz-Cyrl-UZ" sz="1050" dirty="0">
                <a:cs typeface="Times New Roman" panose="02020603050405020304" pitchFamily="18" charset="0"/>
              </a:rPr>
              <a:t>Фуқаро</a:t>
            </a:r>
            <a:endParaRPr lang="ru-RU" sz="1050" dirty="0">
              <a:cs typeface="Times New Roman" panose="02020603050405020304" pitchFamily="18" charset="0"/>
            </a:endParaRPr>
          </a:p>
        </p:txBody>
      </p:sp>
      <p:grpSp>
        <p:nvGrpSpPr>
          <p:cNvPr id="184" name="Группа 183"/>
          <p:cNvGrpSpPr/>
          <p:nvPr/>
        </p:nvGrpSpPr>
        <p:grpSpPr>
          <a:xfrm>
            <a:off x="4529975" y="3806630"/>
            <a:ext cx="3310491" cy="348299"/>
            <a:chOff x="307706" y="698483"/>
            <a:chExt cx="4092843" cy="310537"/>
          </a:xfrm>
        </p:grpSpPr>
        <p:sp>
          <p:nvSpPr>
            <p:cNvPr id="185" name="Скругленный прямоугольник 184"/>
            <p:cNvSpPr/>
            <p:nvPr/>
          </p:nvSpPr>
          <p:spPr>
            <a:xfrm>
              <a:off x="333374" y="698483"/>
              <a:ext cx="4067175" cy="310537"/>
            </a:xfrm>
            <a:prstGeom prst="roundRect">
              <a:avLst>
                <a:gd name="adj" fmla="val 20830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964">
                <a:solidFill>
                  <a:srgbClr val="7030A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86" name="Прямоугольник 185"/>
            <p:cNvSpPr/>
            <p:nvPr/>
          </p:nvSpPr>
          <p:spPr>
            <a:xfrm>
              <a:off x="307706" y="699821"/>
              <a:ext cx="4056931" cy="301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7030A0"/>
                  </a:solidFill>
                  <a:cs typeface="Times New Roman" panose="02020603050405020304" pitchFamily="18" charset="0"/>
                </a:rPr>
                <a:t>II. </a:t>
              </a:r>
              <a:r>
                <a:rPr lang="uz-Cyrl-UZ" sz="1600" b="1" dirty="0">
                  <a:solidFill>
                    <a:srgbClr val="7030A0"/>
                  </a:solidFill>
                  <a:cs typeface="Times New Roman" panose="02020603050405020304" pitchFamily="18" charset="0"/>
                </a:rPr>
                <a:t>Жамғармалардан субсидия</a:t>
              </a:r>
              <a:r>
                <a:rPr lang="uz-Latn-UZ" sz="1600" b="1" dirty="0">
                  <a:solidFill>
                    <a:srgbClr val="7030A0"/>
                  </a:solidFill>
                  <a:cs typeface="Times New Roman" panose="02020603050405020304" pitchFamily="18" charset="0"/>
                </a:rPr>
                <a:t>лар</a:t>
              </a:r>
              <a:endParaRPr lang="ru-RU" sz="1600" b="1" dirty="0">
                <a:solidFill>
                  <a:srgbClr val="7030A0"/>
                </a:solidFill>
                <a:cs typeface="Times New Roman" panose="02020603050405020304" pitchFamily="18" charset="0"/>
              </a:endParaRPr>
            </a:p>
          </p:txBody>
        </p:sp>
      </p:grpSp>
      <p:sp>
        <p:nvSpPr>
          <p:cNvPr id="187" name="Прямоугольник 186"/>
          <p:cNvSpPr/>
          <p:nvPr/>
        </p:nvSpPr>
        <p:spPr>
          <a:xfrm>
            <a:off x="4472464" y="4277983"/>
            <a:ext cx="52562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z-Latn-UZ" sz="1200" dirty="0">
                <a:cs typeface="Times New Roman" panose="02020603050405020304" pitchFamily="18" charset="0"/>
              </a:rPr>
              <a:t>Жамғармалардан </a:t>
            </a:r>
            <a:r>
              <a:rPr lang="uz-Cyrl-UZ" sz="1200" b="1" dirty="0">
                <a:cs typeface="Times New Roman" panose="02020603050405020304" pitchFamily="18" charset="0"/>
              </a:rPr>
              <a:t>субсидиялар </a:t>
            </a:r>
            <a:r>
              <a:rPr lang="uz-Cyrl-UZ" sz="1200" dirty="0">
                <a:cs typeface="Times New Roman" panose="02020603050405020304" pitchFamily="18" charset="0"/>
              </a:rPr>
              <a:t>бериш</a:t>
            </a:r>
            <a:r>
              <a:rPr lang="uz-Cyrl-UZ" sz="1200" b="1" dirty="0">
                <a:cs typeface="Times New Roman" panose="02020603050405020304" pitchFamily="18" charset="0"/>
              </a:rPr>
              <a:t> </a:t>
            </a:r>
            <a:r>
              <a:rPr lang="uz-Latn-UZ" sz="1200" b="1" dirty="0">
                <a:solidFill>
                  <a:srgbClr val="C00000"/>
                </a:solidFill>
                <a:cs typeface="Times New Roman" panose="02020603050405020304" pitchFamily="18" charset="0"/>
              </a:rPr>
              <a:t>5 босқичдан </a:t>
            </a:r>
            <a:endParaRPr lang="uz-Cyrl-UZ" sz="1200" b="1" dirty="0">
              <a:solidFill>
                <a:srgbClr val="C00000"/>
              </a:solidFill>
              <a:cs typeface="Times New Roman" panose="02020603050405020304" pitchFamily="18" charset="0"/>
            </a:endParaRPr>
          </a:p>
          <a:p>
            <a:r>
              <a:rPr lang="uz-Latn-UZ" sz="1200" b="1" dirty="0">
                <a:solidFill>
                  <a:srgbClr val="0070C0"/>
                </a:solidFill>
                <a:cs typeface="Times New Roman" panose="02020603050405020304" pitchFamily="18" charset="0"/>
              </a:rPr>
              <a:t>3 босқичга </a:t>
            </a:r>
            <a:r>
              <a:rPr lang="uz-Latn-UZ" sz="1200" dirty="0">
                <a:cs typeface="Times New Roman" panose="02020603050405020304" pitchFamily="18" charset="0"/>
              </a:rPr>
              <a:t>туширилади</a:t>
            </a:r>
            <a:endParaRPr lang="ru-RU" sz="1200" dirty="0">
              <a:cs typeface="Times New Roman" panose="02020603050405020304" pitchFamily="18" charset="0"/>
            </a:endParaRPr>
          </a:p>
        </p:txBody>
      </p:sp>
      <p:pic>
        <p:nvPicPr>
          <p:cNvPr id="188" name="Рисунок 18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126" y="5180763"/>
            <a:ext cx="425549" cy="419960"/>
          </a:xfrm>
          <a:prstGeom prst="rect">
            <a:avLst/>
          </a:prstGeom>
        </p:spPr>
      </p:pic>
      <p:sp>
        <p:nvSpPr>
          <p:cNvPr id="190" name="Прямоугольник 189"/>
          <p:cNvSpPr/>
          <p:nvPr/>
        </p:nvSpPr>
        <p:spPr>
          <a:xfrm>
            <a:off x="4344509" y="5612876"/>
            <a:ext cx="74090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Latn-UZ" sz="1050" b="1" dirty="0">
                <a:solidFill>
                  <a:srgbClr val="C00000"/>
                </a:solidFill>
                <a:cs typeface="Times New Roman" panose="02020603050405020304" pitchFamily="18" charset="0"/>
              </a:rPr>
              <a:t>1.</a:t>
            </a:r>
            <a:r>
              <a:rPr lang="uz-Cyrl-UZ" sz="1050" dirty="0">
                <a:cs typeface="Times New Roman" panose="02020603050405020304" pitchFamily="18" charset="0"/>
              </a:rPr>
              <a:t>Фуқаро</a:t>
            </a:r>
            <a:endParaRPr lang="ru-RU" sz="1050" dirty="0">
              <a:cs typeface="Times New Roman" panose="02020603050405020304" pitchFamily="18" charset="0"/>
            </a:endParaRPr>
          </a:p>
        </p:txBody>
      </p:sp>
      <p:sp>
        <p:nvSpPr>
          <p:cNvPr id="191" name="Прямоугольник 190"/>
          <p:cNvSpPr/>
          <p:nvPr/>
        </p:nvSpPr>
        <p:spPr>
          <a:xfrm>
            <a:off x="4929468" y="5006263"/>
            <a:ext cx="6543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Cyrl-UZ" sz="1400" b="1" dirty="0">
                <a:solidFill>
                  <a:srgbClr val="0070C0"/>
                </a:solidFill>
                <a:cs typeface="Times New Roman" panose="02020603050405020304" pitchFamily="18" charset="0"/>
              </a:rPr>
              <a:t>Ариза</a:t>
            </a:r>
            <a:endParaRPr lang="ru-RU" sz="1400" b="1" dirty="0">
              <a:solidFill>
                <a:srgbClr val="0070C0"/>
              </a:solidFill>
              <a:cs typeface="Times New Roman" panose="02020603050405020304" pitchFamily="18" charset="0"/>
            </a:endParaRPr>
          </a:p>
        </p:txBody>
      </p:sp>
      <p:sp>
        <p:nvSpPr>
          <p:cNvPr id="192" name="Стрелка вниз 191"/>
          <p:cNvSpPr/>
          <p:nvPr/>
        </p:nvSpPr>
        <p:spPr>
          <a:xfrm rot="16200000">
            <a:off x="5238209" y="5174955"/>
            <a:ext cx="166604" cy="436901"/>
          </a:xfrm>
          <a:prstGeom prst="downArrow">
            <a:avLst>
              <a:gd name="adj1" fmla="val 34187"/>
              <a:gd name="adj2" fmla="val 76620"/>
            </a:avLst>
          </a:prstGeom>
          <a:solidFill>
            <a:srgbClr val="5491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4">
              <a:cs typeface="Times New Roman" panose="02020603050405020304" pitchFamily="18" charset="0"/>
            </a:endParaRPr>
          </a:p>
        </p:txBody>
      </p:sp>
      <p:pic>
        <p:nvPicPr>
          <p:cNvPr id="193" name="Picture 10" descr="Музей – Бесплатные иконки: здания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674" y="5095409"/>
            <a:ext cx="678630" cy="541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" name="Прямоугольник 193"/>
          <p:cNvSpPr/>
          <p:nvPr/>
        </p:nvSpPr>
        <p:spPr>
          <a:xfrm>
            <a:off x="5154219" y="5599768"/>
            <a:ext cx="1860137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Latn-UZ" sz="1050" b="1" dirty="0">
                <a:solidFill>
                  <a:srgbClr val="C00000"/>
                </a:solidFill>
                <a:cs typeface="Times New Roman" panose="02020603050405020304" pitchFamily="18" charset="0"/>
              </a:rPr>
              <a:t>2.</a:t>
            </a:r>
            <a:r>
              <a:rPr lang="uz-Cyrl-UZ" sz="1050" dirty="0">
                <a:cs typeface="Times New Roman" panose="02020603050405020304" pitchFamily="18" charset="0"/>
              </a:rPr>
              <a:t>Маҳалла “</a:t>
            </a:r>
            <a:r>
              <a:rPr lang="uz-Cyrl-UZ" sz="1050" b="1" dirty="0">
                <a:solidFill>
                  <a:srgbClr val="C00000"/>
                </a:solidFill>
                <a:cs typeface="Times New Roman" panose="02020603050405020304" pitchFamily="18" charset="0"/>
              </a:rPr>
              <a:t>еттилиги</a:t>
            </a:r>
            <a:r>
              <a:rPr lang="uz-Cyrl-UZ" sz="1050" dirty="0">
                <a:cs typeface="Times New Roman" panose="02020603050405020304" pitchFamily="18" charset="0"/>
              </a:rPr>
              <a:t>” </a:t>
            </a:r>
            <a:br>
              <a:rPr lang="uz-Latn-UZ" sz="1050" dirty="0">
                <a:cs typeface="Times New Roman" panose="02020603050405020304" pitchFamily="18" charset="0"/>
              </a:rPr>
            </a:br>
            <a:r>
              <a:rPr lang="uz-Cyrl-UZ" sz="1050" dirty="0">
                <a:cs typeface="Times New Roman" panose="02020603050405020304" pitchFamily="18" charset="0"/>
              </a:rPr>
              <a:t>(скоринг тизими орқали</a:t>
            </a:r>
            <a:r>
              <a:rPr lang="uz-Cyrl-UZ" sz="1200" dirty="0">
                <a:cs typeface="Times New Roman" panose="02020603050405020304" pitchFamily="18" charset="0"/>
              </a:rPr>
              <a:t>)</a:t>
            </a:r>
            <a:endParaRPr lang="ru-RU" sz="1200" dirty="0">
              <a:cs typeface="Times New Roman" panose="02020603050405020304" pitchFamily="18" charset="0"/>
            </a:endParaRPr>
          </a:p>
        </p:txBody>
      </p:sp>
      <p:sp>
        <p:nvSpPr>
          <p:cNvPr id="197" name="Прямоугольник 196"/>
          <p:cNvSpPr/>
          <p:nvPr/>
        </p:nvSpPr>
        <p:spPr>
          <a:xfrm>
            <a:off x="6365781" y="4980503"/>
            <a:ext cx="9284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Cyrl-UZ" sz="1400" b="1" dirty="0">
                <a:solidFill>
                  <a:srgbClr val="0070C0"/>
                </a:solidFill>
                <a:cs typeface="Times New Roman" panose="02020603050405020304" pitchFamily="18" charset="0"/>
              </a:rPr>
              <a:t>Субсидия</a:t>
            </a:r>
            <a:endParaRPr lang="ru-RU" sz="1400" b="1" dirty="0">
              <a:solidFill>
                <a:srgbClr val="0070C0"/>
              </a:solidFill>
              <a:cs typeface="Times New Roman" panose="02020603050405020304" pitchFamily="18" charset="0"/>
            </a:endParaRPr>
          </a:p>
        </p:txBody>
      </p:sp>
      <p:sp>
        <p:nvSpPr>
          <p:cNvPr id="204" name="Стрелка вниз 203"/>
          <p:cNvSpPr/>
          <p:nvPr/>
        </p:nvSpPr>
        <p:spPr>
          <a:xfrm rot="16200000">
            <a:off x="6814596" y="5208168"/>
            <a:ext cx="166604" cy="397183"/>
          </a:xfrm>
          <a:prstGeom prst="downArrow">
            <a:avLst>
              <a:gd name="adj1" fmla="val 34187"/>
              <a:gd name="adj2" fmla="val 76620"/>
            </a:avLst>
          </a:prstGeom>
          <a:solidFill>
            <a:srgbClr val="5491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964">
              <a:cs typeface="Times New Roman" panose="02020603050405020304" pitchFamily="18" charset="0"/>
            </a:endParaRPr>
          </a:p>
        </p:txBody>
      </p:sp>
      <p:pic>
        <p:nvPicPr>
          <p:cNvPr id="205" name="Рисунок 20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900" y="5137812"/>
            <a:ext cx="468104" cy="461956"/>
          </a:xfrm>
          <a:prstGeom prst="rect">
            <a:avLst/>
          </a:prstGeom>
        </p:spPr>
      </p:pic>
      <p:sp>
        <p:nvSpPr>
          <p:cNvPr id="207" name="Прямоугольник 206"/>
          <p:cNvSpPr/>
          <p:nvPr/>
        </p:nvSpPr>
        <p:spPr>
          <a:xfrm>
            <a:off x="7134984" y="5584941"/>
            <a:ext cx="74090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Latn-UZ" sz="1050" b="1" dirty="0">
                <a:solidFill>
                  <a:srgbClr val="C00000"/>
                </a:solidFill>
                <a:cs typeface="Times New Roman" panose="02020603050405020304" pitchFamily="18" charset="0"/>
              </a:rPr>
              <a:t>3.</a:t>
            </a:r>
            <a:r>
              <a:rPr lang="uz-Cyrl-UZ" sz="1050" dirty="0">
                <a:cs typeface="Times New Roman" panose="02020603050405020304" pitchFamily="18" charset="0"/>
              </a:rPr>
              <a:t>Фуқаро</a:t>
            </a:r>
            <a:endParaRPr lang="ru-RU" sz="1050" dirty="0">
              <a:cs typeface="Times New Roman" panose="02020603050405020304" pitchFamily="18" charset="0"/>
            </a:endParaRPr>
          </a:p>
        </p:txBody>
      </p:sp>
      <p:grpSp>
        <p:nvGrpSpPr>
          <p:cNvPr id="209" name="Группа 208"/>
          <p:cNvGrpSpPr/>
          <p:nvPr/>
        </p:nvGrpSpPr>
        <p:grpSpPr>
          <a:xfrm>
            <a:off x="8587586" y="3812678"/>
            <a:ext cx="2829654" cy="348299"/>
            <a:chOff x="333374" y="698483"/>
            <a:chExt cx="4067175" cy="310537"/>
          </a:xfrm>
        </p:grpSpPr>
        <p:sp>
          <p:nvSpPr>
            <p:cNvPr id="210" name="Скругленный прямоугольник 209"/>
            <p:cNvSpPr/>
            <p:nvPr/>
          </p:nvSpPr>
          <p:spPr>
            <a:xfrm>
              <a:off x="333374" y="698483"/>
              <a:ext cx="4067175" cy="310537"/>
            </a:xfrm>
            <a:prstGeom prst="roundRect">
              <a:avLst>
                <a:gd name="adj" fmla="val 1718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964">
                <a:solidFill>
                  <a:srgbClr val="7030A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213" name="Прямоугольник 212"/>
            <p:cNvSpPr/>
            <p:nvPr/>
          </p:nvSpPr>
          <p:spPr>
            <a:xfrm>
              <a:off x="401822" y="701680"/>
              <a:ext cx="3373826" cy="301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7030A0"/>
                  </a:solidFill>
                  <a:cs typeface="Times New Roman" panose="02020603050405020304" pitchFamily="18" charset="0"/>
                </a:rPr>
                <a:t>III. </a:t>
              </a:r>
              <a:r>
                <a:rPr lang="uz-Cyrl-UZ" sz="1600" b="1" dirty="0">
                  <a:solidFill>
                    <a:srgbClr val="7030A0"/>
                  </a:solidFill>
                  <a:cs typeface="Times New Roman" panose="02020603050405020304" pitchFamily="18" charset="0"/>
                </a:rPr>
                <a:t>Маҳалла бюджети</a:t>
              </a:r>
              <a:endParaRPr lang="ru-RU" sz="1600" b="1" dirty="0">
                <a:solidFill>
                  <a:srgbClr val="7030A0"/>
                </a:solidFill>
                <a:cs typeface="Times New Roman" panose="02020603050405020304" pitchFamily="18" charset="0"/>
              </a:endParaRPr>
            </a:p>
          </p:txBody>
        </p:sp>
      </p:grpSp>
      <p:grpSp>
        <p:nvGrpSpPr>
          <p:cNvPr id="215" name="Группа 214"/>
          <p:cNvGrpSpPr/>
          <p:nvPr/>
        </p:nvGrpSpPr>
        <p:grpSpPr>
          <a:xfrm>
            <a:off x="8202351" y="4247040"/>
            <a:ext cx="3586238" cy="490525"/>
            <a:chOff x="590368" y="3087209"/>
            <a:chExt cx="2766380" cy="350375"/>
          </a:xfrm>
        </p:grpSpPr>
        <p:sp>
          <p:nvSpPr>
            <p:cNvPr id="217" name="Прямоугольник 216"/>
            <p:cNvSpPr/>
            <p:nvPr/>
          </p:nvSpPr>
          <p:spPr>
            <a:xfrm>
              <a:off x="1086274" y="3087209"/>
              <a:ext cx="2270474" cy="3297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200" b="1" dirty="0">
                  <a:cs typeface="Times New Roman" panose="02020603050405020304" pitchFamily="18" charset="0"/>
                </a:rPr>
                <a:t>Мол-мулк ва ер солиғини </a:t>
              </a:r>
              <a:r>
                <a:rPr lang="uz-Cyrl-UZ" sz="1200" dirty="0">
                  <a:cs typeface="Times New Roman" panose="02020603050405020304" pitchFamily="18" charset="0"/>
                </a:rPr>
                <a:t>йўналтирилиши ҳисобига</a:t>
              </a:r>
              <a:endParaRPr lang="ru-RU" sz="1200" dirty="0">
                <a:cs typeface="Times New Roman" panose="02020603050405020304" pitchFamily="18" charset="0"/>
              </a:endParaRPr>
            </a:p>
          </p:txBody>
        </p:sp>
        <p:sp>
          <p:nvSpPr>
            <p:cNvPr id="218" name="Прямоугольник 217"/>
            <p:cNvSpPr/>
            <p:nvPr/>
          </p:nvSpPr>
          <p:spPr>
            <a:xfrm>
              <a:off x="590368" y="3151791"/>
              <a:ext cx="487443" cy="2857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uz-Cyrl-UZ" sz="2000" b="1" dirty="0">
                  <a:solidFill>
                    <a:srgbClr val="C00000"/>
                  </a:solidFill>
                  <a:cs typeface="Times New Roman" panose="02020603050405020304" pitchFamily="18" charset="0"/>
                </a:rPr>
                <a:t>10%</a:t>
              </a:r>
              <a:endParaRPr lang="ru-RU" sz="2000" b="1" dirty="0">
                <a:solidFill>
                  <a:srgbClr val="C00000"/>
                </a:solidFill>
                <a:cs typeface="Times New Roman" panose="02020603050405020304" pitchFamily="18" charset="0"/>
              </a:endParaRPr>
            </a:p>
          </p:txBody>
        </p:sp>
      </p:grpSp>
      <p:pic>
        <p:nvPicPr>
          <p:cNvPr id="221" name="Picture 6" descr="Бюджет – Бесплатные иконки: бизнес и финанс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6797" y="4928654"/>
            <a:ext cx="504416" cy="40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2" name="Прямоугольник 221"/>
          <p:cNvSpPr/>
          <p:nvPr/>
        </p:nvSpPr>
        <p:spPr>
          <a:xfrm>
            <a:off x="8816178" y="4892084"/>
            <a:ext cx="32881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z-Cyrl-UZ" sz="1200" dirty="0">
                <a:cs typeface="Times New Roman" panose="02020603050405020304" pitchFamily="18" charset="0"/>
              </a:rPr>
              <a:t>Бўш турган кўчмас </a:t>
            </a:r>
            <a:r>
              <a:rPr lang="uz-Cyrl-UZ" sz="1200" b="1" dirty="0">
                <a:cs typeface="Times New Roman" panose="02020603050405020304" pitchFamily="18" charset="0"/>
              </a:rPr>
              <a:t>мулкни сотиш</a:t>
            </a:r>
            <a:r>
              <a:rPr lang="uz-Cyrl-UZ" sz="1200" dirty="0">
                <a:cs typeface="Times New Roman" panose="02020603050405020304" pitchFamily="18" charset="0"/>
              </a:rPr>
              <a:t>, бинолар ижарасидан тушумлар</a:t>
            </a:r>
            <a:endParaRPr lang="ru-RU" sz="1200" b="1" dirty="0">
              <a:cs typeface="Times New Roman" panose="02020603050405020304" pitchFamily="18" charset="0"/>
            </a:endParaRPr>
          </a:p>
        </p:txBody>
      </p:sp>
      <p:pic>
        <p:nvPicPr>
          <p:cNvPr id="223" name="Picture 12" descr="Личное – Бесплатные иконки: руки и жесты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1235" y="5483300"/>
            <a:ext cx="456871" cy="364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4" name="Прямоугольник 223"/>
          <p:cNvSpPr/>
          <p:nvPr/>
        </p:nvSpPr>
        <p:spPr>
          <a:xfrm>
            <a:off x="8789283" y="5376352"/>
            <a:ext cx="31606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z-Cyrl-UZ" sz="1200" b="1" dirty="0">
                <a:cs typeface="Times New Roman" panose="02020603050405020304" pitchFamily="18" charset="0"/>
              </a:rPr>
              <a:t>Ҳомийлик </a:t>
            </a:r>
            <a:r>
              <a:rPr lang="uz-Cyrl-UZ" sz="1200" dirty="0">
                <a:cs typeface="Times New Roman" panose="02020603050405020304" pitchFamily="18" charset="0"/>
              </a:rPr>
              <a:t>маблағлари, </a:t>
            </a:r>
            <a:r>
              <a:rPr lang="uz-Cyrl-UZ" sz="1200" b="1" dirty="0">
                <a:cs typeface="Times New Roman" panose="02020603050405020304" pitchFamily="18" charset="0"/>
              </a:rPr>
              <a:t>грант</a:t>
            </a:r>
            <a:r>
              <a:rPr lang="uz-Cyrl-UZ" sz="1200" dirty="0">
                <a:cs typeface="Times New Roman" panose="02020603050405020304" pitchFamily="18" charset="0"/>
              </a:rPr>
              <a:t> ҳамда бошқа тушумлар</a:t>
            </a:r>
            <a:endParaRPr lang="ru-RU" sz="1200" b="1" dirty="0">
              <a:cs typeface="Times New Roman" panose="02020603050405020304" pitchFamily="18" charset="0"/>
            </a:endParaRPr>
          </a:p>
        </p:txBody>
      </p:sp>
      <p:sp>
        <p:nvSpPr>
          <p:cNvPr id="225" name="Левая фигурная скобка 224"/>
          <p:cNvSpPr/>
          <p:nvPr/>
        </p:nvSpPr>
        <p:spPr>
          <a:xfrm rot="16200000">
            <a:off x="9883061" y="4096225"/>
            <a:ext cx="238138" cy="3662567"/>
          </a:xfrm>
          <a:prstGeom prst="leftBrace">
            <a:avLst>
              <a:gd name="adj1" fmla="val 63645"/>
              <a:gd name="adj2" fmla="val 49648"/>
            </a:avLst>
          </a:prstGeom>
          <a:ln w="12700">
            <a:solidFill>
              <a:srgbClr val="4171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286" b="1" dirty="0"/>
          </a:p>
        </p:txBody>
      </p:sp>
      <p:sp>
        <p:nvSpPr>
          <p:cNvPr id="226" name="Прямоугольник 225"/>
          <p:cNvSpPr/>
          <p:nvPr/>
        </p:nvSpPr>
        <p:spPr>
          <a:xfrm>
            <a:off x="7996519" y="6000017"/>
            <a:ext cx="41954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400" b="1" dirty="0">
                <a:solidFill>
                  <a:srgbClr val="0070C0"/>
                </a:solidFill>
                <a:cs typeface="Times New Roman" panose="02020603050405020304" pitchFamily="18" charset="0"/>
              </a:rPr>
              <a:t>Маҳалла бюджети </a:t>
            </a:r>
            <a:r>
              <a:rPr lang="uz-Cyrl-UZ" sz="1400" b="1" dirty="0">
                <a:cs typeface="Times New Roman" panose="02020603050405020304" pitchFamily="18" charset="0"/>
              </a:rPr>
              <a:t>маҳалла </a:t>
            </a:r>
            <a:r>
              <a:rPr lang="uz-Latn-UZ" sz="1400" b="1" dirty="0">
                <a:cs typeface="Times New Roman" panose="02020603050405020304" pitchFamily="18" charset="0"/>
              </a:rPr>
              <a:t>“</a:t>
            </a:r>
            <a:r>
              <a:rPr lang="uz-Cyrl-UZ" sz="1400" b="1" dirty="0">
                <a:cs typeface="Times New Roman" panose="02020603050405020304" pitchFamily="18" charset="0"/>
              </a:rPr>
              <a:t>еттилиги</a:t>
            </a:r>
            <a:r>
              <a:rPr lang="uz-Latn-UZ" sz="1400" b="1" dirty="0">
                <a:cs typeface="Times New Roman" panose="02020603050405020304" pitchFamily="18" charset="0"/>
              </a:rPr>
              <a:t>”</a:t>
            </a:r>
            <a:r>
              <a:rPr lang="uz-Cyrl-UZ" sz="1400" b="1" dirty="0">
                <a:cs typeface="Times New Roman" panose="02020603050405020304" pitchFamily="18" charset="0"/>
              </a:rPr>
              <a:t> </a:t>
            </a:r>
            <a:r>
              <a:rPr lang="uz-Cyrl-UZ" sz="1400" dirty="0">
                <a:cs typeface="Times New Roman" panose="02020603050405020304" pitchFamily="18" charset="0"/>
              </a:rPr>
              <a:t>қарори билан тақсимланади</a:t>
            </a:r>
            <a:endParaRPr lang="ru-RU" sz="1400" dirty="0">
              <a:cs typeface="Times New Roman" panose="02020603050405020304" pitchFamily="18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8042261" y="3752177"/>
            <a:ext cx="3046" cy="277106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27" name="Прямая соединительная линия 226"/>
          <p:cNvCxnSpPr/>
          <p:nvPr/>
        </p:nvCxnSpPr>
        <p:spPr>
          <a:xfrm flipH="1">
            <a:off x="4113878" y="3716714"/>
            <a:ext cx="9190" cy="2806523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28" name="Прямая соединительная линия 227"/>
          <p:cNvCxnSpPr/>
          <p:nvPr/>
        </p:nvCxnSpPr>
        <p:spPr>
          <a:xfrm flipH="1" flipV="1">
            <a:off x="788529" y="3648199"/>
            <a:ext cx="10817101" cy="26753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6030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1842</TotalTime>
  <Words>953</Words>
  <Application>Microsoft Office PowerPoint</Application>
  <PresentationFormat>Широкоэкранный</PresentationFormat>
  <Paragraphs>174</Paragraphs>
  <Slides>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Gilroy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USER</cp:lastModifiedBy>
  <cp:revision>314</cp:revision>
  <cp:lastPrinted>2022-08-10T17:14:55Z</cp:lastPrinted>
  <dcterms:created xsi:type="dcterms:W3CDTF">2022-02-22T10:29:45Z</dcterms:created>
  <dcterms:modified xsi:type="dcterms:W3CDTF">2023-10-18T18:22:07Z</dcterms:modified>
</cp:coreProperties>
</file>