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5629" r:id="rId2"/>
    <p:sldId id="257" r:id="rId3"/>
    <p:sldId id="5623" r:id="rId4"/>
    <p:sldId id="5195" r:id="rId5"/>
    <p:sldId id="5627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42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8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6959-D97E-4AA4-A442-2A6BC47F4B51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6AD85-CED9-42B3-86C7-CCCB6910C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69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9F7AA3-F998-4191-86F2-7A680492C8C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2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903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CD2020-4A53-45D5-8328-F1E5C92D73B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661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77E4AC-C0EC-43BB-8DF1-82E9D841348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734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3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9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9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6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6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11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32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7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2F6F1-B347-407E-B422-14AAC922E1B5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80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svg"/><Relationship Id="rId1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5" Type="http://schemas.openxmlformats.org/officeDocument/2006/relationships/image" Target="../media/image11.svg"/><Relationship Id="rId10" Type="http://schemas.openxmlformats.org/officeDocument/2006/relationships/image" Target="../media/image7.png"/><Relationship Id="rId19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2D7E69-89FD-41B8-8DA2-8449A7871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609601"/>
            <a:ext cx="1179612" cy="120534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70488B-0874-4CA3-AD85-913024276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09601"/>
            <a:ext cx="10515600" cy="1413163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C37055C-9648-4981-98CE-6471D3D96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27565"/>
            <a:ext cx="10515600" cy="25353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900" b="1" dirty="0">
                <a:solidFill>
                  <a:srgbClr val="002060"/>
                </a:solidFill>
              </a:rPr>
              <a:t>МАРҲАМАТ ТУМАНИДАГИ</a:t>
            </a:r>
            <a:br>
              <a:rPr lang="ru-RU" sz="3900" b="1" dirty="0">
                <a:solidFill>
                  <a:srgbClr val="002060"/>
                </a:solidFill>
              </a:rPr>
            </a:br>
            <a:r>
              <a:rPr lang="ru-RU" sz="3900" b="1" dirty="0">
                <a:solidFill>
                  <a:srgbClr val="002060"/>
                </a:solidFill>
              </a:rPr>
              <a:t> </a:t>
            </a:r>
            <a:r>
              <a:rPr lang="ru-RU" sz="3900" b="1" dirty="0">
                <a:solidFill>
                  <a:srgbClr val="FF0000"/>
                </a:solidFill>
              </a:rPr>
              <a:t>“МАРКАЗИЙ” МАҲАЛЛАСИНИ</a:t>
            </a:r>
            <a:br>
              <a:rPr lang="ru-RU" sz="3900" b="1" dirty="0">
                <a:solidFill>
                  <a:srgbClr val="FF0000"/>
                </a:solidFill>
              </a:rPr>
            </a:br>
            <a:r>
              <a:rPr lang="ru-RU" sz="3900" b="1" dirty="0">
                <a:solidFill>
                  <a:srgbClr val="FF0000"/>
                </a:solidFill>
              </a:rPr>
              <a:t> </a:t>
            </a:r>
            <a:r>
              <a:rPr lang="ru-RU" sz="3900" b="1" dirty="0">
                <a:solidFill>
                  <a:srgbClr val="002060"/>
                </a:solidFill>
              </a:rPr>
              <a:t>ИЖТИМОИЙ-ИҚТИСОДИЙ РИВОЖЛАНТИРИШ</a:t>
            </a:r>
            <a:br>
              <a:rPr lang="ru-RU" sz="3900" b="1" dirty="0">
                <a:solidFill>
                  <a:srgbClr val="002060"/>
                </a:solidFill>
              </a:rPr>
            </a:br>
            <a:r>
              <a:rPr lang="ru-RU" sz="6400" b="1" dirty="0">
                <a:solidFill>
                  <a:srgbClr val="C00000"/>
                </a:solidFill>
              </a:rPr>
              <a:t> ДАСТУРИ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Прямоугольник 171">
            <a:extLst>
              <a:ext uri="{FF2B5EF4-FFF2-40B4-BE49-F238E27FC236}">
                <a16:creationId xmlns:a16="http://schemas.microsoft.com/office/drawing/2014/main" id="{FD2E564C-0F21-46CE-8AB3-2D976E40C9FC}"/>
              </a:ext>
            </a:extLst>
          </p:cNvPr>
          <p:cNvSpPr/>
          <p:nvPr/>
        </p:nvSpPr>
        <p:spPr>
          <a:xfrm>
            <a:off x="0" y="3643"/>
            <a:ext cx="12192000" cy="511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lang="uz-Cyrl-UZ" sz="2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E4881F94-869B-49EC-A3D0-5B67229B1412}"/>
              </a:ext>
            </a:extLst>
          </p:cNvPr>
          <p:cNvSpPr/>
          <p:nvPr/>
        </p:nvSpPr>
        <p:spPr>
          <a:xfrm>
            <a:off x="52030" y="-43569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МАРХАМАТ ТУМАНИ “МАРКАЗИЙ” </a:t>
            </a:r>
            <a:r>
              <a:rPr lang="uz-Cyrl-U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МАҲАЛЛАСИДА МАХАЛЛАБАЙ ИШЛАШ ТИЗИМИ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9538976" y="615083"/>
            <a:ext cx="2445909" cy="567170"/>
            <a:chOff x="6393591" y="739113"/>
            <a:chExt cx="3241094" cy="567170"/>
          </a:xfrm>
        </p:grpSpPr>
        <p:pic>
          <p:nvPicPr>
            <p:cNvPr id="206" name="Рисунок 205">
              <a:extLst>
                <a:ext uri="{FF2B5EF4-FFF2-40B4-BE49-F238E27FC236}">
                  <a16:creationId xmlns:a16="http://schemas.microsoft.com/office/drawing/2014/main" id="{5C1F0360-78F9-4855-B9C3-518FDACA1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</a:blip>
            <a:stretch>
              <a:fillRect/>
            </a:stretch>
          </p:blipFill>
          <p:spPr>
            <a:xfrm>
              <a:off x="6393591" y="817694"/>
              <a:ext cx="650547" cy="488589"/>
            </a:xfrm>
            <a:prstGeom prst="rect">
              <a:avLst/>
            </a:prstGeom>
          </p:spPr>
        </p:pic>
        <p:sp>
          <p:nvSpPr>
            <p:cNvPr id="207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7143183" y="739113"/>
              <a:ext cx="249150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400" b="1">
                  <a:solidFill>
                    <a:srgbClr val="002060"/>
                  </a:solidFill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Хатловдан ўтказилди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7494259" y="1023340"/>
              <a:ext cx="1651500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ru-RU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665</a:t>
              </a:r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0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3744929" y="581722"/>
            <a:ext cx="1867346" cy="440920"/>
            <a:chOff x="293580" y="713737"/>
            <a:chExt cx="1867346" cy="440920"/>
          </a:xfrm>
        </p:grpSpPr>
        <p:pic>
          <p:nvPicPr>
            <p:cNvPr id="212" name="Рисунок 211">
              <a:extLst>
                <a:ext uri="{FF2B5EF4-FFF2-40B4-BE49-F238E27FC236}">
                  <a16:creationId xmlns:a16="http://schemas.microsoft.com/office/drawing/2014/main" id="{3D9B240F-B135-4018-ABD9-E9235CA806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 t="16679" b="16177"/>
            <a:stretch/>
          </p:blipFill>
          <p:spPr>
            <a:xfrm>
              <a:off x="293580" y="831919"/>
              <a:ext cx="428755" cy="322738"/>
            </a:xfrm>
            <a:prstGeom prst="rect">
              <a:avLst/>
            </a:prstGeom>
          </p:spPr>
        </p:pic>
        <p:sp>
          <p:nvSpPr>
            <p:cNvPr id="214" name="Прямоугольник 213">
              <a:extLst>
                <a:ext uri="{FF2B5EF4-FFF2-40B4-BE49-F238E27FC236}">
                  <a16:creationId xmlns:a16="http://schemas.microsoft.com/office/drawing/2014/main" id="{E978009E-0BCB-4CB6-881A-0CB089BA2A82}"/>
                </a:ext>
              </a:extLst>
            </p:cNvPr>
            <p:cNvSpPr/>
            <p:nvPr/>
          </p:nvSpPr>
          <p:spPr>
            <a:xfrm>
              <a:off x="774737" y="713737"/>
              <a:ext cx="1386189" cy="307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</p:txBody>
        </p:sp>
      </p:grpSp>
      <p:pic>
        <p:nvPicPr>
          <p:cNvPr id="218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7491213" y="628002"/>
            <a:ext cx="426402" cy="49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Прямоугольник 218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8085257" y="607839"/>
            <a:ext cx="147518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22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277903" y="911432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665</a:t>
            </a:r>
            <a:r>
              <a:rPr lang="uz-Cyrl-UZ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bject 5">
            <a:extLst>
              <a:ext uri="{FF2B5EF4-FFF2-40B4-BE49-F238E27FC236}">
                <a16:creationId xmlns:a16="http://schemas.microsoft.com/office/drawing/2014/main" id="{68F7781B-7777-4F87-849D-02083BADA9FB}"/>
              </a:ext>
            </a:extLst>
          </p:cNvPr>
          <p:cNvSpPr txBox="1"/>
          <p:nvPr/>
        </p:nvSpPr>
        <p:spPr>
          <a:xfrm>
            <a:off x="4287205" y="882267"/>
            <a:ext cx="1372031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3 600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586520" y="585214"/>
            <a:ext cx="1649708" cy="541231"/>
            <a:chOff x="11458367" y="606575"/>
            <a:chExt cx="1649708" cy="541231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E05C936B-873A-4CC1-909E-04CE0D3EFE85}"/>
                </a:ext>
              </a:extLst>
            </p:cNvPr>
            <p:cNvSpPr/>
            <p:nvPr/>
          </p:nvSpPr>
          <p:spPr>
            <a:xfrm>
              <a:off x="11923428" y="608792"/>
              <a:ext cx="11846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Оила сони</a:t>
              </a:r>
            </a:p>
          </p:txBody>
        </p:sp>
        <p:pic>
          <p:nvPicPr>
            <p:cNvPr id="119" name="Picture 14" descr="Государственная социальная помощь на основании социального контракта: МО ГО  Сызрань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19" b="77148" l="8203" r="61914">
                          <a14:foregroundMark x1="17188" y1="51367" x2="17188" y2="51367"/>
                          <a14:foregroundMark x1="27539" y1="50000" x2="27539" y2="50000"/>
                          <a14:backgroundMark x1="30469" y1="38086" x2="30469" y2="38086"/>
                          <a14:backgroundMark x1="16016" y1="28516" x2="16016" y2="28516"/>
                          <a14:backgroundMark x1="38086" y1="40430" x2="38086" y2="40430"/>
                          <a14:backgroundMark x1="34375" y1="56836" x2="34375" y2="56836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6" t="24420" r="37933" b="22823"/>
            <a:stretch/>
          </p:blipFill>
          <p:spPr bwMode="auto">
            <a:xfrm>
              <a:off x="11458367" y="606575"/>
              <a:ext cx="466415" cy="464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12049544" y="901585"/>
              <a:ext cx="893875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ru-RU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-15798" y="4427653"/>
            <a:ext cx="18923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 ва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тадбиркорликка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ўқиш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истагидагилар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527" y="5932103"/>
            <a:ext cx="1713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</a:t>
            </a:r>
          </a:p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ажратилганлар</a:t>
            </a:r>
          </a:p>
          <a:p>
            <a:pPr algn="ctr"/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en-US" sz="1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74289" y="4562256"/>
            <a:ext cx="170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 кредит маблағлари</a:t>
            </a:r>
            <a:b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092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млн.сўм)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28588" y="5725195"/>
            <a:ext cx="1647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 иш ўрнига талабгорлар ва</a:t>
            </a:r>
          </a:p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 ўзи банд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 имкони 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410" descr="компьютерные иконки, обслуживание клиентов , дизайн ико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Прямоугольник: скругленные углы 182">
            <a:extLst>
              <a:ext uri="{FF2B5EF4-FFF2-40B4-BE49-F238E27FC236}">
                <a16:creationId xmlns:a16="http://schemas.microsoft.com/office/drawing/2014/main" id="{6136A7B4-447C-4C59-8D37-7E33995D7D0A}"/>
              </a:ext>
            </a:extLst>
          </p:cNvPr>
          <p:cNvSpPr/>
          <p:nvPr/>
        </p:nvSpPr>
        <p:spPr>
          <a:xfrm>
            <a:off x="52030" y="2355638"/>
            <a:ext cx="7463533" cy="298475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Хатловдан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ўтказилган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665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тоифага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ажратилди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аниқланди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F7E8E0D-7005-4C18-8B07-44142F6A694D}"/>
              </a:ext>
            </a:extLst>
          </p:cNvPr>
          <p:cNvSpPr/>
          <p:nvPr/>
        </p:nvSpPr>
        <p:spPr>
          <a:xfrm>
            <a:off x="141302" y="2853071"/>
            <a:ext cx="1555314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0E7E172F-0503-4850-B7BD-55D88DD1D011}"/>
              </a:ext>
            </a:extLst>
          </p:cNvPr>
          <p:cNvSpPr/>
          <p:nvPr/>
        </p:nvSpPr>
        <p:spPr>
          <a:xfrm>
            <a:off x="1981154" y="2838469"/>
            <a:ext cx="1586417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D25A2307-AF3B-4D57-AE49-C0343487C10D}"/>
              </a:ext>
            </a:extLst>
          </p:cNvPr>
          <p:cNvSpPr/>
          <p:nvPr/>
        </p:nvSpPr>
        <p:spPr>
          <a:xfrm>
            <a:off x="3857774" y="2833459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 144">
            <a:extLst>
              <a:ext uri="{FF2B5EF4-FFF2-40B4-BE49-F238E27FC236}">
                <a16:creationId xmlns:a16="http://schemas.microsoft.com/office/drawing/2014/main" id="{1BB3EAF8-A5A3-4CBE-BAF9-56037B3A3AB8}"/>
              </a:ext>
            </a:extLst>
          </p:cNvPr>
          <p:cNvSpPr/>
          <p:nvPr/>
        </p:nvSpPr>
        <p:spPr>
          <a:xfrm>
            <a:off x="5793105" y="2836131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омб 28">
            <a:extLst>
              <a:ext uri="{FF2B5EF4-FFF2-40B4-BE49-F238E27FC236}">
                <a16:creationId xmlns:a16="http://schemas.microsoft.com/office/drawing/2014/main" id="{7F2BF415-583A-4E67-B253-779E06677048}"/>
              </a:ext>
            </a:extLst>
          </p:cNvPr>
          <p:cNvSpPr/>
          <p:nvPr/>
        </p:nvSpPr>
        <p:spPr>
          <a:xfrm>
            <a:off x="24318" y="2708243"/>
            <a:ext cx="397381" cy="32273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Ромб 145">
            <a:extLst>
              <a:ext uri="{FF2B5EF4-FFF2-40B4-BE49-F238E27FC236}">
                <a16:creationId xmlns:a16="http://schemas.microsoft.com/office/drawing/2014/main" id="{01B07735-5BD4-4213-84E0-08297B0D9AD2}"/>
              </a:ext>
            </a:extLst>
          </p:cNvPr>
          <p:cNvSpPr/>
          <p:nvPr/>
        </p:nvSpPr>
        <p:spPr>
          <a:xfrm>
            <a:off x="1851337" y="2718046"/>
            <a:ext cx="397381" cy="323355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Ромб 146">
            <a:extLst>
              <a:ext uri="{FF2B5EF4-FFF2-40B4-BE49-F238E27FC236}">
                <a16:creationId xmlns:a16="http://schemas.microsoft.com/office/drawing/2014/main" id="{803CE6E3-CE91-4567-A0A6-A749BD4E328B}"/>
              </a:ext>
            </a:extLst>
          </p:cNvPr>
          <p:cNvSpPr/>
          <p:nvPr/>
        </p:nvSpPr>
        <p:spPr>
          <a:xfrm>
            <a:off x="3690872" y="2707337"/>
            <a:ext cx="435515" cy="337426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Ромб 147">
            <a:extLst>
              <a:ext uri="{FF2B5EF4-FFF2-40B4-BE49-F238E27FC236}">
                <a16:creationId xmlns:a16="http://schemas.microsoft.com/office/drawing/2014/main" id="{D5D2D712-019D-42D3-A861-CA9CBC9E86DE}"/>
              </a:ext>
            </a:extLst>
          </p:cNvPr>
          <p:cNvSpPr/>
          <p:nvPr/>
        </p:nvSpPr>
        <p:spPr>
          <a:xfrm>
            <a:off x="5678484" y="2698067"/>
            <a:ext cx="378632" cy="350811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403554-6E50-407B-81E7-D7D29CAF9B85}"/>
              </a:ext>
            </a:extLst>
          </p:cNvPr>
          <p:cNvSpPr txBox="1"/>
          <p:nvPr/>
        </p:nvSpPr>
        <p:spPr>
          <a:xfrm>
            <a:off x="52030" y="3021436"/>
            <a:ext cx="148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ҳаракат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қилаётган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: скругленные углы 150">
            <a:extLst>
              <a:ext uri="{FF2B5EF4-FFF2-40B4-BE49-F238E27FC236}">
                <a16:creationId xmlns:a16="http://schemas.microsoft.com/office/drawing/2014/main" id="{F08846EC-018C-4B6F-94E5-BCCF2949639C}"/>
              </a:ext>
            </a:extLst>
          </p:cNvPr>
          <p:cNvSpPr/>
          <p:nvPr/>
        </p:nvSpPr>
        <p:spPr>
          <a:xfrm>
            <a:off x="3330569" y="3263582"/>
            <a:ext cx="507600" cy="5143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27EB698-8A91-453D-893D-6825BB0C528C}"/>
              </a:ext>
            </a:extLst>
          </p:cNvPr>
          <p:cNvGrpSpPr/>
          <p:nvPr/>
        </p:nvGrpSpPr>
        <p:grpSpPr>
          <a:xfrm>
            <a:off x="1366407" y="3282802"/>
            <a:ext cx="598241" cy="514357"/>
            <a:chOff x="1518478" y="3139390"/>
            <a:chExt cx="513742" cy="514357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1A8CB3EB-0077-4AFE-A3F8-0243F8066E76}"/>
                </a:ext>
              </a:extLst>
            </p:cNvPr>
            <p:cNvSpPr/>
            <p:nvPr/>
          </p:nvSpPr>
          <p:spPr>
            <a:xfrm>
              <a:off x="1584960" y="3139390"/>
              <a:ext cx="435749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5E0B579-68D7-44A8-8B6D-069D1DA7F86B}"/>
                </a:ext>
              </a:extLst>
            </p:cNvPr>
            <p:cNvSpPr txBox="1"/>
            <p:nvPr/>
          </p:nvSpPr>
          <p:spPr>
            <a:xfrm>
              <a:off x="1518478" y="3153295"/>
              <a:ext cx="51374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61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r>
                <a:rPr lang="en-US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  <a:r>
                <a:rPr lang="ru-RU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613EC72-B384-429C-905D-CEC3361396D3}"/>
              </a:ext>
            </a:extLst>
          </p:cNvPr>
          <p:cNvSpPr txBox="1"/>
          <p:nvPr/>
        </p:nvSpPr>
        <p:spPr>
          <a:xfrm>
            <a:off x="2089203" y="2885524"/>
            <a:ext cx="14197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қўшимча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D899B0-CEE1-4B74-97F7-D14BD72B06B2}"/>
              </a:ext>
            </a:extLst>
          </p:cNvPr>
          <p:cNvSpPr txBox="1"/>
          <p:nvPr/>
        </p:nvSpPr>
        <p:spPr>
          <a:xfrm>
            <a:off x="3290333" y="3272944"/>
            <a:ext cx="69620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346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b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4A83A89-76B3-43FC-A4BF-21BCFB392856}"/>
              </a:ext>
            </a:extLst>
          </p:cNvPr>
          <p:cNvSpPr txBox="1"/>
          <p:nvPr/>
        </p:nvSpPr>
        <p:spPr>
          <a:xfrm>
            <a:off x="3783177" y="2938459"/>
            <a:ext cx="1626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химояга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мухтож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боқувчисини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йўқотган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8BF2C1D-1952-4657-8177-EE42C07831BE}"/>
              </a:ext>
            </a:extLst>
          </p:cNvPr>
          <p:cNvSpPr txBox="1"/>
          <p:nvPr/>
        </p:nvSpPr>
        <p:spPr>
          <a:xfrm>
            <a:off x="5721399" y="3081178"/>
            <a:ext cx="144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аҳволи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яхши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тўқ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EA965605-BD8B-41BA-957D-1ABDE5A5D927}"/>
              </a:ext>
            </a:extLst>
          </p:cNvPr>
          <p:cNvGrpSpPr/>
          <p:nvPr/>
        </p:nvGrpSpPr>
        <p:grpSpPr>
          <a:xfrm>
            <a:off x="5199527" y="3241500"/>
            <a:ext cx="598241" cy="522876"/>
            <a:chOff x="1547550" y="4641800"/>
            <a:chExt cx="598241" cy="522876"/>
          </a:xfrm>
        </p:grpSpPr>
        <p:sp>
          <p:nvSpPr>
            <p:cNvPr id="150" name="Прямоугольник: скругленные углы 149">
              <a:extLst>
                <a:ext uri="{FF2B5EF4-FFF2-40B4-BE49-F238E27FC236}">
                  <a16:creationId xmlns:a16="http://schemas.microsoft.com/office/drawing/2014/main" id="{9FBDB32E-D748-4B75-8F72-0B0B80143828}"/>
                </a:ext>
              </a:extLst>
            </p:cNvPr>
            <p:cNvSpPr/>
            <p:nvPr/>
          </p:nvSpPr>
          <p:spPr>
            <a:xfrm>
              <a:off x="1598676" y="4650319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9B3050B-25F4-43D3-8AB4-111A174F5601}"/>
                </a:ext>
              </a:extLst>
            </p:cNvPr>
            <p:cNvSpPr txBox="1"/>
            <p:nvPr/>
          </p:nvSpPr>
          <p:spPr>
            <a:xfrm>
              <a:off x="1547550" y="4641800"/>
              <a:ext cx="59824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63</a:t>
              </a:r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(9,</a:t>
              </a:r>
              <a:r>
                <a:rPr lang="en-US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93A31700-2A88-481F-B858-CFE2D5CE5DA2}"/>
              </a:ext>
            </a:extLst>
          </p:cNvPr>
          <p:cNvGrpSpPr/>
          <p:nvPr/>
        </p:nvGrpSpPr>
        <p:grpSpPr>
          <a:xfrm>
            <a:off x="6980910" y="3271188"/>
            <a:ext cx="693756" cy="514357"/>
            <a:chOff x="3428213" y="4329648"/>
            <a:chExt cx="693756" cy="514357"/>
          </a:xfrm>
        </p:grpSpPr>
        <p:sp>
          <p:nvSpPr>
            <p:cNvPr id="152" name="Прямоугольник: скругленные углы 151">
              <a:extLst>
                <a:ext uri="{FF2B5EF4-FFF2-40B4-BE49-F238E27FC236}">
                  <a16:creationId xmlns:a16="http://schemas.microsoft.com/office/drawing/2014/main" id="{E71DFBD5-F738-406B-8923-C691D949A62C}"/>
                </a:ext>
              </a:extLst>
            </p:cNvPr>
            <p:cNvSpPr/>
            <p:nvPr/>
          </p:nvSpPr>
          <p:spPr>
            <a:xfrm>
              <a:off x="3492353" y="4329648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D61FB52-995F-471D-A9C9-89A623B34C77}"/>
                </a:ext>
              </a:extLst>
            </p:cNvPr>
            <p:cNvSpPr txBox="1"/>
            <p:nvPr/>
          </p:nvSpPr>
          <p:spPr>
            <a:xfrm>
              <a:off x="3428213" y="4350923"/>
              <a:ext cx="69375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196 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29,4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7" name="Picture 22" descr="Учитель – Бесплатные иконки: образование">
            <a:extLst>
              <a:ext uri="{FF2B5EF4-FFF2-40B4-BE49-F238E27FC236}">
                <a16:creationId xmlns:a16="http://schemas.microsoft.com/office/drawing/2014/main" id="{2137AA31-6AD8-4672-8B8A-30C4C9DEA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92" y="3969566"/>
            <a:ext cx="416738" cy="4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64" descr="Ипотечный кредит | Бесплатно значок">
            <a:extLst>
              <a:ext uri="{FF2B5EF4-FFF2-40B4-BE49-F238E27FC236}">
                <a16:creationId xmlns:a16="http://schemas.microsoft.com/office/drawing/2014/main" id="{E22B430C-DBBF-4B48-BD4B-7E0D85589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02" y="3996439"/>
            <a:ext cx="464768" cy="46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64" descr="Контрольный список">
            <a:extLst>
              <a:ext uri="{FF2B5EF4-FFF2-40B4-BE49-F238E27FC236}">
                <a16:creationId xmlns:a16="http://schemas.microsoft.com/office/drawing/2014/main" id="{FCADDEFE-FC8E-4F1A-A84E-DC457EFF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97562" y="5410666"/>
            <a:ext cx="630736" cy="6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64" descr="Мозговой штурм группы">
            <a:extLst>
              <a:ext uri="{FF2B5EF4-FFF2-40B4-BE49-F238E27FC236}">
                <a16:creationId xmlns:a16="http://schemas.microsoft.com/office/drawing/2014/main" id="{D6653EA9-09AC-4D78-B9F0-94B39AD7C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469284" y="5354395"/>
            <a:ext cx="530137" cy="35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Детский сад – Бесплатные иконки: здания">
            <a:extLst>
              <a:ext uri="{FF2B5EF4-FFF2-40B4-BE49-F238E27FC236}">
                <a16:creationId xmlns:a16="http://schemas.microsoft.com/office/drawing/2014/main" id="{D1185528-3DE2-4751-B56B-FDCE5542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721" y="1312292"/>
            <a:ext cx="709799" cy="7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Прямоугольник 228">
            <a:extLst>
              <a:ext uri="{FF2B5EF4-FFF2-40B4-BE49-F238E27FC236}">
                <a16:creationId xmlns:a16="http://schemas.microsoft.com/office/drawing/2014/main" id="{3B2EE92B-4E67-4C58-B408-2C049B2881EF}"/>
              </a:ext>
            </a:extLst>
          </p:cNvPr>
          <p:cNvSpPr/>
          <p:nvPr/>
        </p:nvSpPr>
        <p:spPr>
          <a:xfrm>
            <a:off x="5926063" y="1414878"/>
            <a:ext cx="161307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МТМ лар сони</a:t>
            </a:r>
          </a:p>
        </p:txBody>
      </p:sp>
      <p:sp>
        <p:nvSpPr>
          <p:cNvPr id="230" name="object 5">
            <a:extLst>
              <a:ext uri="{FF2B5EF4-FFF2-40B4-BE49-F238E27FC236}">
                <a16:creationId xmlns:a16="http://schemas.microsoft.com/office/drawing/2014/main" id="{7A79C84E-2E4A-45D2-A564-4AE2F332210A}"/>
              </a:ext>
            </a:extLst>
          </p:cNvPr>
          <p:cNvSpPr txBox="1"/>
          <p:nvPr/>
        </p:nvSpPr>
        <p:spPr>
          <a:xfrm>
            <a:off x="6291750" y="1754955"/>
            <a:ext cx="47196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Бизнес центр – Бесплатные иконки: здания">
            <a:extLst>
              <a:ext uri="{FF2B5EF4-FFF2-40B4-BE49-F238E27FC236}">
                <a16:creationId xmlns:a16="http://schemas.microsoft.com/office/drawing/2014/main" id="{525A0EEE-1B47-42FE-BA17-FD45A6FC2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875" y="1310824"/>
            <a:ext cx="764493" cy="7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BA911A43-58B9-4621-8E3B-075DAB223101}"/>
              </a:ext>
            </a:extLst>
          </p:cNvPr>
          <p:cNvSpPr/>
          <p:nvPr/>
        </p:nvSpPr>
        <p:spPr>
          <a:xfrm>
            <a:off x="9932484" y="1344140"/>
            <a:ext cx="208465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Тадбиркорлар сони</a:t>
            </a:r>
          </a:p>
        </p:txBody>
      </p:sp>
      <p:sp>
        <p:nvSpPr>
          <p:cNvPr id="233" name="object 5">
            <a:extLst>
              <a:ext uri="{FF2B5EF4-FFF2-40B4-BE49-F238E27FC236}">
                <a16:creationId xmlns:a16="http://schemas.microsoft.com/office/drawing/2014/main" id="{87A1336D-22AE-4E83-BFDF-433F2430262B}"/>
              </a:ext>
            </a:extLst>
          </p:cNvPr>
          <p:cNvSpPr txBox="1"/>
          <p:nvPr/>
        </p:nvSpPr>
        <p:spPr>
          <a:xfrm>
            <a:off x="10425782" y="1724640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75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en-US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691409E-8B13-406D-858C-036CE27A1232}"/>
              </a:ext>
            </a:extLst>
          </p:cNvPr>
          <p:cNvSpPr txBox="1"/>
          <p:nvPr/>
        </p:nvSpPr>
        <p:spPr>
          <a:xfrm>
            <a:off x="7738102" y="2356757"/>
            <a:ext cx="42867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ctr"/>
            <a:r>
              <a:rPr lang="uz-Cyrl-UZ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Ҳоким ёрдамчиси молиявий имкониятлари</a:t>
            </a:r>
            <a:endParaRPr lang="ru-RU" sz="1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: скругленные углы 182">
            <a:extLst>
              <a:ext uri="{FF2B5EF4-FFF2-40B4-BE49-F238E27FC236}">
                <a16:creationId xmlns:a16="http://schemas.microsoft.com/office/drawing/2014/main" id="{6B4FB45E-C946-4D57-8E99-018939279B98}"/>
              </a:ext>
            </a:extLst>
          </p:cNvPr>
          <p:cNvSpPr/>
          <p:nvPr/>
        </p:nvSpPr>
        <p:spPr>
          <a:xfrm>
            <a:off x="7738103" y="2364720"/>
            <a:ext cx="4296838" cy="298800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94CC03D0-84DA-4E5B-907C-21CD10033391}"/>
              </a:ext>
            </a:extLst>
          </p:cNvPr>
          <p:cNvGrpSpPr/>
          <p:nvPr/>
        </p:nvGrpSpPr>
        <p:grpSpPr>
          <a:xfrm>
            <a:off x="9395656" y="2738372"/>
            <a:ext cx="1198726" cy="936071"/>
            <a:chOff x="2184467" y="3128513"/>
            <a:chExt cx="1252163" cy="1167261"/>
          </a:xfrm>
        </p:grpSpPr>
        <p:sp>
          <p:nvSpPr>
            <p:cNvPr id="183" name="Овал 182">
              <a:extLst>
                <a:ext uri="{FF2B5EF4-FFF2-40B4-BE49-F238E27FC236}">
                  <a16:creationId xmlns:a16="http://schemas.microsoft.com/office/drawing/2014/main" id="{185C7791-E81D-423B-B127-9E3093B88669}"/>
                </a:ext>
              </a:extLst>
            </p:cNvPr>
            <p:cNvSpPr/>
            <p:nvPr/>
          </p:nvSpPr>
          <p:spPr>
            <a:xfrm>
              <a:off x="2204479" y="3128513"/>
              <a:ext cx="1176895" cy="1167261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913BE48A-F90F-4759-898F-F2E728BF4ABB}"/>
                </a:ext>
              </a:extLst>
            </p:cNvPr>
            <p:cNvSpPr txBox="1"/>
            <p:nvPr/>
          </p:nvSpPr>
          <p:spPr>
            <a:xfrm>
              <a:off x="2184467" y="3543248"/>
              <a:ext cx="1252163" cy="652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1,</a:t>
              </a:r>
              <a:r>
                <a:rPr lang="ru-RU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155</a:t>
              </a:r>
              <a:r>
                <a:rPr lang="uz-Cyrl-UZ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млрд.</a:t>
              </a:r>
              <a:endParaRPr lang="uz-Cyrl-UZ" sz="1100" b="1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сўм</a:t>
              </a:r>
            </a:p>
          </p:txBody>
        </p:sp>
        <p:sp>
          <p:nvSpPr>
            <p:cNvPr id="189" name="Прямоугольник 188">
              <a:extLst>
                <a:ext uri="{FF2B5EF4-FFF2-40B4-BE49-F238E27FC236}">
                  <a16:creationId xmlns:a16="http://schemas.microsoft.com/office/drawing/2014/main" id="{40135567-4858-44CC-9903-EFB10F1AF759}"/>
                </a:ext>
              </a:extLst>
            </p:cNvPr>
            <p:cNvSpPr/>
            <p:nvPr/>
          </p:nvSpPr>
          <p:spPr>
            <a:xfrm>
              <a:off x="2447778" y="3239767"/>
              <a:ext cx="939115" cy="35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ЖАМИ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2334EFDD-2BF5-4D94-9C44-3304B2FFD7F3}"/>
              </a:ext>
            </a:extLst>
          </p:cNvPr>
          <p:cNvSpPr/>
          <p:nvPr/>
        </p:nvSpPr>
        <p:spPr>
          <a:xfrm>
            <a:off x="7779814" y="3182948"/>
            <a:ext cx="1526075" cy="33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Имтиёзли</a:t>
            </a:r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кредитлар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11" name="Прямоугольник 210">
            <a:extLst>
              <a:ext uri="{FF2B5EF4-FFF2-40B4-BE49-F238E27FC236}">
                <a16:creationId xmlns:a16="http://schemas.microsoft.com/office/drawing/2014/main" id="{B1A17069-7188-4EB7-9247-4CB1E6737298}"/>
              </a:ext>
            </a:extLst>
          </p:cNvPr>
          <p:cNvSpPr/>
          <p:nvPr/>
        </p:nvSpPr>
        <p:spPr>
          <a:xfrm>
            <a:off x="10555502" y="3053827"/>
            <a:ext cx="1619183" cy="42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маблағи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Прямоугольник 215">
            <a:extLst>
              <a:ext uri="{FF2B5EF4-FFF2-40B4-BE49-F238E27FC236}">
                <a16:creationId xmlns:a16="http://schemas.microsoft.com/office/drawing/2014/main" id="{DF8CE7F4-358B-479F-A3B6-00C2F4DAD733}"/>
              </a:ext>
            </a:extLst>
          </p:cNvPr>
          <p:cNvSpPr/>
          <p:nvPr/>
        </p:nvSpPr>
        <p:spPr>
          <a:xfrm>
            <a:off x="10261494" y="3958805"/>
            <a:ext cx="2021049" cy="2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2" name="Прямая соединительная линия 221">
            <a:extLst>
              <a:ext uri="{FF2B5EF4-FFF2-40B4-BE49-F238E27FC236}">
                <a16:creationId xmlns:a16="http://schemas.microsoft.com/office/drawing/2014/main" id="{3149F1F2-65A5-4EDE-AF4B-0284324C577D}"/>
              </a:ext>
            </a:extLst>
          </p:cNvPr>
          <p:cNvCxnSpPr>
            <a:cxnSpLocks/>
          </p:cNvCxnSpPr>
          <p:nvPr/>
        </p:nvCxnSpPr>
        <p:spPr>
          <a:xfrm flipH="1">
            <a:off x="7866055" y="3197267"/>
            <a:ext cx="1467448" cy="2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Прямоугольник 223">
            <a:extLst>
              <a:ext uri="{FF2B5EF4-FFF2-40B4-BE49-F238E27FC236}">
                <a16:creationId xmlns:a16="http://schemas.microsoft.com/office/drawing/2014/main" id="{9A63DB89-F3FD-43AD-9D87-063B5773183E}"/>
              </a:ext>
            </a:extLst>
          </p:cNvPr>
          <p:cNvSpPr/>
          <p:nvPr/>
        </p:nvSpPr>
        <p:spPr>
          <a:xfrm>
            <a:off x="7636432" y="2876788"/>
            <a:ext cx="16565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092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Прямая соединительная линия 235">
            <a:extLst>
              <a:ext uri="{FF2B5EF4-FFF2-40B4-BE49-F238E27FC236}">
                <a16:creationId xmlns:a16="http://schemas.microsoft.com/office/drawing/2014/main" id="{0C3950D6-813B-4BDF-8D57-D896D9F2CD69}"/>
              </a:ext>
            </a:extLst>
          </p:cNvPr>
          <p:cNvCxnSpPr>
            <a:cxnSpLocks/>
          </p:cNvCxnSpPr>
          <p:nvPr/>
        </p:nvCxnSpPr>
        <p:spPr>
          <a:xfrm flipV="1">
            <a:off x="10665685" y="3152878"/>
            <a:ext cx="1325887" cy="1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Прямоугольник 236">
            <a:extLst>
              <a:ext uri="{FF2B5EF4-FFF2-40B4-BE49-F238E27FC236}">
                <a16:creationId xmlns:a16="http://schemas.microsoft.com/office/drawing/2014/main" id="{E81A84E5-0FB4-4C84-AA82-C27F0A0A289B}"/>
              </a:ext>
            </a:extLst>
          </p:cNvPr>
          <p:cNvSpPr/>
          <p:nvPr/>
        </p:nvSpPr>
        <p:spPr>
          <a:xfrm>
            <a:off x="10579261" y="2833708"/>
            <a:ext cx="1458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 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Прямоугольник: скругленные углы 104">
            <a:extLst>
              <a:ext uri="{FF2B5EF4-FFF2-40B4-BE49-F238E27FC236}">
                <a16:creationId xmlns:a16="http://schemas.microsoft.com/office/drawing/2014/main" id="{4B4AAB9D-876B-4476-A9C4-67768FD1DD30}"/>
              </a:ext>
            </a:extLst>
          </p:cNvPr>
          <p:cNvSpPr/>
          <p:nvPr/>
        </p:nvSpPr>
        <p:spPr>
          <a:xfrm>
            <a:off x="155575" y="500996"/>
            <a:ext cx="11956953" cy="1718299"/>
          </a:xfrm>
          <a:prstGeom prst="roundRect">
            <a:avLst>
              <a:gd name="adj" fmla="val 8392"/>
            </a:avLst>
          </a:prstGeom>
          <a:noFill/>
          <a:ln w="2857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0F71AE4E-7374-4D19-A410-8E53AF9BB32F}"/>
              </a:ext>
            </a:extLst>
          </p:cNvPr>
          <p:cNvSpPr/>
          <p:nvPr/>
        </p:nvSpPr>
        <p:spPr>
          <a:xfrm>
            <a:off x="62528" y="3894777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: скругленные углы 247">
            <a:extLst>
              <a:ext uri="{FF2B5EF4-FFF2-40B4-BE49-F238E27FC236}">
                <a16:creationId xmlns:a16="http://schemas.microsoft.com/office/drawing/2014/main" id="{8B391174-4201-402C-B643-5FE225CA581F}"/>
              </a:ext>
            </a:extLst>
          </p:cNvPr>
          <p:cNvSpPr/>
          <p:nvPr/>
        </p:nvSpPr>
        <p:spPr>
          <a:xfrm>
            <a:off x="1936383" y="3903951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25DF8D44-855C-4F48-9D68-B56648CDC6B0}"/>
              </a:ext>
            </a:extLst>
          </p:cNvPr>
          <p:cNvSpPr txBox="1"/>
          <p:nvPr/>
        </p:nvSpPr>
        <p:spPr>
          <a:xfrm>
            <a:off x="1970834" y="4087006"/>
            <a:ext cx="187423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 пазандачилик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ошпазлик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саратошлик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бошка сохалар</a:t>
            </a:r>
          </a:p>
        </p:txBody>
      </p:sp>
      <p:sp>
        <p:nvSpPr>
          <p:cNvPr id="292" name="Прямоугольник: скругленные углы 291">
            <a:extLst>
              <a:ext uri="{FF2B5EF4-FFF2-40B4-BE49-F238E27FC236}">
                <a16:creationId xmlns:a16="http://schemas.microsoft.com/office/drawing/2014/main" id="{CC45ACC5-16EB-46D3-BD60-3BAF9246FEFB}"/>
              </a:ext>
            </a:extLst>
          </p:cNvPr>
          <p:cNvSpPr/>
          <p:nvPr/>
        </p:nvSpPr>
        <p:spPr>
          <a:xfrm>
            <a:off x="62528" y="5380634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: скругленные углы 330">
            <a:extLst>
              <a:ext uri="{FF2B5EF4-FFF2-40B4-BE49-F238E27FC236}">
                <a16:creationId xmlns:a16="http://schemas.microsoft.com/office/drawing/2014/main" id="{CEA09053-C327-40AD-9917-51AF53FCE8AB}"/>
              </a:ext>
            </a:extLst>
          </p:cNvPr>
          <p:cNvSpPr/>
          <p:nvPr/>
        </p:nvSpPr>
        <p:spPr>
          <a:xfrm>
            <a:off x="3984451" y="3900783"/>
            <a:ext cx="149980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ик: скругленные углы 332">
            <a:extLst>
              <a:ext uri="{FF2B5EF4-FFF2-40B4-BE49-F238E27FC236}">
                <a16:creationId xmlns:a16="http://schemas.microsoft.com/office/drawing/2014/main" id="{3D71B737-BCA2-46AC-85BC-73E2D1DFF093}"/>
              </a:ext>
            </a:extLst>
          </p:cNvPr>
          <p:cNvSpPr/>
          <p:nvPr/>
        </p:nvSpPr>
        <p:spPr>
          <a:xfrm>
            <a:off x="5610932" y="3906276"/>
            <a:ext cx="2063734" cy="1397373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3DFE1F67-A349-4777-A7A9-9454448C83B3}"/>
              </a:ext>
            </a:extLst>
          </p:cNvPr>
          <p:cNvSpPr txBox="1"/>
          <p:nvPr/>
        </p:nvSpPr>
        <p:spPr>
          <a:xfrm>
            <a:off x="5569733" y="4067253"/>
            <a:ext cx="207873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асаларичилик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uz-Cyrl-UZ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бошқа сохалар</a:t>
            </a:r>
          </a:p>
        </p:txBody>
      </p:sp>
      <p:sp>
        <p:nvSpPr>
          <p:cNvPr id="337" name="Прямоугольник: скругленные углы 336">
            <a:extLst>
              <a:ext uri="{FF2B5EF4-FFF2-40B4-BE49-F238E27FC236}">
                <a16:creationId xmlns:a16="http://schemas.microsoft.com/office/drawing/2014/main" id="{25B09A62-CCAE-475D-BBF9-897CF8C9BF5C}"/>
              </a:ext>
            </a:extLst>
          </p:cNvPr>
          <p:cNvSpPr/>
          <p:nvPr/>
        </p:nvSpPr>
        <p:spPr>
          <a:xfrm>
            <a:off x="3992106" y="5387218"/>
            <a:ext cx="1511199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: скругленные углы 341">
            <a:extLst>
              <a:ext uri="{FF2B5EF4-FFF2-40B4-BE49-F238E27FC236}">
                <a16:creationId xmlns:a16="http://schemas.microsoft.com/office/drawing/2014/main" id="{5E612338-EFE5-4982-9CA4-1A984F157E5A}"/>
              </a:ext>
            </a:extLst>
          </p:cNvPr>
          <p:cNvSpPr/>
          <p:nvPr/>
        </p:nvSpPr>
        <p:spPr>
          <a:xfrm>
            <a:off x="5610932" y="5382661"/>
            <a:ext cx="2063733" cy="14369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: скругленные углы 342">
            <a:extLst>
              <a:ext uri="{FF2B5EF4-FFF2-40B4-BE49-F238E27FC236}">
                <a16:creationId xmlns:a16="http://schemas.microsoft.com/office/drawing/2014/main" id="{C4D1CEF9-9F59-4712-80EB-11F1B9508A43}"/>
              </a:ext>
            </a:extLst>
          </p:cNvPr>
          <p:cNvSpPr/>
          <p:nvPr/>
        </p:nvSpPr>
        <p:spPr>
          <a:xfrm>
            <a:off x="1952898" y="5391623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4992" y="5636151"/>
            <a:ext cx="18742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798EA2C7-277D-400B-87E6-EE4A0165C803}"/>
              </a:ext>
            </a:extLst>
          </p:cNvPr>
          <p:cNvSpPr txBox="1"/>
          <p:nvPr/>
        </p:nvSpPr>
        <p:spPr>
          <a:xfrm>
            <a:off x="5657223" y="5442089"/>
            <a:ext cx="21349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нафар доимий</a:t>
            </a:r>
            <a:b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иш ўрни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тадбиркорлик килиш </a:t>
            </a:r>
            <a:r>
              <a:rPr lang="uz-Cyrl-UZ" sz="800" b="1" i="1" dirty="0">
                <a:latin typeface="Arial" panose="020B0604020202020204" pitchFamily="34" charset="0"/>
                <a:cs typeface="Arial" panose="020B0604020202020204" pitchFamily="34" charset="0"/>
              </a:rPr>
              <a:t>(асаларичилик, узумчилик, тикувчилик, чорвачилик, иссиқхона)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деҳқончилик </a:t>
            </a:r>
          </a:p>
        </p:txBody>
      </p:sp>
      <p:sp>
        <p:nvSpPr>
          <p:cNvPr id="260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7832785" y="3837500"/>
            <a:ext cx="4123426" cy="2871526"/>
          </a:xfrm>
          <a:prstGeom prst="roundRect">
            <a:avLst/>
          </a:prstGeom>
          <a:noFill/>
          <a:ln w="19050">
            <a:solidFill>
              <a:srgbClr val="003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1" name="Прямоугольник 260"/>
          <p:cNvSpPr/>
          <p:nvPr/>
        </p:nvSpPr>
        <p:spPr>
          <a:xfrm>
            <a:off x="8346491" y="4015211"/>
            <a:ext cx="30386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Маҳалланинг </a:t>
            </a:r>
            <a:r>
              <a:rPr lang="uz-Latn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драйвер</a:t>
            </a:r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лари</a:t>
            </a:r>
          </a:p>
        </p:txBody>
      </p:sp>
      <p:grpSp>
        <p:nvGrpSpPr>
          <p:cNvPr id="266" name="Группа 265"/>
          <p:cNvGrpSpPr/>
          <p:nvPr/>
        </p:nvGrpSpPr>
        <p:grpSpPr>
          <a:xfrm>
            <a:off x="8666293" y="4585083"/>
            <a:ext cx="1999392" cy="647663"/>
            <a:chOff x="10244593" y="4563429"/>
            <a:chExt cx="1999392" cy="647663"/>
          </a:xfrm>
        </p:grpSpPr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C6D8CF94-751C-4428-9768-98A35A9B44DB}"/>
                </a:ext>
              </a:extLst>
            </p:cNvPr>
            <p:cNvSpPr/>
            <p:nvPr/>
          </p:nvSpPr>
          <p:spPr bwMode="auto">
            <a:xfrm>
              <a:off x="10654181" y="4609725"/>
              <a:ext cx="1476000" cy="5893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8" name="Блок-схема: узел 267">
              <a:extLst>
                <a:ext uri="{FF2B5EF4-FFF2-40B4-BE49-F238E27FC236}">
                  <a16:creationId xmlns:a16="http://schemas.microsoft.com/office/drawing/2014/main" id="{52DDE1FA-C111-46B6-9CEC-FA704D94916A}"/>
                </a:ext>
              </a:extLst>
            </p:cNvPr>
            <p:cNvSpPr/>
            <p:nvPr/>
          </p:nvSpPr>
          <p:spPr bwMode="auto">
            <a:xfrm>
              <a:off x="10244593" y="4599092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9" name="TextBox 337">
              <a:extLst>
                <a:ext uri="{FF2B5EF4-FFF2-40B4-BE49-F238E27FC236}">
                  <a16:creationId xmlns:a16="http://schemas.microsoft.com/office/drawing/2014/main" id="{8C4DC369-72CB-4ECA-9C40-3088DAC99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70477" y="4563429"/>
              <a:ext cx="13735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Иссикхона                  (</a:t>
              </a:r>
              <a:r>
                <a:rPr lang="ru-RU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60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та хонадон)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007866" y="5882372"/>
            <a:ext cx="4054548" cy="604223"/>
            <a:chOff x="8723951" y="3242937"/>
            <a:chExt cx="1951843" cy="60422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302B4AF-55E1-4F1B-891A-93AC3532F69D}"/>
                </a:ext>
              </a:extLst>
            </p:cNvPr>
            <p:cNvSpPr/>
            <p:nvPr/>
          </p:nvSpPr>
          <p:spPr bwMode="auto">
            <a:xfrm>
              <a:off x="8843258" y="3299433"/>
              <a:ext cx="1649348" cy="526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6" name="Блок-схема: узел 275">
              <a:extLst>
                <a:ext uri="{FF2B5EF4-FFF2-40B4-BE49-F238E27FC236}">
                  <a16:creationId xmlns:a16="http://schemas.microsoft.com/office/drawing/2014/main" id="{F308E3D5-C208-462E-BD4C-71BFE1788D35}"/>
                </a:ext>
              </a:extLst>
            </p:cNvPr>
            <p:cNvSpPr/>
            <p:nvPr/>
          </p:nvSpPr>
          <p:spPr bwMode="auto">
            <a:xfrm>
              <a:off x="8723951" y="3280597"/>
              <a:ext cx="279168" cy="566563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7" name="TextBox 325">
              <a:extLst>
                <a:ext uri="{FF2B5EF4-FFF2-40B4-BE49-F238E27FC236}">
                  <a16:creationId xmlns:a16="http://schemas.microsoft.com/office/drawing/2014/main" id="{09FA6F49-49FE-4927-972F-B24106580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62746" y="3242937"/>
              <a:ext cx="1713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                           Саноат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uz-Cyrl-UZ" sz="12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Андижоннефетгазқудуқтаъмирлаш”</a:t>
              </a:r>
              <a:r>
                <a:rPr lang="en-US" sz="12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2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МЧЖ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pic>
        <p:nvPicPr>
          <p:cNvPr id="1032" name="Picture 8" descr="Фрукты – Бесплатные иконки: еда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100" y="4637329"/>
            <a:ext cx="486017" cy="48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8489699" y="4384543"/>
            <a:ext cx="278231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" name="Рисунок 163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t="28889" r="33519" b="30926"/>
          <a:stretch/>
        </p:blipFill>
        <p:spPr bwMode="invGray">
          <a:xfrm>
            <a:off x="8117740" y="6021363"/>
            <a:ext cx="386173" cy="37579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 bwMode="grayWhite">
          <a:xfrm>
            <a:off x="2248718" y="5442089"/>
            <a:ext cx="1389717" cy="15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Субсидия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Прямоугольник 161"/>
          <p:cNvSpPr/>
          <p:nvPr/>
        </p:nvSpPr>
        <p:spPr bwMode="grayWhite">
          <a:xfrm>
            <a:off x="1935906" y="6194381"/>
            <a:ext cx="1966956" cy="23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6075" y="6470731"/>
            <a:ext cx="1874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uz-Cyrl-UZ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A0685396-C999-49D5-9341-EB80B2A0D4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D76AB0FE-6F15-494F-9167-65528751DB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EB1F37D-61A6-400E-9852-4952D6F5510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8371" y="635855"/>
            <a:ext cx="3126872" cy="147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71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770790" y="67294"/>
            <a:ext cx="1079891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600" b="1" noProof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МАХАЛЛАДА АМАЛГА ОШИРИЛАДИГАН ИШЛАР ВА ЧОРА-ТАДБИРЛАР РЕЖАЛАРИНИ ИШЛАБ ЧИҚИШ</a:t>
            </a:r>
          </a:p>
        </p:txBody>
      </p:sp>
      <p:sp>
        <p:nvSpPr>
          <p:cNvPr id="117" name="Прямоугольник: скругленные углы 116">
            <a:extLst>
              <a:ext uri="{FF2B5EF4-FFF2-40B4-BE49-F238E27FC236}">
                <a16:creationId xmlns:a16="http://schemas.microsoft.com/office/drawing/2014/main" id="{6D1FF16E-586F-4F17-8981-E73AD97B1B36}"/>
              </a:ext>
            </a:extLst>
          </p:cNvPr>
          <p:cNvSpPr/>
          <p:nvPr/>
        </p:nvSpPr>
        <p:spPr>
          <a:xfrm>
            <a:off x="292937" y="568543"/>
            <a:ext cx="11708563" cy="445361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4C4B0E-FD61-40F1-B715-485C2D69AF7C}"/>
              </a:ext>
            </a:extLst>
          </p:cNvPr>
          <p:cNvSpPr/>
          <p:nvPr/>
        </p:nvSpPr>
        <p:spPr>
          <a:xfrm>
            <a:off x="873225" y="638812"/>
            <a:ext cx="10547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Дастурга киритиладиган ва йил давомида амалга ошириладиган чора-тадбирлар ва ташаббуслар шакллантирилади</a:t>
            </a:r>
            <a:endParaRPr lang="ru-RU" sz="1400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2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2,5</a:t>
            </a:r>
            <a:r>
              <a:rPr lang="uz-Latn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км </a:t>
            </a: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йўлларни шағаллаштириш ва 10,5 км асфальтлаш;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сув иншоати,  4,2 км ичимлик суви тармоғи тортиш;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2 тасини таъмирлаш, 35 дона бетон устунлари ўрнатиш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2963087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17366" y="1100436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3" y="110043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649500"/>
            <a:ext cx="3601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25 та хонадонлардаги томорқаларни суғориш суви билан таъминлаш, 0,2 км лотоклар ўрнатиш, 5 км ариқларни тозалаш;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6 та кўчалардан чиқиндиларини мунтазам равишда олиб чиқиб кетилишини ташкил этиш;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4 хонадонларни ташқи деворларини таъмирлаш, 45 та хонадонлар олдини ободонлаштириш;</a:t>
            </a: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27336" y="2989211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8279766" y="1109960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549" y="1109960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8304024" y="1619670"/>
            <a:ext cx="36593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24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нафар ишсизларни доимий иш жойларига жойлаштириш;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5 нафар ишсизларни касб-ҳунарга ўқитиш;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 нафар фуқароларга имтиёзли кредит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 нафар ишсизларга субсидиялар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20 нафар фуқароларга ижара асосида ер майдонлари олишда кўмаклашиш;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11575639" y="3014680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1982441" y="3653362"/>
            <a:ext cx="3709004" cy="302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848" y="366288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2045066" y="4054338"/>
            <a:ext cx="3562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12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та микролойиҳаларини ишга тушириш;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бўш турган объектлар ва ер майдонларини аукцион савдоларига чиқариш;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45 та хонадонлардаги томорқаларда даромадли экинлар экишни йўлга қўйиш;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тадбиркорлик субъектларини “20 минг тадбиркор – 500 минг малакали мутахассис”дастурига жалб этиш;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5220874" y="6198329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6815094" y="3695342"/>
            <a:ext cx="3709004" cy="29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351" y="368010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6912696" y="4054338"/>
            <a:ext cx="35623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нафар олий ва ўрта махсус таълим муассасаларида таълим олаётган хотин-қизларга тўлов контрактларини тўлашда молиявий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10 нафар тиббий ёрдамга муҳтож фуқароларга стационар ва амбулатор даволашда ҳамда дори-дармон билан таъминланишда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2 нафар эҳтиёжманд хотин-қизларнинг турар жойларини таъмирлашга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8 та маъданий марифий, 4 та спорт ва бошқа тадбирлар ташкил этиш;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0119460" y="6176560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9858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37916" y="93929"/>
            <a:ext cx="12116169" cy="452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96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 “ЕТТИ”ЛИГИНИНГ ВАКОЛАТ ВА ВАЗИФАЛАРИ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80160" y="614814"/>
            <a:ext cx="11431680" cy="17078"/>
          </a:xfrm>
          <a:prstGeom prst="line">
            <a:avLst/>
          </a:prstGeom>
          <a:ln w="1301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447646" y="872766"/>
            <a:ext cx="3327671" cy="314165"/>
            <a:chOff x="1077913" y="2748809"/>
            <a:chExt cx="13933487" cy="989475"/>
          </a:xfrm>
        </p:grpSpPr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077913" y="3259040"/>
              <a:ext cx="13933487" cy="37732"/>
            </a:xfrm>
            <a:prstGeom prst="line">
              <a:avLst/>
            </a:prstGeom>
            <a:ln w="57150">
              <a:solidFill>
                <a:srgbClr val="0070C0"/>
              </a:solidFill>
              <a:prstDash val="sysDot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Прямоугольник 129"/>
            <p:cNvSpPr/>
            <p:nvPr/>
          </p:nvSpPr>
          <p:spPr>
            <a:xfrm>
              <a:off x="2256713" y="2748809"/>
              <a:ext cx="11693404" cy="989475"/>
            </a:xfrm>
            <a:prstGeom prst="rect">
              <a:avLst/>
            </a:prstGeom>
            <a:solidFill>
              <a:srgbClr val="F4FA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76" rtlCol="0" anchor="ctr"/>
            <a:lstStyle/>
            <a:p>
              <a:pPr algn="ctr"/>
              <a:r>
                <a:rPr lang="uz-Cyrl-UZ" sz="127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МАҲАЛЛА РАИСИ ВАКОЛАТЛАРИ</a:t>
              </a:r>
              <a:endParaRPr lang="ru-RU" sz="127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3901308" y="915461"/>
            <a:ext cx="22445" cy="5748483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Группа 90"/>
          <p:cNvGrpSpPr/>
          <p:nvPr/>
        </p:nvGrpSpPr>
        <p:grpSpPr>
          <a:xfrm>
            <a:off x="3997510" y="877375"/>
            <a:ext cx="7737481" cy="314165"/>
            <a:chOff x="17185342" y="2775703"/>
            <a:chExt cx="19897072" cy="989475"/>
          </a:xfrm>
        </p:grpSpPr>
        <p:cxnSp>
          <p:nvCxnSpPr>
            <p:cNvPr id="97" name="Прямая соединительная линия 96"/>
            <p:cNvCxnSpPr/>
            <p:nvPr/>
          </p:nvCxnSpPr>
          <p:spPr>
            <a:xfrm>
              <a:off x="17185342" y="3285934"/>
              <a:ext cx="19897072" cy="37732"/>
            </a:xfrm>
            <a:prstGeom prst="line">
              <a:avLst/>
            </a:prstGeom>
            <a:ln w="57150">
              <a:solidFill>
                <a:srgbClr val="0070C0"/>
              </a:solidFill>
              <a:prstDash val="sysDot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Прямоугольник 97"/>
            <p:cNvSpPr/>
            <p:nvPr/>
          </p:nvSpPr>
          <p:spPr>
            <a:xfrm>
              <a:off x="20134281" y="2775703"/>
              <a:ext cx="13523693" cy="989475"/>
            </a:xfrm>
            <a:prstGeom prst="rect">
              <a:avLst/>
            </a:prstGeom>
            <a:solidFill>
              <a:srgbClr val="F4FA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76" rtlCol="0" anchor="ctr"/>
            <a:lstStyle/>
            <a:p>
              <a:pPr algn="ctr"/>
              <a:r>
                <a:rPr lang="uz-Cyrl-UZ" sz="127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МАҲАЛЛА “ЕТТИ”ЛИГИНИНГ ВАЗИФАЛАРИ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173612" y="1328975"/>
            <a:ext cx="2505505" cy="5274791"/>
            <a:chOff x="3550024" y="4185654"/>
            <a:chExt cx="6794658" cy="16613151"/>
          </a:xfrm>
        </p:grpSpPr>
        <p:sp>
          <p:nvSpPr>
            <p:cNvPr id="106" name="Прямоугольник 105"/>
            <p:cNvSpPr/>
            <p:nvPr/>
          </p:nvSpPr>
          <p:spPr>
            <a:xfrm>
              <a:off x="3550024" y="4185654"/>
              <a:ext cx="6794658" cy="23614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инспекторларини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лавозимга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тайинлашда</a:t>
              </a:r>
              <a:r>
                <a:rPr lang="ru-RU" sz="1016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маҳалла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билан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мажбурий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келишиш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3550024" y="7417742"/>
              <a:ext cx="6794658" cy="23614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инспекторларини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лавозимидан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озод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бўйича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тақдимнома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киритиш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3550024" y="10649830"/>
              <a:ext cx="6794658" cy="23614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солиқ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ижтимоий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хизмат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ходимларини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интизомий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жазолаш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бўйича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уларнинг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берувчиларига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тақдимнома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киритиш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3550024" y="13881918"/>
              <a:ext cx="6794658" cy="40516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солиқ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ижтимоий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хизмат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ходимларига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ходимларни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рағбатлантириш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жамғармаси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бошқа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манбалардан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рағбатлантирувчи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тўловлар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қилиш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3550024" y="18437383"/>
              <a:ext cx="6794658" cy="23614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uz-Cyrl-UZ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Ж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исмоний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шахслардан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олинадиган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мол-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мулк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ер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солиғини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оширилган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коэффициентлар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қўллаш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юзасидан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тегишли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ҳалқ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депутатлари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кенгашларига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таклиф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киритиш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93" name="Рисунок 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8" y="1429209"/>
            <a:ext cx="588741" cy="588741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42" y="2445650"/>
            <a:ext cx="550018" cy="550018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53" y="3447561"/>
            <a:ext cx="598107" cy="588785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07" y="4721135"/>
            <a:ext cx="575867" cy="735456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9" y="5936991"/>
            <a:ext cx="592881" cy="592881"/>
          </a:xfrm>
          <a:prstGeom prst="rect">
            <a:avLst/>
          </a:prstGeom>
        </p:spPr>
      </p:pic>
      <p:sp>
        <p:nvSpPr>
          <p:cNvPr id="111" name="Прямоугольник 110"/>
          <p:cNvSpPr/>
          <p:nvPr/>
        </p:nvSpPr>
        <p:spPr>
          <a:xfrm>
            <a:off x="4006048" y="1233659"/>
            <a:ext cx="2830391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МАҲАЛЛА РАИСИ</a:t>
            </a:r>
          </a:p>
        </p:txBody>
      </p:sp>
      <p:sp>
        <p:nvSpPr>
          <p:cNvPr id="153" name="Прямоугольник 152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4006048" y="1519860"/>
            <a:ext cx="3808084" cy="17250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Ҳоким ёрдамчиси, ёшлар етакчиси, хотин-қизлар фаоли ва профилактика инспекторлари фаолияти устидан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умумий раҳбарлик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қилиш</a:t>
            </a:r>
            <a:r>
              <a:rPr lang="ru-RU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Фуқароларнинг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манфаатларини ҳимоя қилиш;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Миллий қадриятлар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урф-одатлар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анъаналарни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авлоддан авлодга ўтиб бориши учун муҳит яратиш, соғлом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ижтимоий-маънавий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муҳитни сақлаш;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Аҳоли фаоллигини ошириш ва бирлаштириш, “Яшил макон”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умуммиллий лойиҳасини, тозалик </a:t>
            </a:r>
            <a:r>
              <a:rPr lang="uz-Cyrl-UZ" sz="1016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ободонлаштириш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ишларини маҳаллаларда ташкиллаштириш .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" name="Прямоугольник 184"/>
          <p:cNvSpPr/>
          <p:nvPr/>
        </p:nvSpPr>
        <p:spPr>
          <a:xfrm>
            <a:off x="8047453" y="1233659"/>
            <a:ext cx="2830391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ҲОКИМ ЁРДАМЧИСИ</a:t>
            </a:r>
          </a:p>
        </p:txBody>
      </p:sp>
      <p:sp>
        <p:nvSpPr>
          <p:cNvPr id="186" name="Прямоугольник 185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8047453" y="1519860"/>
            <a:ext cx="3808084" cy="17250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тадбиркорликни ривожлантириш;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Ишсиз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миграциядан қайтган фуқаролар бандлигини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таъминлаш;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Томорқа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дехқончилик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учун ажратилган ерлардан самарали фойдаланишга кўмаклашиш;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Ўзини ўзи банд қилган аҳоли ичидан тадбиркорлар синфини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шакллантириш;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Маҳаллаларга ажратилаётган маблағларни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мақсадли фойдаланилишида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жамоатчилик назоратини амалга ошириш учун шароит яратиш.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" name="Прямоугольник 187"/>
          <p:cNvSpPr/>
          <p:nvPr/>
        </p:nvSpPr>
        <p:spPr>
          <a:xfrm>
            <a:off x="4006048" y="3355708"/>
            <a:ext cx="2830391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ЁШЛАР ЕТАКЧИСИ</a:t>
            </a:r>
          </a:p>
        </p:txBody>
      </p:sp>
      <p:sp>
        <p:nvSpPr>
          <p:cNvPr id="189" name="Прямоугольник 188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4006048" y="3641909"/>
            <a:ext cx="3808084" cy="130221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ёшларнинг бўш вақтини мазмунли ташкил этиш, улар орасидан истеъдодли шахслар шаклланишига шароит яратиш;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соғлом турмуш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тарзи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ривожлантириш;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волонтерлик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ҳаракатларини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шакллантириш;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Ёшларда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табиат ва сув ресурсларини асраш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туйғусини мустаҳкамлаш.</a:t>
            </a:r>
          </a:p>
        </p:txBody>
      </p:sp>
      <p:sp>
        <p:nvSpPr>
          <p:cNvPr id="191" name="Прямоугольник 190"/>
          <p:cNvSpPr/>
          <p:nvPr/>
        </p:nvSpPr>
        <p:spPr>
          <a:xfrm>
            <a:off x="3997509" y="5116786"/>
            <a:ext cx="2830391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ХОТИН-ҚИЗЛАР ФАОЛИ</a:t>
            </a:r>
          </a:p>
        </p:txBody>
      </p:sp>
      <p:sp>
        <p:nvSpPr>
          <p:cNvPr id="192" name="Прямоугольник 191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3997509" y="5368830"/>
            <a:ext cx="3808084" cy="12434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Жамиятда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хотин-қизлар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роли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ўрнини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ошириш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Хотин-қизларда ўзига бўлган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ҳурматни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ҳамда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тазийқ</a:t>
            </a:r>
            <a:b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зўравонликка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муросасизлик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муносабатини шакллантириш;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Ажрим ёқасига келган оилалар билан ишлаш;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Оила қуришга тайёрлаш, маҳаллада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 юритишни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йўлга қўйиш.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>
            <a:off x="7936555" y="1543632"/>
            <a:ext cx="17078" cy="4835053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 flipV="1">
            <a:off x="4006048" y="3295430"/>
            <a:ext cx="7805793" cy="6968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3988970" y="5033511"/>
            <a:ext cx="3947585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Прямоугольник 197"/>
          <p:cNvSpPr/>
          <p:nvPr/>
        </p:nvSpPr>
        <p:spPr>
          <a:xfrm>
            <a:off x="8047170" y="3380284"/>
            <a:ext cx="2887186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ПРОФИЛАКТИКА ИНСПЕКТОРИ</a:t>
            </a:r>
          </a:p>
        </p:txBody>
      </p:sp>
      <p:sp>
        <p:nvSpPr>
          <p:cNvPr id="199" name="Прямоугольник 198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8047773" y="3666485"/>
            <a:ext cx="3808084" cy="7393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ҳуқуқбузарликни олдини олиш;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Жамоат тартибини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сақлаш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ҳавфсиз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муҳитни таъминлаш;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Фуқароларнинг қулай атроф-муҳитга бўлган ҳуқуқларини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амалга оширишда кўмаклашиш.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8047171" y="4561496"/>
            <a:ext cx="2886583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ИЖТИМОИЙ ХОДИМ</a:t>
            </a:r>
          </a:p>
        </p:txBody>
      </p:sp>
      <p:sp>
        <p:nvSpPr>
          <p:cNvPr id="202" name="Прямоугольник 201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8047170" y="4847697"/>
            <a:ext cx="3808084" cy="7393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Оғир аҳволга тушиб қолган ва оғир аҳволга тушиб қолиш хавфи юқори бўлган шахслар ва оилаларни аниқлаш;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Уларнинг эҳтиёжларига қараб, комплекс ёндашув асосида профессионал ижтимоий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ёрдамларни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ташкил этиш.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" name="Прямоугольник 203"/>
          <p:cNvSpPr/>
          <p:nvPr/>
        </p:nvSpPr>
        <p:spPr>
          <a:xfrm>
            <a:off x="8047171" y="5737489"/>
            <a:ext cx="2886583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/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СОЛИҚ ИНСПЕКТОРИ</a:t>
            </a:r>
          </a:p>
        </p:txBody>
      </p:sp>
      <p:sp>
        <p:nvSpPr>
          <p:cNvPr id="205" name="Прямоугольник 204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8047170" y="6028298"/>
            <a:ext cx="3808084" cy="4489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Аҳолидан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солиқларни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ундириш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бюджетини</a:t>
            </a:r>
            <a:r>
              <a:rPr lang="ru-RU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шакллантириш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207" name="Прямая соединительная линия 206"/>
          <p:cNvCxnSpPr/>
          <p:nvPr/>
        </p:nvCxnSpPr>
        <p:spPr>
          <a:xfrm flipH="1" flipV="1">
            <a:off x="7936555" y="4478471"/>
            <a:ext cx="3875285" cy="4541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 flipH="1" flipV="1">
            <a:off x="7953634" y="5648277"/>
            <a:ext cx="3875285" cy="4541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7" name="Рисунок 19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545" y="5088863"/>
            <a:ext cx="406108" cy="350059"/>
          </a:xfrm>
          <a:prstGeom prst="rect">
            <a:avLst/>
          </a:prstGeom>
        </p:spPr>
      </p:pic>
      <p:pic>
        <p:nvPicPr>
          <p:cNvPr id="208" name="Рисунок 20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092" y="3352553"/>
            <a:ext cx="406108" cy="351671"/>
          </a:xfrm>
          <a:prstGeom prst="rect">
            <a:avLst/>
          </a:prstGeom>
        </p:spPr>
      </p:pic>
      <p:pic>
        <p:nvPicPr>
          <p:cNvPr id="211" name="Рисунок 2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925" y="1244210"/>
            <a:ext cx="308569" cy="308569"/>
          </a:xfrm>
          <a:prstGeom prst="rect">
            <a:avLst/>
          </a:prstGeom>
        </p:spPr>
      </p:pic>
      <p:pic>
        <p:nvPicPr>
          <p:cNvPr id="212" name="Рисунок 2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002" y="3359648"/>
            <a:ext cx="406108" cy="353807"/>
          </a:xfrm>
          <a:prstGeom prst="rect">
            <a:avLst/>
          </a:prstGeom>
        </p:spPr>
      </p:pic>
      <p:pic>
        <p:nvPicPr>
          <p:cNvPr id="213" name="Рисунок 2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171" y="4522804"/>
            <a:ext cx="380785" cy="380785"/>
          </a:xfrm>
          <a:prstGeom prst="rect">
            <a:avLst/>
          </a:prstGeom>
        </p:spPr>
      </p:pic>
      <p:pic>
        <p:nvPicPr>
          <p:cNvPr id="214" name="Рисунок 2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420" y="1213359"/>
            <a:ext cx="325609" cy="325609"/>
          </a:xfrm>
          <a:prstGeom prst="rect">
            <a:avLst/>
          </a:prstGeom>
        </p:spPr>
      </p:pic>
      <p:pic>
        <p:nvPicPr>
          <p:cNvPr id="215" name="Рисунок 2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301" y="5694042"/>
            <a:ext cx="370663" cy="37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6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Прямоугольник: скругленные углы 143">
            <a:extLst>
              <a:ext uri="{FF2B5EF4-FFF2-40B4-BE49-F238E27FC236}">
                <a16:creationId xmlns:a16="http://schemas.microsoft.com/office/drawing/2014/main" id="{52388221-8C89-4A8C-A6DF-E99B577F5ACA}"/>
              </a:ext>
            </a:extLst>
          </p:cNvPr>
          <p:cNvSpPr/>
          <p:nvPr/>
        </p:nvSpPr>
        <p:spPr>
          <a:xfrm>
            <a:off x="2869517" y="1089322"/>
            <a:ext cx="9124737" cy="2556000"/>
          </a:xfrm>
          <a:prstGeom prst="roundRect">
            <a:avLst>
              <a:gd name="adj" fmla="val 1703"/>
            </a:avLst>
          </a:prstGeom>
          <a:noFill/>
          <a:ln>
            <a:gradFill flip="none" rotWithShape="1">
              <a:gsLst>
                <a:gs pos="0">
                  <a:srgbClr val="7030A0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53">
            <a:extLst>
              <a:ext uri="{FF2B5EF4-FFF2-40B4-BE49-F238E27FC236}">
                <a16:creationId xmlns:a16="http://schemas.microsoft.com/office/drawing/2014/main" id="{4A18CBB8-DF53-470D-B03F-DFD1F233F043}"/>
              </a:ext>
            </a:extLst>
          </p:cNvPr>
          <p:cNvGrpSpPr/>
          <p:nvPr/>
        </p:nvGrpSpPr>
        <p:grpSpPr>
          <a:xfrm>
            <a:off x="11558204" y="56588"/>
            <a:ext cx="581727" cy="600316"/>
            <a:chOff x="11608723" y="59453"/>
            <a:chExt cx="583273" cy="601911"/>
          </a:xfrm>
          <a:noFill/>
        </p:grpSpPr>
        <p:sp>
          <p:nvSpPr>
            <p:cNvPr id="5" name="Блок-схема: задержка 4">
              <a:extLst>
                <a:ext uri="{FF2B5EF4-FFF2-40B4-BE49-F238E27FC236}">
                  <a16:creationId xmlns:a16="http://schemas.microsoft.com/office/drawing/2014/main" id="{C9BA0206-EB8F-4641-A1FB-CA8E107B8301}"/>
                </a:ext>
              </a:extLst>
            </p:cNvPr>
            <p:cNvSpPr/>
            <p:nvPr/>
          </p:nvSpPr>
          <p:spPr>
            <a:xfrm flipH="1">
              <a:off x="11608723" y="59453"/>
              <a:ext cx="583273" cy="601911"/>
            </a:xfrm>
            <a:prstGeom prst="flowChartDelay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9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92D039A9-B822-4C6C-B70D-A8C440E2FB54}"/>
                </a:ext>
              </a:extLst>
            </p:cNvPr>
            <p:cNvSpPr/>
            <p:nvPr/>
          </p:nvSpPr>
          <p:spPr>
            <a:xfrm>
              <a:off x="11745579" y="68022"/>
              <a:ext cx="184731" cy="58477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3188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08BA79D-86CF-4E5D-A45A-DF1795071EF0}"/>
              </a:ext>
            </a:extLst>
          </p:cNvPr>
          <p:cNvSpPr/>
          <p:nvPr/>
        </p:nvSpPr>
        <p:spPr>
          <a:xfrm>
            <a:off x="35416" y="803997"/>
            <a:ext cx="1874371" cy="595244"/>
          </a:xfrm>
          <a:prstGeom prst="rect">
            <a:avLst/>
          </a:prstGeom>
          <a:noFill/>
          <a:ln>
            <a:gradFill flip="none" rotWithShape="1">
              <a:gsLst>
                <a:gs pos="56000">
                  <a:schemeClr val="bg1"/>
                </a:gs>
                <a:gs pos="100000">
                  <a:srgbClr val="0070C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Прямоугольник 137">
            <a:extLst>
              <a:ext uri="{FF2B5EF4-FFF2-40B4-BE49-F238E27FC236}">
                <a16:creationId xmlns:a16="http://schemas.microsoft.com/office/drawing/2014/main" id="{5F9B393E-AFA4-4615-ADDD-3F9E9E42ED10}"/>
              </a:ext>
            </a:extLst>
          </p:cNvPr>
          <p:cNvSpPr/>
          <p:nvPr/>
        </p:nvSpPr>
        <p:spPr>
          <a:xfrm>
            <a:off x="197746" y="1860653"/>
            <a:ext cx="2520968" cy="686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uz-Cyrl-UZ" sz="399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uz-Cyrl-UZ" sz="1196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А.Омонуллохонов - 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Туман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Савдо-саноат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палатаси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бўлими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бошлиғи</a:t>
            </a:r>
            <a:endParaRPr lang="uz-Cyrl-UZ" sz="1046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Прямоугольник 47">
            <a:extLst>
              <a:ext uri="{FF2B5EF4-FFF2-40B4-BE49-F238E27FC236}">
                <a16:creationId xmlns:a16="http://schemas.microsoft.com/office/drawing/2014/main" id="{FACBE23E-ED6E-46C1-B26E-E918EDDBA661}"/>
              </a:ext>
            </a:extLst>
          </p:cNvPr>
          <p:cNvSpPr/>
          <p:nvPr/>
        </p:nvSpPr>
        <p:spPr>
          <a:xfrm>
            <a:off x="242078" y="3429000"/>
            <a:ext cx="2437545" cy="326860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маҳалладаги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</a:t>
            </a:r>
            <a:r>
              <a:rPr lang="ru-RU" sz="10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рўйхатини</a:t>
            </a:r>
            <a:r>
              <a:rPr lang="ru-RU" sz="10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шакллантириб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бириктирилган тадбиркор ва вакилга тақдим этади;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маҳаллага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бириктирилган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вакил, тадбиркор ҳамда ишсизлар билан </a:t>
            </a:r>
            <a:r>
              <a:rPr lang="ru-RU" sz="10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учрашувлар ўтказишни ташкиллаштиради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аҳолига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бугунги кундаги камбағалликни қисқартириш ва бандликни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таъминлаш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ишларининг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янги босқичи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ҳақида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тушунтириш</a:t>
            </a:r>
            <a:r>
              <a:rPr lang="ru-RU" sz="10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беради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субъекти билан ишсиз фуқаролар ўртасида </a:t>
            </a:r>
            <a:r>
              <a:rPr lang="ru-RU" sz="104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“Ҳамкорлик </a:t>
            </a:r>
            <a:r>
              <a:rPr lang="ru-RU" sz="104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шартномалари”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тузишга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46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кўмаклашади</a:t>
            </a:r>
            <a:r>
              <a:rPr lang="ru-RU" sz="104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1938B2D3-EAA1-48FE-8D73-C31E753E377A}"/>
              </a:ext>
            </a:extLst>
          </p:cNvPr>
          <p:cNvSpPr/>
          <p:nvPr/>
        </p:nvSpPr>
        <p:spPr>
          <a:xfrm>
            <a:off x="74246" y="3200948"/>
            <a:ext cx="2957987" cy="23864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Ҳоким ёрдамчиси – </a:t>
            </a:r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Л.Абдуллаева</a:t>
            </a:r>
            <a:endParaRPr lang="ru-RU" sz="1196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32C96D6-CE11-4782-9674-BF27C3FB2203}"/>
              </a:ext>
            </a:extLst>
          </p:cNvPr>
          <p:cNvSpPr/>
          <p:nvPr/>
        </p:nvSpPr>
        <p:spPr>
          <a:xfrm>
            <a:off x="130861" y="1711722"/>
            <a:ext cx="2659232" cy="885011"/>
          </a:xfrm>
          <a:prstGeom prst="roundRect">
            <a:avLst>
              <a:gd name="adj" fmla="val 4049"/>
            </a:avLst>
          </a:prstGeom>
          <a:noFill/>
          <a:ln>
            <a:gradFill flip="none" rotWithShape="1">
              <a:gsLst>
                <a:gs pos="0">
                  <a:srgbClr val="0070C0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E1F40608-E62F-4BBB-9E43-4607C4CFEC1D}"/>
              </a:ext>
            </a:extLst>
          </p:cNvPr>
          <p:cNvSpPr/>
          <p:nvPr/>
        </p:nvSpPr>
        <p:spPr>
          <a:xfrm>
            <a:off x="266329" y="1560422"/>
            <a:ext cx="2203939" cy="30259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Бириктирилган вакил</a:t>
            </a:r>
            <a:endParaRPr lang="ru-RU" sz="11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: скругленные углы 144">
            <a:extLst>
              <a:ext uri="{FF2B5EF4-FFF2-40B4-BE49-F238E27FC236}">
                <a16:creationId xmlns:a16="http://schemas.microsoft.com/office/drawing/2014/main" id="{13F04D09-4E79-4065-94C2-FB1C6934C685}"/>
              </a:ext>
            </a:extLst>
          </p:cNvPr>
          <p:cNvSpPr/>
          <p:nvPr/>
        </p:nvSpPr>
        <p:spPr>
          <a:xfrm>
            <a:off x="3015293" y="764219"/>
            <a:ext cx="7138357" cy="302598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“Андижоннефетгазқудуқтаъмирлаш”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МЧЖ</a:t>
            </a:r>
            <a:r>
              <a:rPr lang="ru-RU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томонидан</a:t>
            </a:r>
            <a:r>
              <a:rPr lang="ru-RU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амалга</a:t>
            </a:r>
            <a:r>
              <a:rPr lang="ru-RU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ошириладиган</a:t>
            </a:r>
            <a:r>
              <a:rPr lang="ru-RU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ишлар</a:t>
            </a:r>
            <a:endParaRPr lang="ru-RU" sz="11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: скругленные углы 150">
            <a:extLst>
              <a:ext uri="{FF2B5EF4-FFF2-40B4-BE49-F238E27FC236}">
                <a16:creationId xmlns:a16="http://schemas.microsoft.com/office/drawing/2014/main" id="{78A13B2D-F61C-44F4-BA1B-C87916A0FC61}"/>
              </a:ext>
            </a:extLst>
          </p:cNvPr>
          <p:cNvSpPr/>
          <p:nvPr/>
        </p:nvSpPr>
        <p:spPr>
          <a:xfrm>
            <a:off x="141494" y="2986494"/>
            <a:ext cx="2577220" cy="3711114"/>
          </a:xfrm>
          <a:prstGeom prst="roundRect">
            <a:avLst>
              <a:gd name="adj" fmla="val 1328"/>
            </a:avLst>
          </a:prstGeom>
          <a:noFill/>
          <a:ln>
            <a:gradFill flip="none" rotWithShape="1">
              <a:gsLst>
                <a:gs pos="0">
                  <a:srgbClr val="0070C0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Прямоугольник: скругленные углы 151">
            <a:extLst>
              <a:ext uri="{FF2B5EF4-FFF2-40B4-BE49-F238E27FC236}">
                <a16:creationId xmlns:a16="http://schemas.microsoft.com/office/drawing/2014/main" id="{AF9ABE71-DC43-43FA-950C-28A0024EB919}"/>
              </a:ext>
            </a:extLst>
          </p:cNvPr>
          <p:cNvSpPr/>
          <p:nvPr/>
        </p:nvSpPr>
        <p:spPr>
          <a:xfrm>
            <a:off x="276963" y="2743947"/>
            <a:ext cx="2203939" cy="393846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Ҳоким ёрдамчиси вазифаси</a:t>
            </a:r>
            <a:endParaRPr lang="ru-RU" sz="11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70823469-9C23-4CA6-A9AB-66721C20F442}"/>
              </a:ext>
            </a:extLst>
          </p:cNvPr>
          <p:cNvSpPr/>
          <p:nvPr/>
        </p:nvSpPr>
        <p:spPr>
          <a:xfrm>
            <a:off x="3021840" y="1167431"/>
            <a:ext cx="2798111" cy="3108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96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МАЪЛУМОТ</a:t>
            </a:r>
            <a:endParaRPr lang="ru-RU" sz="897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83416D9B-E29E-4395-B957-870EC6D6A455}"/>
              </a:ext>
            </a:extLst>
          </p:cNvPr>
          <p:cNvSpPr/>
          <p:nvPr/>
        </p:nvSpPr>
        <p:spPr>
          <a:xfrm>
            <a:off x="3268239" y="1915403"/>
            <a:ext cx="2462264" cy="27525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Корхона раҳбари: </a:t>
            </a:r>
            <a:r>
              <a:rPr lang="uz-Cyrl-UZ" sz="897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Сулаймонов Даврон Алиахрорович</a:t>
            </a:r>
            <a:endParaRPr lang="ru-RU" sz="9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7FF5A745-8281-4C58-848F-9B35F506A34E}"/>
              </a:ext>
            </a:extLst>
          </p:cNvPr>
          <p:cNvSpPr/>
          <p:nvPr/>
        </p:nvSpPr>
        <p:spPr>
          <a:xfrm>
            <a:off x="3268237" y="2280064"/>
            <a:ext cx="2570768" cy="42248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Фаолият тури: 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Neft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biiy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q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zib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olish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soh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texnik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xizm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sz="9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B09B1F1A-0DAA-4DE4-AED1-789FE5C9A479}"/>
              </a:ext>
            </a:extLst>
          </p:cNvPr>
          <p:cNvSpPr/>
          <p:nvPr/>
        </p:nvSpPr>
        <p:spPr>
          <a:xfrm>
            <a:off x="3249998" y="2713309"/>
            <a:ext cx="2619698" cy="3754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И/ч қуввати </a:t>
            </a:r>
            <a:r>
              <a:rPr lang="uz-Cyrl-UZ" sz="996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(йиллик) </a:t>
            </a:r>
            <a:r>
              <a:rPr lang="uz-Cyrl-UZ" sz="1096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uz-Cyrl-UZ" sz="1096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uz-Cyrl-UZ" sz="1096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млрд.сўм</a:t>
            </a:r>
            <a:r>
              <a:rPr lang="uz-Cyrl-UZ" sz="1096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9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E6D5F80C-5B76-4189-BCD1-4289D59D462F}"/>
              </a:ext>
            </a:extLst>
          </p:cNvPr>
          <p:cNvSpPr/>
          <p:nvPr/>
        </p:nvSpPr>
        <p:spPr>
          <a:xfrm>
            <a:off x="3268238" y="3153834"/>
            <a:ext cx="2462265" cy="27525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И/ч ҳажми </a:t>
            </a:r>
            <a:r>
              <a:rPr lang="uz-Cyrl-UZ" sz="996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(2022 й) 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uz-Cyrl-UZ" sz="996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55  </a:t>
            </a:r>
            <a:r>
              <a:rPr lang="uz-Cyrl-UZ" sz="996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млрд.сўм</a:t>
            </a:r>
            <a:r>
              <a:rPr lang="uz-Cyrl-UZ" sz="996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996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F44B2B85-0483-40A3-8DB9-773B352DB0CC}"/>
              </a:ext>
            </a:extLst>
          </p:cNvPr>
          <p:cNvSpPr/>
          <p:nvPr/>
        </p:nvSpPr>
        <p:spPr>
          <a:xfrm>
            <a:off x="3306951" y="3417913"/>
            <a:ext cx="2462265" cy="27525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Ишчи сони </a:t>
            </a:r>
            <a:r>
              <a:rPr lang="uz-Cyrl-UZ" sz="996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96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996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58BA0546-4D1C-4E9F-BF62-BC43F4250F92}"/>
              </a:ext>
            </a:extLst>
          </p:cNvPr>
          <p:cNvSpPr/>
          <p:nvPr/>
        </p:nvSpPr>
        <p:spPr>
          <a:xfrm>
            <a:off x="3268239" y="1528542"/>
            <a:ext cx="2757045" cy="29484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Корхона номи: 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Андижоннефетгазқудуқтаъмирлаш</a:t>
            </a:r>
            <a:r>
              <a:rPr lang="uz-Cyrl-UZ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МЧЖ</a:t>
            </a:r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id="{1C2D1091-D5DF-48DC-84FB-AA71A69EBA2D}"/>
              </a:ext>
            </a:extLst>
          </p:cNvPr>
          <p:cNvCxnSpPr>
            <a:cxnSpLocks/>
          </p:cNvCxnSpPr>
          <p:nvPr/>
        </p:nvCxnSpPr>
        <p:spPr>
          <a:xfrm>
            <a:off x="3175225" y="1338998"/>
            <a:ext cx="0" cy="2306324"/>
          </a:xfrm>
          <a:prstGeom prst="line">
            <a:avLst/>
          </a:prstGeom>
          <a:ln w="12700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346ED17B-E2AD-4386-AF7D-4432AFFC41E9}"/>
              </a:ext>
            </a:extLst>
          </p:cNvPr>
          <p:cNvGrpSpPr/>
          <p:nvPr/>
        </p:nvGrpSpPr>
        <p:grpSpPr>
          <a:xfrm>
            <a:off x="3157620" y="1322836"/>
            <a:ext cx="2702496" cy="2126804"/>
            <a:chOff x="3133890" y="2466978"/>
            <a:chExt cx="2781136" cy="2132459"/>
          </a:xfrm>
        </p:grpSpPr>
        <p:cxnSp>
          <p:nvCxnSpPr>
            <p:cNvPr id="31" name="Соединитель: уступ 30">
              <a:extLst>
                <a:ext uri="{FF2B5EF4-FFF2-40B4-BE49-F238E27FC236}">
                  <a16:creationId xmlns:a16="http://schemas.microsoft.com/office/drawing/2014/main" id="{F54DFA30-A199-4E40-8262-9B8DD3AB795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133893" y="2466978"/>
              <a:ext cx="2781133" cy="153321"/>
            </a:xfrm>
            <a:prstGeom prst="bentConnector3">
              <a:avLst>
                <a:gd name="adj1" fmla="val 94523"/>
              </a:avLst>
            </a:prstGeom>
            <a:ln>
              <a:solidFill>
                <a:srgbClr val="7030A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Соединитель: уступ 86">
              <a:extLst>
                <a:ext uri="{FF2B5EF4-FFF2-40B4-BE49-F238E27FC236}">
                  <a16:creationId xmlns:a16="http://schemas.microsoft.com/office/drawing/2014/main" id="{75EB509B-82E8-4805-93E5-F104D39BA06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133890" y="2834644"/>
              <a:ext cx="2781133" cy="153321"/>
            </a:xfrm>
            <a:prstGeom prst="bentConnector3">
              <a:avLst>
                <a:gd name="adj1" fmla="val 94523"/>
              </a:avLst>
            </a:prstGeom>
            <a:ln>
              <a:solidFill>
                <a:srgbClr val="7030A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Соединитель: уступ 87">
              <a:extLst>
                <a:ext uri="{FF2B5EF4-FFF2-40B4-BE49-F238E27FC236}">
                  <a16:creationId xmlns:a16="http://schemas.microsoft.com/office/drawing/2014/main" id="{EAB714A2-436F-4491-96AF-6E24CC2085B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133890" y="3338447"/>
              <a:ext cx="2781133" cy="153321"/>
            </a:xfrm>
            <a:prstGeom prst="bentConnector3">
              <a:avLst>
                <a:gd name="adj1" fmla="val 94523"/>
              </a:avLst>
            </a:prstGeom>
            <a:ln>
              <a:solidFill>
                <a:srgbClr val="7030A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Соединитель: уступ 88">
              <a:extLst>
                <a:ext uri="{FF2B5EF4-FFF2-40B4-BE49-F238E27FC236}">
                  <a16:creationId xmlns:a16="http://schemas.microsoft.com/office/drawing/2014/main" id="{D6A317B3-698C-43F5-A554-69215996EAC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133890" y="3709903"/>
              <a:ext cx="2781133" cy="153321"/>
            </a:xfrm>
            <a:prstGeom prst="bentConnector3">
              <a:avLst>
                <a:gd name="adj1" fmla="val 94523"/>
              </a:avLst>
            </a:prstGeom>
            <a:ln>
              <a:solidFill>
                <a:srgbClr val="7030A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Соединитель: уступ 89">
              <a:extLst>
                <a:ext uri="{FF2B5EF4-FFF2-40B4-BE49-F238E27FC236}">
                  <a16:creationId xmlns:a16="http://schemas.microsoft.com/office/drawing/2014/main" id="{951D330E-CD9A-402D-AE5A-7056F246921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133890" y="4077265"/>
              <a:ext cx="2781133" cy="153321"/>
            </a:xfrm>
            <a:prstGeom prst="bentConnector3">
              <a:avLst>
                <a:gd name="adj1" fmla="val 94523"/>
              </a:avLst>
            </a:prstGeom>
            <a:ln>
              <a:solidFill>
                <a:srgbClr val="7030A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Соединитель: уступ 91">
              <a:extLst>
                <a:ext uri="{FF2B5EF4-FFF2-40B4-BE49-F238E27FC236}">
                  <a16:creationId xmlns:a16="http://schemas.microsoft.com/office/drawing/2014/main" id="{AD393DF3-0117-4705-B7C6-D5F620D1B52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133890" y="4446116"/>
              <a:ext cx="2781133" cy="153321"/>
            </a:xfrm>
            <a:prstGeom prst="bentConnector3">
              <a:avLst>
                <a:gd name="adj1" fmla="val 94523"/>
              </a:avLst>
            </a:prstGeom>
            <a:ln>
              <a:solidFill>
                <a:srgbClr val="7030A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3" name="Прямая соединительная линия 82">
            <a:extLst>
              <a:ext uri="{FF2B5EF4-FFF2-40B4-BE49-F238E27FC236}">
                <a16:creationId xmlns:a16="http://schemas.microsoft.com/office/drawing/2014/main" id="{EF2B453E-4CD5-4A72-BBDB-3D5846FAA641}"/>
              </a:ext>
            </a:extLst>
          </p:cNvPr>
          <p:cNvCxnSpPr>
            <a:cxnSpLocks/>
          </p:cNvCxnSpPr>
          <p:nvPr/>
        </p:nvCxnSpPr>
        <p:spPr>
          <a:xfrm>
            <a:off x="5877718" y="1427448"/>
            <a:ext cx="0" cy="2217874"/>
          </a:xfrm>
          <a:prstGeom prst="line">
            <a:avLst/>
          </a:prstGeom>
          <a:ln w="127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1EF9F7F7-6272-425B-A6A6-AA71295BE4F6}"/>
              </a:ext>
            </a:extLst>
          </p:cNvPr>
          <p:cNvSpPr/>
          <p:nvPr/>
        </p:nvSpPr>
        <p:spPr>
          <a:xfrm>
            <a:off x="6086466" y="3554411"/>
            <a:ext cx="5696685" cy="27746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z-Cyrl-UZ" sz="1096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96214C0E-3A5D-4B8B-9E14-4F73F3162844}"/>
              </a:ext>
            </a:extLst>
          </p:cNvPr>
          <p:cNvCxnSpPr>
            <a:cxnSpLocks/>
          </p:cNvCxnSpPr>
          <p:nvPr/>
        </p:nvCxnSpPr>
        <p:spPr>
          <a:xfrm flipV="1">
            <a:off x="6229419" y="3543701"/>
            <a:ext cx="5529613" cy="5443"/>
          </a:xfrm>
          <a:prstGeom prst="line">
            <a:avLst/>
          </a:prstGeom>
          <a:ln w="127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08B9330E-E584-4574-B7DD-588326DC6566}"/>
              </a:ext>
            </a:extLst>
          </p:cNvPr>
          <p:cNvSpPr/>
          <p:nvPr/>
        </p:nvSpPr>
        <p:spPr>
          <a:xfrm>
            <a:off x="6218352" y="1089321"/>
            <a:ext cx="5696685" cy="52534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96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ҲАМКОРЛИК ДОИРАСИДАГИ ТАДБИРЛАР</a:t>
            </a: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569111FC-ECC7-475E-8E07-49C5FBE5A31D}"/>
              </a:ext>
            </a:extLst>
          </p:cNvPr>
          <p:cNvSpPr/>
          <p:nvPr/>
        </p:nvSpPr>
        <p:spPr>
          <a:xfrm>
            <a:off x="6815030" y="1494182"/>
            <a:ext cx="5081270" cy="6561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299"/>
              </a:spcAft>
              <a:buClr>
                <a:srgbClr val="C00000"/>
              </a:buClr>
            </a:pPr>
            <a:r>
              <a:rPr lang="uz-Cyrl-UZ" sz="1196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</a:t>
            </a:r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96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ишсизларни ўз соҳаси бўйича касбга ўргатиш хамда четдан кайтган 65 нафар мигрантларни  бандлигини таъминлаш;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CF0696B-9045-489A-827B-E10B9BF40A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582" y="1550896"/>
            <a:ext cx="692249" cy="639177"/>
          </a:xfrm>
          <a:prstGeom prst="rect">
            <a:avLst/>
          </a:prstGeom>
        </p:spPr>
      </p:pic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93F559A6-D880-4477-99D6-8C99098604CA}"/>
              </a:ext>
            </a:extLst>
          </p:cNvPr>
          <p:cNvSpPr/>
          <p:nvPr/>
        </p:nvSpPr>
        <p:spPr>
          <a:xfrm>
            <a:off x="6832667" y="2404744"/>
            <a:ext cx="5081270" cy="9727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Ушбу </a:t>
            </a:r>
            <a:r>
              <a:rPr lang="uz-Cyrl-UZ" sz="1196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“Марказий” 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маҳалласидаги </a:t>
            </a:r>
            <a:r>
              <a:rPr lang="uz-Cyrl-UZ" sz="1196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(126 нафар) 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ҳамда</a:t>
            </a:r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қўшни маҳаллалардаги</a:t>
            </a:r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 истаги бўлган фуқароларни иш билан таъминлаш мақсадида </a:t>
            </a:r>
            <a:r>
              <a:rPr lang="uz-Cyrl-UZ" sz="1196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“Оқбош” </a:t>
            </a:r>
            <a:r>
              <a:rPr lang="uz-Cyrl-UZ" sz="1196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(120 нафар), </a:t>
            </a:r>
            <a:r>
              <a:rPr lang="uz-Cyrl-UZ" sz="1196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“Кончилар”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96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(115 нафар) 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маҳаллалардан фуқароларни ўз корхонасида </a:t>
            </a:r>
            <a:r>
              <a:rPr lang="uz-Cyrl-UZ" sz="1196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бандлигини таъминлаш</a:t>
            </a:r>
            <a:r>
              <a:rPr lang="uz-Cyrl-UZ" sz="119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6F8F60B3-6F2F-48BE-AB4A-226FD9D64D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80" y="2520909"/>
            <a:ext cx="818024" cy="714206"/>
          </a:xfrm>
          <a:prstGeom prst="rect">
            <a:avLst/>
          </a:prstGeom>
        </p:spPr>
      </p:pic>
      <p:grpSp>
        <p:nvGrpSpPr>
          <p:cNvPr id="82" name="Группа 81"/>
          <p:cNvGrpSpPr/>
          <p:nvPr/>
        </p:nvGrpSpPr>
        <p:grpSpPr>
          <a:xfrm>
            <a:off x="0" y="-17207"/>
            <a:ext cx="12192000" cy="683391"/>
            <a:chOff x="0" y="-17207"/>
            <a:chExt cx="12192000" cy="683391"/>
          </a:xfrm>
          <a:effectLst/>
        </p:grpSpPr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A2F5FD82-DBC4-4B8D-9DA6-9F5063C303F9}"/>
                </a:ext>
              </a:extLst>
            </p:cNvPr>
            <p:cNvSpPr/>
            <p:nvPr/>
          </p:nvSpPr>
          <p:spPr>
            <a:xfrm>
              <a:off x="1" y="-17207"/>
              <a:ext cx="12191999" cy="683391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116F7EAD-3EEF-40AA-8CF4-ACCAD1CEA517}"/>
                </a:ext>
              </a:extLst>
            </p:cNvPr>
            <p:cNvSpPr/>
            <p:nvPr/>
          </p:nvSpPr>
          <p:spPr>
            <a:xfrm>
              <a:off x="0" y="-17207"/>
              <a:ext cx="12117755" cy="596221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951759" y="-17207"/>
              <a:ext cx="11165996" cy="5962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Марҳамат туманидаги </a:t>
              </a:r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“Андижоннефетгазқудуқтаъмирлаш”</a:t>
              </a: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МЧЖ  хамда </a:t>
              </a:r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</a:t>
              </a: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Green </a:t>
              </a:r>
              <a:r>
                <a:rPr lang="en-US" sz="1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hause</a:t>
              </a:r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» МЧЖ</a:t>
              </a: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томонидан камбағалликни қисқартириш борасида “20 минг тадбиркор – 500 минг малакали мутахассис” дастурини ташкил қилиш схемаси</a:t>
              </a: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A2F5FD82-DBC4-4B8D-9DA6-9F5063C303F9}"/>
                </a:ext>
              </a:extLst>
            </p:cNvPr>
            <p:cNvSpPr/>
            <p:nvPr/>
          </p:nvSpPr>
          <p:spPr>
            <a:xfrm>
              <a:off x="0" y="69497"/>
              <a:ext cx="74246" cy="539974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2F5FD82-DBC4-4B8D-9DA6-9F5063C303F9}"/>
                </a:ext>
              </a:extLst>
            </p:cNvPr>
            <p:cNvSpPr/>
            <p:nvPr/>
          </p:nvSpPr>
          <p:spPr>
            <a:xfrm>
              <a:off x="731265" y="5073"/>
              <a:ext cx="116963" cy="573941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A2F5FD82-DBC4-4B8D-9DA6-9F5063C303F9}"/>
                </a:ext>
              </a:extLst>
            </p:cNvPr>
            <p:cNvSpPr/>
            <p:nvPr/>
          </p:nvSpPr>
          <p:spPr>
            <a:xfrm>
              <a:off x="906039" y="5095"/>
              <a:ext cx="45719" cy="530981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4" name="Picture 2">
            <a:extLst>
              <a:ext uri="{FF2B5EF4-FFF2-40B4-BE49-F238E27FC236}">
                <a16:creationId xmlns:a16="http://schemas.microsoft.com/office/drawing/2014/main" id="{61DE7003-6517-4AA0-805F-0CBF241B9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77" y="56852"/>
            <a:ext cx="438041" cy="44810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" name="Прямоугольник: скругленные углы 104">
            <a:extLst>
              <a:ext uri="{FF2B5EF4-FFF2-40B4-BE49-F238E27FC236}">
                <a16:creationId xmlns:a16="http://schemas.microsoft.com/office/drawing/2014/main" id="{F5E13E1D-EC26-4D6A-B3C1-AC5F39DE1D17}"/>
              </a:ext>
            </a:extLst>
          </p:cNvPr>
          <p:cNvSpPr/>
          <p:nvPr/>
        </p:nvSpPr>
        <p:spPr>
          <a:xfrm>
            <a:off x="3678151" y="3733536"/>
            <a:ext cx="7138357" cy="454203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</a:t>
            </a:r>
            <a:r>
              <a:rPr lang="en-US" sz="16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hause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МЧЖ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томонидан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амалга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ошириладиган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ишлар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Прямоугольник 105">
            <a:extLst>
              <a:ext uri="{FF2B5EF4-FFF2-40B4-BE49-F238E27FC236}">
                <a16:creationId xmlns:a16="http://schemas.microsoft.com/office/drawing/2014/main" id="{7605BE71-0E8B-4C25-A03A-F9280CEB4D98}"/>
              </a:ext>
            </a:extLst>
          </p:cNvPr>
          <p:cNvSpPr/>
          <p:nvPr/>
        </p:nvSpPr>
        <p:spPr>
          <a:xfrm flipV="1">
            <a:off x="4724400" y="6879061"/>
            <a:ext cx="752475" cy="154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1BFE8FF8-BE7E-49A1-ABF6-42E2E288DB6E}"/>
              </a:ext>
            </a:extLst>
          </p:cNvPr>
          <p:cNvSpPr/>
          <p:nvPr/>
        </p:nvSpPr>
        <p:spPr>
          <a:xfrm>
            <a:off x="5000514" y="4395665"/>
            <a:ext cx="69937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Корхона томонидан </a:t>
            </a:r>
            <a:r>
              <a:rPr lang="uz-Cyrl-UZ" sz="16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 гектар ер </a:t>
            </a:r>
            <a:r>
              <a:rPr lang="uz-Cyrl-UZ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майдонига замонавий иссихона ташкил этмокда;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Ижара асосида </a:t>
            </a:r>
            <a:r>
              <a:rPr lang="uz-Cyrl-UZ" sz="16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60 та </a:t>
            </a:r>
            <a:r>
              <a:rPr lang="uz-Cyrl-UZ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хонадонга </a:t>
            </a:r>
            <a:r>
              <a:rPr lang="uz-Cyrl-UZ" sz="16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0,5 гектар</a:t>
            </a:r>
            <a:r>
              <a:rPr lang="ru-RU" sz="160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дан</a:t>
            </a:r>
            <a:r>
              <a:rPr lang="uz-Cyrl-UZ" sz="160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z-Cyrl-UZ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иссикхона берилади;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Корхона томонидан кучатлар етказиб берилади хамда тайёр махсулот йигиштириб олинади;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Arial" panose="020B0604020202020204" pitchFamily="34" charset="0"/>
                <a:cs typeface="Arial" panose="020B0604020202020204" pitchFamily="34" charset="0"/>
              </a:rPr>
              <a:t>Аҳолининг камбағал қатлами даромади оширилиб, доимий даромадга эга булади;</a:t>
            </a:r>
            <a:endParaRPr lang="uz-Cyrl-UZ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Теплица в регион">
            <a:extLst>
              <a:ext uri="{FF2B5EF4-FFF2-40B4-BE49-F238E27FC236}">
                <a16:creationId xmlns:a16="http://schemas.microsoft.com/office/drawing/2014/main" id="{4DAAEB0C-1F55-45D0-8768-E20E44DA9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426" y="4521430"/>
            <a:ext cx="2130997" cy="17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8165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1228</Words>
  <Application>Microsoft Office PowerPoint</Application>
  <PresentationFormat>Широкоэкранный</PresentationFormat>
  <Paragraphs>164</Paragraphs>
  <Slides>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Gilroy</vt:lpstr>
      <vt:lpstr>Times New Roman</vt:lpstr>
      <vt:lpstr>Wingdings</vt:lpstr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315</cp:revision>
  <cp:lastPrinted>2022-08-10T17:14:55Z</cp:lastPrinted>
  <dcterms:created xsi:type="dcterms:W3CDTF">2022-02-22T10:29:45Z</dcterms:created>
  <dcterms:modified xsi:type="dcterms:W3CDTF">2023-10-20T09:43:23Z</dcterms:modified>
</cp:coreProperties>
</file>