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1" r:id="rId16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83B715-290F-404C-B023-E141F17D23F0}" type="doc">
      <dgm:prSet loTypeId="urn:microsoft.com/office/officeart/2005/8/layout/orgChart1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981C736-C67B-4D28-A945-B8934191EA17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96 731 </a:t>
          </a:r>
          <a:r>
            <a:rPr lang="uz-Cyrl-UZ" sz="1400" b="1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қонун бузилиши </a:t>
          </a:r>
          <a:r>
            <a:rPr lang="en-US" sz="1400" dirty="0">
              <a:latin typeface="Cambria" panose="02040503050406030204" pitchFamily="18" charset="0"/>
              <a:ea typeface="Cambria" panose="02040503050406030204" pitchFamily="18" charset="0"/>
            </a:rPr>
            <a:t>(2023 </a:t>
          </a: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й</a:t>
          </a:r>
          <a:r>
            <a:rPr lang="en-US" sz="1400" dirty="0">
              <a:latin typeface="Cambria" panose="02040503050406030204" pitchFamily="18" charset="0"/>
              <a:ea typeface="Cambria" panose="02040503050406030204" pitchFamily="18" charset="0"/>
            </a:rPr>
            <a:t>.)</a:t>
          </a:r>
          <a:endParaRPr lang="ru-RU" sz="14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602F56E-D393-4E2D-A7FD-B8C23015A136}" type="parTrans" cxnId="{F1F33D98-39B1-4472-BDA9-CFE601D0235F}">
      <dgm:prSet/>
      <dgm:spPr/>
      <dgm:t>
        <a:bodyPr/>
        <a:lstStyle/>
        <a:p>
          <a:endParaRPr lang="ru-RU"/>
        </a:p>
      </dgm:t>
    </dgm:pt>
    <dgm:pt modelId="{56F86D1F-EF26-4AA8-B829-DBD2527DD23A}" type="sibTrans" cxnId="{F1F33D98-39B1-4472-BDA9-CFE601D0235F}">
      <dgm:prSet/>
      <dgm:spPr/>
      <dgm:t>
        <a:bodyPr/>
        <a:lstStyle/>
        <a:p>
          <a:endParaRPr lang="ru-RU"/>
        </a:p>
      </dgm:t>
    </dgm:pt>
    <dgm:pt modelId="{B0D19234-F4BC-47B3-B0F7-5B340BB6286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70 863 </a:t>
          </a:r>
          <a:r>
            <a:rPr lang="uz-Cyrl-UZ" sz="1400" b="1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муддат бузилиш</a:t>
          </a:r>
          <a:endParaRPr lang="ru-RU" sz="14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B84CEF8-C212-4FA8-9D12-71E6AAE52BB7}" type="parTrans" cxnId="{149084CC-8D26-4B77-9C49-6B8D6A9F7940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CE403A9F-B5C0-4AAD-959C-099C8D825EE3}" type="sibTrans" cxnId="{149084CC-8D26-4B77-9C49-6B8D6A9F7940}">
      <dgm:prSet/>
      <dgm:spPr/>
      <dgm:t>
        <a:bodyPr/>
        <a:lstStyle/>
        <a:p>
          <a:endParaRPr lang="ru-RU"/>
        </a:p>
      </dgm:t>
    </dgm:pt>
    <dgm:pt modelId="{54CD063F-06C8-4841-8044-12F31307DB1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2 626 </a:t>
          </a:r>
          <a:r>
            <a:rPr lang="uz-Cyrl-UZ" sz="1400" b="1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br>
            <a:rPr lang="en-US" sz="1400" dirty="0">
              <a:latin typeface="Cambria" panose="02040503050406030204" pitchFamily="18" charset="0"/>
              <a:ea typeface="Cambria" panose="02040503050406030204" pitchFamily="18" charset="0"/>
            </a:rPr>
          </a:b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тўғридан-тўғри хизмат кўрсатиш</a:t>
          </a:r>
          <a:endParaRPr lang="ru-RU" sz="14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5AF9C54-6324-4CE6-BAC1-EA2E7226203F}" type="parTrans" cxnId="{47978BD2-6CC4-4659-A821-1F2C4D406600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B1457B51-8456-42C4-8664-2C725A970137}" type="sibTrans" cxnId="{47978BD2-6CC4-4659-A821-1F2C4D406600}">
      <dgm:prSet/>
      <dgm:spPr/>
      <dgm:t>
        <a:bodyPr/>
        <a:lstStyle/>
        <a:p>
          <a:endParaRPr lang="ru-RU"/>
        </a:p>
      </dgm:t>
    </dgm:pt>
    <dgm:pt modelId="{43B2BBA5-6CEE-414E-B037-B337C629D5F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8 822 </a:t>
          </a:r>
          <a:r>
            <a:rPr lang="uz-Cyrl-UZ" sz="1400" b="1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ортиқча ҳужжат олиш</a:t>
          </a:r>
          <a:endParaRPr lang="ru-RU" sz="14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D047016-DA8F-47B6-BC21-25FA9A6FAC33}" type="parTrans" cxnId="{99DAE77E-E419-48D3-A681-41CCFE150C8F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B272818-600C-422B-8C60-8F40C1579BE9}" type="sibTrans" cxnId="{99DAE77E-E419-48D3-A681-41CCFE150C8F}">
      <dgm:prSet/>
      <dgm:spPr/>
      <dgm:t>
        <a:bodyPr/>
        <a:lstStyle/>
        <a:p>
          <a:endParaRPr lang="ru-RU"/>
        </a:p>
      </dgm:t>
    </dgm:pt>
    <dgm:pt modelId="{F329BA5A-5006-4D69-ADD4-81C0E298CA72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  <a:t>6 179 </a:t>
          </a:r>
          <a:r>
            <a:rPr lang="uz-Cyrl-UZ" sz="1400" b="1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br>
            <a:rPr lang="en-US" sz="1400" b="1" dirty="0">
              <a:latin typeface="Cambria" panose="02040503050406030204" pitchFamily="18" charset="0"/>
              <a:ea typeface="Cambria" panose="02040503050406030204" pitchFamily="18" charset="0"/>
            </a:rPr>
          </a:br>
          <a:r>
            <a:rPr lang="uz-Cyrl-UZ" sz="1400" dirty="0">
              <a:latin typeface="Cambria" panose="02040503050406030204" pitchFamily="18" charset="0"/>
              <a:ea typeface="Cambria" panose="02040503050406030204" pitchFamily="18" charset="0"/>
            </a:rPr>
            <a:t>асоссиз рад</a:t>
          </a:r>
          <a:endParaRPr lang="ru-RU" sz="14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F09C399-326E-4167-B2C8-5B0CCFCEA63F}" type="parTrans" cxnId="{4387C2F8-6C28-4403-8B46-229D14DD6FC2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289F21F-2CB6-4FFC-A98B-A2A599378210}" type="sibTrans" cxnId="{4387C2F8-6C28-4403-8B46-229D14DD6FC2}">
      <dgm:prSet/>
      <dgm:spPr/>
      <dgm:t>
        <a:bodyPr/>
        <a:lstStyle/>
        <a:p>
          <a:endParaRPr lang="ru-RU"/>
        </a:p>
      </dgm:t>
    </dgm:pt>
    <dgm:pt modelId="{EA1CB8C5-944E-4304-A913-3D824BBBC4DE}" type="pres">
      <dgm:prSet presAssocID="{8583B715-290F-404C-B023-E141F17D23F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46E6A21-3670-4A6C-B312-8AB2903BCD86}" type="pres">
      <dgm:prSet presAssocID="{3981C736-C67B-4D28-A945-B8934191EA17}" presName="hierRoot1" presStyleCnt="0">
        <dgm:presLayoutVars>
          <dgm:hierBranch val="init"/>
        </dgm:presLayoutVars>
      </dgm:prSet>
      <dgm:spPr/>
    </dgm:pt>
    <dgm:pt modelId="{35D179DC-B961-41C2-9833-EF29CC06D8BC}" type="pres">
      <dgm:prSet presAssocID="{3981C736-C67B-4D28-A945-B8934191EA17}" presName="rootComposite1" presStyleCnt="0"/>
      <dgm:spPr/>
    </dgm:pt>
    <dgm:pt modelId="{709963A7-3881-47DB-9B98-A4DC6F473E68}" type="pres">
      <dgm:prSet presAssocID="{3981C736-C67B-4D28-A945-B8934191EA17}" presName="rootText1" presStyleLbl="node0" presStyleIdx="0" presStyleCnt="1" custScaleX="119693">
        <dgm:presLayoutVars>
          <dgm:chPref val="3"/>
        </dgm:presLayoutVars>
      </dgm:prSet>
      <dgm:spPr/>
    </dgm:pt>
    <dgm:pt modelId="{0A35E83A-F2BF-4F44-B6C6-7C73F72C871D}" type="pres">
      <dgm:prSet presAssocID="{3981C736-C67B-4D28-A945-B8934191EA17}" presName="rootConnector1" presStyleLbl="node1" presStyleIdx="0" presStyleCnt="0"/>
      <dgm:spPr/>
    </dgm:pt>
    <dgm:pt modelId="{F1B1DE5F-0F9F-4856-9CA0-C39B34DEAE49}" type="pres">
      <dgm:prSet presAssocID="{3981C736-C67B-4D28-A945-B8934191EA17}" presName="hierChild2" presStyleCnt="0"/>
      <dgm:spPr/>
    </dgm:pt>
    <dgm:pt modelId="{12A553C7-B109-456A-A07E-847FA9C5ECFE}" type="pres">
      <dgm:prSet presAssocID="{EB84CEF8-C212-4FA8-9D12-71E6AAE52BB7}" presName="Name37" presStyleLbl="parChTrans1D2" presStyleIdx="0" presStyleCnt="4"/>
      <dgm:spPr/>
    </dgm:pt>
    <dgm:pt modelId="{D5C23C9C-7F48-4695-9736-D421C55C7865}" type="pres">
      <dgm:prSet presAssocID="{B0D19234-F4BC-47B3-B0F7-5B340BB62869}" presName="hierRoot2" presStyleCnt="0">
        <dgm:presLayoutVars>
          <dgm:hierBranch val="init"/>
        </dgm:presLayoutVars>
      </dgm:prSet>
      <dgm:spPr/>
    </dgm:pt>
    <dgm:pt modelId="{D04C5241-F619-46D3-B42E-A69A0B034DE2}" type="pres">
      <dgm:prSet presAssocID="{B0D19234-F4BC-47B3-B0F7-5B340BB62869}" presName="rootComposite" presStyleCnt="0"/>
      <dgm:spPr/>
    </dgm:pt>
    <dgm:pt modelId="{5B551C53-A03A-4F45-ADA0-40C1099CA218}" type="pres">
      <dgm:prSet presAssocID="{B0D19234-F4BC-47B3-B0F7-5B340BB62869}" presName="rootText" presStyleLbl="node2" presStyleIdx="0" presStyleCnt="4">
        <dgm:presLayoutVars>
          <dgm:chPref val="3"/>
        </dgm:presLayoutVars>
      </dgm:prSet>
      <dgm:spPr/>
    </dgm:pt>
    <dgm:pt modelId="{B7BA5EC3-6D5E-4953-8050-5BDB4BDA0FAC}" type="pres">
      <dgm:prSet presAssocID="{B0D19234-F4BC-47B3-B0F7-5B340BB62869}" presName="rootConnector" presStyleLbl="node2" presStyleIdx="0" presStyleCnt="4"/>
      <dgm:spPr/>
    </dgm:pt>
    <dgm:pt modelId="{52229CB3-716E-4474-A3AC-E4A9A0F7DE30}" type="pres">
      <dgm:prSet presAssocID="{B0D19234-F4BC-47B3-B0F7-5B340BB62869}" presName="hierChild4" presStyleCnt="0"/>
      <dgm:spPr/>
    </dgm:pt>
    <dgm:pt modelId="{65CE6D4F-FAFB-44A2-BB8F-C9E0353DBB10}" type="pres">
      <dgm:prSet presAssocID="{B0D19234-F4BC-47B3-B0F7-5B340BB62869}" presName="hierChild5" presStyleCnt="0"/>
      <dgm:spPr/>
    </dgm:pt>
    <dgm:pt modelId="{39943618-2988-4722-864D-BA62D8FBBB83}" type="pres">
      <dgm:prSet presAssocID="{35AF9C54-6324-4CE6-BAC1-EA2E7226203F}" presName="Name37" presStyleLbl="parChTrans1D2" presStyleIdx="1" presStyleCnt="4"/>
      <dgm:spPr/>
    </dgm:pt>
    <dgm:pt modelId="{293DDB41-F2D6-4056-8A31-BF158598F9F8}" type="pres">
      <dgm:prSet presAssocID="{54CD063F-06C8-4841-8044-12F31307DB1C}" presName="hierRoot2" presStyleCnt="0">
        <dgm:presLayoutVars>
          <dgm:hierBranch val="init"/>
        </dgm:presLayoutVars>
      </dgm:prSet>
      <dgm:spPr/>
    </dgm:pt>
    <dgm:pt modelId="{17FFDAD5-4F4F-4173-BD46-ABC9F8ED229F}" type="pres">
      <dgm:prSet presAssocID="{54CD063F-06C8-4841-8044-12F31307DB1C}" presName="rootComposite" presStyleCnt="0"/>
      <dgm:spPr/>
    </dgm:pt>
    <dgm:pt modelId="{E178D196-0FBA-4321-AA6B-6440426ECFAA}" type="pres">
      <dgm:prSet presAssocID="{54CD063F-06C8-4841-8044-12F31307DB1C}" presName="rootText" presStyleLbl="node2" presStyleIdx="1" presStyleCnt="4">
        <dgm:presLayoutVars>
          <dgm:chPref val="3"/>
        </dgm:presLayoutVars>
      </dgm:prSet>
      <dgm:spPr/>
    </dgm:pt>
    <dgm:pt modelId="{6F07BC53-B461-4D78-B08C-6225BD78484B}" type="pres">
      <dgm:prSet presAssocID="{54CD063F-06C8-4841-8044-12F31307DB1C}" presName="rootConnector" presStyleLbl="node2" presStyleIdx="1" presStyleCnt="4"/>
      <dgm:spPr/>
    </dgm:pt>
    <dgm:pt modelId="{11EC3FDF-727C-4FFD-9F72-3EF4A10C6E62}" type="pres">
      <dgm:prSet presAssocID="{54CD063F-06C8-4841-8044-12F31307DB1C}" presName="hierChild4" presStyleCnt="0"/>
      <dgm:spPr/>
    </dgm:pt>
    <dgm:pt modelId="{8C5D6554-F305-4CFC-B643-15D6B12AB734}" type="pres">
      <dgm:prSet presAssocID="{54CD063F-06C8-4841-8044-12F31307DB1C}" presName="hierChild5" presStyleCnt="0"/>
      <dgm:spPr/>
    </dgm:pt>
    <dgm:pt modelId="{74E40354-E8DB-429D-B8D6-1585DEA4D5D1}" type="pres">
      <dgm:prSet presAssocID="{6D047016-DA8F-47B6-BC21-25FA9A6FAC33}" presName="Name37" presStyleLbl="parChTrans1D2" presStyleIdx="2" presStyleCnt="4"/>
      <dgm:spPr/>
    </dgm:pt>
    <dgm:pt modelId="{62D2B3DA-C0D0-4BFE-AE36-FD5438CAE53B}" type="pres">
      <dgm:prSet presAssocID="{43B2BBA5-6CEE-414E-B037-B337C629D5FA}" presName="hierRoot2" presStyleCnt="0">
        <dgm:presLayoutVars>
          <dgm:hierBranch val="init"/>
        </dgm:presLayoutVars>
      </dgm:prSet>
      <dgm:spPr/>
    </dgm:pt>
    <dgm:pt modelId="{4B01BB12-5064-41DA-8843-12A4601D6791}" type="pres">
      <dgm:prSet presAssocID="{43B2BBA5-6CEE-414E-B037-B337C629D5FA}" presName="rootComposite" presStyleCnt="0"/>
      <dgm:spPr/>
    </dgm:pt>
    <dgm:pt modelId="{06E4623A-5B2F-4D15-A4AA-A1EE3D494209}" type="pres">
      <dgm:prSet presAssocID="{43B2BBA5-6CEE-414E-B037-B337C629D5FA}" presName="rootText" presStyleLbl="node2" presStyleIdx="2" presStyleCnt="4">
        <dgm:presLayoutVars>
          <dgm:chPref val="3"/>
        </dgm:presLayoutVars>
      </dgm:prSet>
      <dgm:spPr/>
    </dgm:pt>
    <dgm:pt modelId="{049453EE-10D1-4590-970E-AE5B9A6DDACA}" type="pres">
      <dgm:prSet presAssocID="{43B2BBA5-6CEE-414E-B037-B337C629D5FA}" presName="rootConnector" presStyleLbl="node2" presStyleIdx="2" presStyleCnt="4"/>
      <dgm:spPr/>
    </dgm:pt>
    <dgm:pt modelId="{33F67BAF-86C5-4038-AE63-453EEB4BF9FD}" type="pres">
      <dgm:prSet presAssocID="{43B2BBA5-6CEE-414E-B037-B337C629D5FA}" presName="hierChild4" presStyleCnt="0"/>
      <dgm:spPr/>
    </dgm:pt>
    <dgm:pt modelId="{5B42401C-BD3D-48D5-BB78-1422DB7B4AC3}" type="pres">
      <dgm:prSet presAssocID="{43B2BBA5-6CEE-414E-B037-B337C629D5FA}" presName="hierChild5" presStyleCnt="0"/>
      <dgm:spPr/>
    </dgm:pt>
    <dgm:pt modelId="{525503F6-FBBE-475B-A24A-EF6FF70D80E9}" type="pres">
      <dgm:prSet presAssocID="{FF09C399-326E-4167-B2C8-5B0CCFCEA63F}" presName="Name37" presStyleLbl="parChTrans1D2" presStyleIdx="3" presStyleCnt="4"/>
      <dgm:spPr/>
    </dgm:pt>
    <dgm:pt modelId="{1E66DAB3-7973-4D26-B3A5-FA52BB78A76C}" type="pres">
      <dgm:prSet presAssocID="{F329BA5A-5006-4D69-ADD4-81C0E298CA72}" presName="hierRoot2" presStyleCnt="0">
        <dgm:presLayoutVars>
          <dgm:hierBranch val="init"/>
        </dgm:presLayoutVars>
      </dgm:prSet>
      <dgm:spPr/>
    </dgm:pt>
    <dgm:pt modelId="{F76E5727-E8E5-4BF6-A395-111E2D26CB5D}" type="pres">
      <dgm:prSet presAssocID="{F329BA5A-5006-4D69-ADD4-81C0E298CA72}" presName="rootComposite" presStyleCnt="0"/>
      <dgm:spPr/>
    </dgm:pt>
    <dgm:pt modelId="{0BF56DA0-A6E4-430D-B96D-E5B5622A4747}" type="pres">
      <dgm:prSet presAssocID="{F329BA5A-5006-4D69-ADD4-81C0E298CA72}" presName="rootText" presStyleLbl="node2" presStyleIdx="3" presStyleCnt="4">
        <dgm:presLayoutVars>
          <dgm:chPref val="3"/>
        </dgm:presLayoutVars>
      </dgm:prSet>
      <dgm:spPr/>
    </dgm:pt>
    <dgm:pt modelId="{496001F3-5741-4F56-B796-E1FC55A4442D}" type="pres">
      <dgm:prSet presAssocID="{F329BA5A-5006-4D69-ADD4-81C0E298CA72}" presName="rootConnector" presStyleLbl="node2" presStyleIdx="3" presStyleCnt="4"/>
      <dgm:spPr/>
    </dgm:pt>
    <dgm:pt modelId="{0B2DEC85-7AFA-459D-80A1-3F204B279CA9}" type="pres">
      <dgm:prSet presAssocID="{F329BA5A-5006-4D69-ADD4-81C0E298CA72}" presName="hierChild4" presStyleCnt="0"/>
      <dgm:spPr/>
    </dgm:pt>
    <dgm:pt modelId="{C16C6226-8220-4A7F-9E3A-3E83EDDD89BB}" type="pres">
      <dgm:prSet presAssocID="{F329BA5A-5006-4D69-ADD4-81C0E298CA72}" presName="hierChild5" presStyleCnt="0"/>
      <dgm:spPr/>
    </dgm:pt>
    <dgm:pt modelId="{B8C588B8-4B88-45CD-8CC2-A87A60C7CF8A}" type="pres">
      <dgm:prSet presAssocID="{3981C736-C67B-4D28-A945-B8934191EA17}" presName="hierChild3" presStyleCnt="0"/>
      <dgm:spPr/>
    </dgm:pt>
  </dgm:ptLst>
  <dgm:cxnLst>
    <dgm:cxn modelId="{73C56E04-7305-4C2C-B48D-9F4BC53D9D09}" type="presOf" srcId="{FF09C399-326E-4167-B2C8-5B0CCFCEA63F}" destId="{525503F6-FBBE-475B-A24A-EF6FF70D80E9}" srcOrd="0" destOrd="0" presId="urn:microsoft.com/office/officeart/2005/8/layout/orgChart1"/>
    <dgm:cxn modelId="{DB26CD09-3640-4766-ACD2-A37157674341}" type="presOf" srcId="{8583B715-290F-404C-B023-E141F17D23F0}" destId="{EA1CB8C5-944E-4304-A913-3D824BBBC4DE}" srcOrd="0" destOrd="0" presId="urn:microsoft.com/office/officeart/2005/8/layout/orgChart1"/>
    <dgm:cxn modelId="{8D95070F-1C92-4DCA-9243-AB34F476CEBB}" type="presOf" srcId="{3981C736-C67B-4D28-A945-B8934191EA17}" destId="{709963A7-3881-47DB-9B98-A4DC6F473E68}" srcOrd="0" destOrd="0" presId="urn:microsoft.com/office/officeart/2005/8/layout/orgChart1"/>
    <dgm:cxn modelId="{FA6F9E19-E849-45D1-B6F3-4B430EBDE037}" type="presOf" srcId="{EB84CEF8-C212-4FA8-9D12-71E6AAE52BB7}" destId="{12A553C7-B109-456A-A07E-847FA9C5ECFE}" srcOrd="0" destOrd="0" presId="urn:microsoft.com/office/officeart/2005/8/layout/orgChart1"/>
    <dgm:cxn modelId="{741FA031-18C8-46FE-B223-503A9FE9A65C}" type="presOf" srcId="{B0D19234-F4BC-47B3-B0F7-5B340BB62869}" destId="{B7BA5EC3-6D5E-4953-8050-5BDB4BDA0FAC}" srcOrd="1" destOrd="0" presId="urn:microsoft.com/office/officeart/2005/8/layout/orgChart1"/>
    <dgm:cxn modelId="{E28DBB6C-8B87-42B5-B834-3E9003211153}" type="presOf" srcId="{54CD063F-06C8-4841-8044-12F31307DB1C}" destId="{6F07BC53-B461-4D78-B08C-6225BD78484B}" srcOrd="1" destOrd="0" presId="urn:microsoft.com/office/officeart/2005/8/layout/orgChart1"/>
    <dgm:cxn modelId="{3DE7CA4D-FF54-496F-87CE-43B57BC5499A}" type="presOf" srcId="{F329BA5A-5006-4D69-ADD4-81C0E298CA72}" destId="{496001F3-5741-4F56-B796-E1FC55A4442D}" srcOrd="1" destOrd="0" presId="urn:microsoft.com/office/officeart/2005/8/layout/orgChart1"/>
    <dgm:cxn modelId="{9AB9C074-EC6E-43E4-AB0A-1E7791709E58}" type="presOf" srcId="{43B2BBA5-6CEE-414E-B037-B337C629D5FA}" destId="{049453EE-10D1-4590-970E-AE5B9A6DDACA}" srcOrd="1" destOrd="0" presId="urn:microsoft.com/office/officeart/2005/8/layout/orgChart1"/>
    <dgm:cxn modelId="{40568979-D31B-4B67-ABFF-7A3364C09874}" type="presOf" srcId="{43B2BBA5-6CEE-414E-B037-B337C629D5FA}" destId="{06E4623A-5B2F-4D15-A4AA-A1EE3D494209}" srcOrd="0" destOrd="0" presId="urn:microsoft.com/office/officeart/2005/8/layout/orgChart1"/>
    <dgm:cxn modelId="{99DAE77E-E419-48D3-A681-41CCFE150C8F}" srcId="{3981C736-C67B-4D28-A945-B8934191EA17}" destId="{43B2BBA5-6CEE-414E-B037-B337C629D5FA}" srcOrd="2" destOrd="0" parTransId="{6D047016-DA8F-47B6-BC21-25FA9A6FAC33}" sibTransId="{AB272818-600C-422B-8C60-8F40C1579BE9}"/>
    <dgm:cxn modelId="{F1F33D98-39B1-4472-BDA9-CFE601D0235F}" srcId="{8583B715-290F-404C-B023-E141F17D23F0}" destId="{3981C736-C67B-4D28-A945-B8934191EA17}" srcOrd="0" destOrd="0" parTransId="{B602F56E-D393-4E2D-A7FD-B8C23015A136}" sibTransId="{56F86D1F-EF26-4AA8-B829-DBD2527DD23A}"/>
    <dgm:cxn modelId="{149084CC-8D26-4B77-9C49-6B8D6A9F7940}" srcId="{3981C736-C67B-4D28-A945-B8934191EA17}" destId="{B0D19234-F4BC-47B3-B0F7-5B340BB62869}" srcOrd="0" destOrd="0" parTransId="{EB84CEF8-C212-4FA8-9D12-71E6AAE52BB7}" sibTransId="{CE403A9F-B5C0-4AAD-959C-099C8D825EE3}"/>
    <dgm:cxn modelId="{CDF4A5CE-1B03-46DA-8A5B-75C9F332693D}" type="presOf" srcId="{B0D19234-F4BC-47B3-B0F7-5B340BB62869}" destId="{5B551C53-A03A-4F45-ADA0-40C1099CA218}" srcOrd="0" destOrd="0" presId="urn:microsoft.com/office/officeart/2005/8/layout/orgChart1"/>
    <dgm:cxn modelId="{D90B49CF-8329-49F8-A946-3E6BE255F57A}" type="presOf" srcId="{6D047016-DA8F-47B6-BC21-25FA9A6FAC33}" destId="{74E40354-E8DB-429D-B8D6-1585DEA4D5D1}" srcOrd="0" destOrd="0" presId="urn:microsoft.com/office/officeart/2005/8/layout/orgChart1"/>
    <dgm:cxn modelId="{47978BD2-6CC4-4659-A821-1F2C4D406600}" srcId="{3981C736-C67B-4D28-A945-B8934191EA17}" destId="{54CD063F-06C8-4841-8044-12F31307DB1C}" srcOrd="1" destOrd="0" parTransId="{35AF9C54-6324-4CE6-BAC1-EA2E7226203F}" sibTransId="{B1457B51-8456-42C4-8664-2C725A970137}"/>
    <dgm:cxn modelId="{00A03EDC-E9FC-4B2C-84B1-6219AADE9712}" type="presOf" srcId="{3981C736-C67B-4D28-A945-B8934191EA17}" destId="{0A35E83A-F2BF-4F44-B6C6-7C73F72C871D}" srcOrd="1" destOrd="0" presId="urn:microsoft.com/office/officeart/2005/8/layout/orgChart1"/>
    <dgm:cxn modelId="{5CD7A1E8-8B93-4635-9496-0FE548D61516}" type="presOf" srcId="{35AF9C54-6324-4CE6-BAC1-EA2E7226203F}" destId="{39943618-2988-4722-864D-BA62D8FBBB83}" srcOrd="0" destOrd="0" presId="urn:microsoft.com/office/officeart/2005/8/layout/orgChart1"/>
    <dgm:cxn modelId="{A3A8E0EC-7FF7-4A79-B432-8FD2F11E586E}" type="presOf" srcId="{F329BA5A-5006-4D69-ADD4-81C0E298CA72}" destId="{0BF56DA0-A6E4-430D-B96D-E5B5622A4747}" srcOrd="0" destOrd="0" presId="urn:microsoft.com/office/officeart/2005/8/layout/orgChart1"/>
    <dgm:cxn modelId="{3A8096F7-CA70-4750-AEC9-9E2BB456FBDA}" type="presOf" srcId="{54CD063F-06C8-4841-8044-12F31307DB1C}" destId="{E178D196-0FBA-4321-AA6B-6440426ECFAA}" srcOrd="0" destOrd="0" presId="urn:microsoft.com/office/officeart/2005/8/layout/orgChart1"/>
    <dgm:cxn modelId="{4387C2F8-6C28-4403-8B46-229D14DD6FC2}" srcId="{3981C736-C67B-4D28-A945-B8934191EA17}" destId="{F329BA5A-5006-4D69-ADD4-81C0E298CA72}" srcOrd="3" destOrd="0" parTransId="{FF09C399-326E-4167-B2C8-5B0CCFCEA63F}" sibTransId="{6289F21F-2CB6-4FFC-A98B-A2A599378210}"/>
    <dgm:cxn modelId="{48A0B51B-30D9-4BCA-84AB-E1713DF0F62C}" type="presParOf" srcId="{EA1CB8C5-944E-4304-A913-3D824BBBC4DE}" destId="{D46E6A21-3670-4A6C-B312-8AB2903BCD86}" srcOrd="0" destOrd="0" presId="urn:microsoft.com/office/officeart/2005/8/layout/orgChart1"/>
    <dgm:cxn modelId="{C05D2FC9-08A5-438C-B398-6D5CBD02D226}" type="presParOf" srcId="{D46E6A21-3670-4A6C-B312-8AB2903BCD86}" destId="{35D179DC-B961-41C2-9833-EF29CC06D8BC}" srcOrd="0" destOrd="0" presId="urn:microsoft.com/office/officeart/2005/8/layout/orgChart1"/>
    <dgm:cxn modelId="{1C029D3E-68E2-4BDA-AAED-D593D7ABA44C}" type="presParOf" srcId="{35D179DC-B961-41C2-9833-EF29CC06D8BC}" destId="{709963A7-3881-47DB-9B98-A4DC6F473E68}" srcOrd="0" destOrd="0" presId="urn:microsoft.com/office/officeart/2005/8/layout/orgChart1"/>
    <dgm:cxn modelId="{61B5380E-B764-4138-B672-3278ABC060B7}" type="presParOf" srcId="{35D179DC-B961-41C2-9833-EF29CC06D8BC}" destId="{0A35E83A-F2BF-4F44-B6C6-7C73F72C871D}" srcOrd="1" destOrd="0" presId="urn:microsoft.com/office/officeart/2005/8/layout/orgChart1"/>
    <dgm:cxn modelId="{95A1DC56-5304-4BE4-B213-27D6030CA47D}" type="presParOf" srcId="{D46E6A21-3670-4A6C-B312-8AB2903BCD86}" destId="{F1B1DE5F-0F9F-4856-9CA0-C39B34DEAE49}" srcOrd="1" destOrd="0" presId="urn:microsoft.com/office/officeart/2005/8/layout/orgChart1"/>
    <dgm:cxn modelId="{7DCA5EA3-07FB-4DAC-9F6F-4F03DDE9E63B}" type="presParOf" srcId="{F1B1DE5F-0F9F-4856-9CA0-C39B34DEAE49}" destId="{12A553C7-B109-456A-A07E-847FA9C5ECFE}" srcOrd="0" destOrd="0" presId="urn:microsoft.com/office/officeart/2005/8/layout/orgChart1"/>
    <dgm:cxn modelId="{D689F4CA-BA91-41B2-81D3-A5EA3CD456B0}" type="presParOf" srcId="{F1B1DE5F-0F9F-4856-9CA0-C39B34DEAE49}" destId="{D5C23C9C-7F48-4695-9736-D421C55C7865}" srcOrd="1" destOrd="0" presId="urn:microsoft.com/office/officeart/2005/8/layout/orgChart1"/>
    <dgm:cxn modelId="{A7182C15-B1D9-4F3A-82C6-0F318BB09738}" type="presParOf" srcId="{D5C23C9C-7F48-4695-9736-D421C55C7865}" destId="{D04C5241-F619-46D3-B42E-A69A0B034DE2}" srcOrd="0" destOrd="0" presId="urn:microsoft.com/office/officeart/2005/8/layout/orgChart1"/>
    <dgm:cxn modelId="{338B8666-401E-4A28-908D-6DFD90A9F5F0}" type="presParOf" srcId="{D04C5241-F619-46D3-B42E-A69A0B034DE2}" destId="{5B551C53-A03A-4F45-ADA0-40C1099CA218}" srcOrd="0" destOrd="0" presId="urn:microsoft.com/office/officeart/2005/8/layout/orgChart1"/>
    <dgm:cxn modelId="{B6B4315D-DB48-4A49-AD93-6DC72FC243A6}" type="presParOf" srcId="{D04C5241-F619-46D3-B42E-A69A0B034DE2}" destId="{B7BA5EC3-6D5E-4953-8050-5BDB4BDA0FAC}" srcOrd="1" destOrd="0" presId="urn:microsoft.com/office/officeart/2005/8/layout/orgChart1"/>
    <dgm:cxn modelId="{926BF4C7-1263-4402-977A-66A68D6AE061}" type="presParOf" srcId="{D5C23C9C-7F48-4695-9736-D421C55C7865}" destId="{52229CB3-716E-4474-A3AC-E4A9A0F7DE30}" srcOrd="1" destOrd="0" presId="urn:microsoft.com/office/officeart/2005/8/layout/orgChart1"/>
    <dgm:cxn modelId="{81B94D81-30F2-472A-AE5E-D94CDF18AA2A}" type="presParOf" srcId="{D5C23C9C-7F48-4695-9736-D421C55C7865}" destId="{65CE6D4F-FAFB-44A2-BB8F-C9E0353DBB10}" srcOrd="2" destOrd="0" presId="urn:microsoft.com/office/officeart/2005/8/layout/orgChart1"/>
    <dgm:cxn modelId="{822586BA-4F28-4E08-906C-F152BBF54F54}" type="presParOf" srcId="{F1B1DE5F-0F9F-4856-9CA0-C39B34DEAE49}" destId="{39943618-2988-4722-864D-BA62D8FBBB83}" srcOrd="2" destOrd="0" presId="urn:microsoft.com/office/officeart/2005/8/layout/orgChart1"/>
    <dgm:cxn modelId="{4E10965B-E13F-457F-BB0D-49CF72E07688}" type="presParOf" srcId="{F1B1DE5F-0F9F-4856-9CA0-C39B34DEAE49}" destId="{293DDB41-F2D6-4056-8A31-BF158598F9F8}" srcOrd="3" destOrd="0" presId="urn:microsoft.com/office/officeart/2005/8/layout/orgChart1"/>
    <dgm:cxn modelId="{83B03A6E-CB93-4478-BE73-691DBDD182CE}" type="presParOf" srcId="{293DDB41-F2D6-4056-8A31-BF158598F9F8}" destId="{17FFDAD5-4F4F-4173-BD46-ABC9F8ED229F}" srcOrd="0" destOrd="0" presId="urn:microsoft.com/office/officeart/2005/8/layout/orgChart1"/>
    <dgm:cxn modelId="{0C4E2626-6995-43E2-8638-48C003C5CF89}" type="presParOf" srcId="{17FFDAD5-4F4F-4173-BD46-ABC9F8ED229F}" destId="{E178D196-0FBA-4321-AA6B-6440426ECFAA}" srcOrd="0" destOrd="0" presId="urn:microsoft.com/office/officeart/2005/8/layout/orgChart1"/>
    <dgm:cxn modelId="{C48D8E3A-95D3-4558-AA6C-EBF067C4685A}" type="presParOf" srcId="{17FFDAD5-4F4F-4173-BD46-ABC9F8ED229F}" destId="{6F07BC53-B461-4D78-B08C-6225BD78484B}" srcOrd="1" destOrd="0" presId="urn:microsoft.com/office/officeart/2005/8/layout/orgChart1"/>
    <dgm:cxn modelId="{A52E5605-3747-47A6-A2E6-AA9C87E1B472}" type="presParOf" srcId="{293DDB41-F2D6-4056-8A31-BF158598F9F8}" destId="{11EC3FDF-727C-4FFD-9F72-3EF4A10C6E62}" srcOrd="1" destOrd="0" presId="urn:microsoft.com/office/officeart/2005/8/layout/orgChart1"/>
    <dgm:cxn modelId="{51F2AF21-9718-459D-B68C-1A58E781F065}" type="presParOf" srcId="{293DDB41-F2D6-4056-8A31-BF158598F9F8}" destId="{8C5D6554-F305-4CFC-B643-15D6B12AB734}" srcOrd="2" destOrd="0" presId="urn:microsoft.com/office/officeart/2005/8/layout/orgChart1"/>
    <dgm:cxn modelId="{D2113431-2F00-4664-8A92-3CC06189A0C9}" type="presParOf" srcId="{F1B1DE5F-0F9F-4856-9CA0-C39B34DEAE49}" destId="{74E40354-E8DB-429D-B8D6-1585DEA4D5D1}" srcOrd="4" destOrd="0" presId="urn:microsoft.com/office/officeart/2005/8/layout/orgChart1"/>
    <dgm:cxn modelId="{511F6371-D410-48D0-A366-4BEDC95DC493}" type="presParOf" srcId="{F1B1DE5F-0F9F-4856-9CA0-C39B34DEAE49}" destId="{62D2B3DA-C0D0-4BFE-AE36-FD5438CAE53B}" srcOrd="5" destOrd="0" presId="urn:microsoft.com/office/officeart/2005/8/layout/orgChart1"/>
    <dgm:cxn modelId="{A8A3D264-44C5-4F73-A29F-7024041F9524}" type="presParOf" srcId="{62D2B3DA-C0D0-4BFE-AE36-FD5438CAE53B}" destId="{4B01BB12-5064-41DA-8843-12A4601D6791}" srcOrd="0" destOrd="0" presId="urn:microsoft.com/office/officeart/2005/8/layout/orgChart1"/>
    <dgm:cxn modelId="{21C9086E-7EB4-4738-B869-40FFAFD4610A}" type="presParOf" srcId="{4B01BB12-5064-41DA-8843-12A4601D6791}" destId="{06E4623A-5B2F-4D15-A4AA-A1EE3D494209}" srcOrd="0" destOrd="0" presId="urn:microsoft.com/office/officeart/2005/8/layout/orgChart1"/>
    <dgm:cxn modelId="{841DEDD7-BCAB-4B6D-BD3A-DEC4AFDBC60B}" type="presParOf" srcId="{4B01BB12-5064-41DA-8843-12A4601D6791}" destId="{049453EE-10D1-4590-970E-AE5B9A6DDACA}" srcOrd="1" destOrd="0" presId="urn:microsoft.com/office/officeart/2005/8/layout/orgChart1"/>
    <dgm:cxn modelId="{FE60945F-D8A4-440A-9163-E11C8780DC3E}" type="presParOf" srcId="{62D2B3DA-C0D0-4BFE-AE36-FD5438CAE53B}" destId="{33F67BAF-86C5-4038-AE63-453EEB4BF9FD}" srcOrd="1" destOrd="0" presId="urn:microsoft.com/office/officeart/2005/8/layout/orgChart1"/>
    <dgm:cxn modelId="{52AABBFB-1A1A-4A4D-9F93-CF6C8770BEEB}" type="presParOf" srcId="{62D2B3DA-C0D0-4BFE-AE36-FD5438CAE53B}" destId="{5B42401C-BD3D-48D5-BB78-1422DB7B4AC3}" srcOrd="2" destOrd="0" presId="urn:microsoft.com/office/officeart/2005/8/layout/orgChart1"/>
    <dgm:cxn modelId="{64B3650D-792E-4194-846A-C20C84168B1D}" type="presParOf" srcId="{F1B1DE5F-0F9F-4856-9CA0-C39B34DEAE49}" destId="{525503F6-FBBE-475B-A24A-EF6FF70D80E9}" srcOrd="6" destOrd="0" presId="urn:microsoft.com/office/officeart/2005/8/layout/orgChart1"/>
    <dgm:cxn modelId="{35D7937B-1C2C-4BA9-801F-EEBAFE9F6343}" type="presParOf" srcId="{F1B1DE5F-0F9F-4856-9CA0-C39B34DEAE49}" destId="{1E66DAB3-7973-4D26-B3A5-FA52BB78A76C}" srcOrd="7" destOrd="0" presId="urn:microsoft.com/office/officeart/2005/8/layout/orgChart1"/>
    <dgm:cxn modelId="{0702A12B-34F3-46BB-B7D9-D4A6F323065A}" type="presParOf" srcId="{1E66DAB3-7973-4D26-B3A5-FA52BB78A76C}" destId="{F76E5727-E8E5-4BF6-A395-111E2D26CB5D}" srcOrd="0" destOrd="0" presId="urn:microsoft.com/office/officeart/2005/8/layout/orgChart1"/>
    <dgm:cxn modelId="{CFE8B2BF-7A8F-4E02-A2F0-9539357DFFD2}" type="presParOf" srcId="{F76E5727-E8E5-4BF6-A395-111E2D26CB5D}" destId="{0BF56DA0-A6E4-430D-B96D-E5B5622A4747}" srcOrd="0" destOrd="0" presId="urn:microsoft.com/office/officeart/2005/8/layout/orgChart1"/>
    <dgm:cxn modelId="{FECE0997-0600-4B3F-9D4C-45F9E2910207}" type="presParOf" srcId="{F76E5727-E8E5-4BF6-A395-111E2D26CB5D}" destId="{496001F3-5741-4F56-B796-E1FC55A4442D}" srcOrd="1" destOrd="0" presId="urn:microsoft.com/office/officeart/2005/8/layout/orgChart1"/>
    <dgm:cxn modelId="{647E5D46-1866-4F8D-B7E8-3B9E3DC96DFD}" type="presParOf" srcId="{1E66DAB3-7973-4D26-B3A5-FA52BB78A76C}" destId="{0B2DEC85-7AFA-459D-80A1-3F204B279CA9}" srcOrd="1" destOrd="0" presId="urn:microsoft.com/office/officeart/2005/8/layout/orgChart1"/>
    <dgm:cxn modelId="{CDB3741C-ACC2-41F9-9CF7-8FBA15C96756}" type="presParOf" srcId="{1E66DAB3-7973-4D26-B3A5-FA52BB78A76C}" destId="{C16C6226-8220-4A7F-9E3A-3E83EDDD89BB}" srcOrd="2" destOrd="0" presId="urn:microsoft.com/office/officeart/2005/8/layout/orgChart1"/>
    <dgm:cxn modelId="{23ED6C37-D390-4CAC-9935-9804C938E69C}" type="presParOf" srcId="{D46E6A21-3670-4A6C-B312-8AB2903BCD86}" destId="{B8C588B8-4B88-45CD-8CC2-A87A60C7CF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5503F6-FBBE-475B-A24A-EF6FF70D80E9}">
      <dsp:nvSpPr>
        <dsp:cNvPr id="0" name=""/>
        <dsp:cNvSpPr/>
      </dsp:nvSpPr>
      <dsp:spPr>
        <a:xfrm>
          <a:off x="4114162" y="1493539"/>
          <a:ext cx="3222237" cy="372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10"/>
              </a:lnTo>
              <a:lnTo>
                <a:pt x="3222237" y="186410"/>
              </a:lnTo>
              <a:lnTo>
                <a:pt x="3222237" y="372820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74E40354-E8DB-429D-B8D6-1585DEA4D5D1}">
      <dsp:nvSpPr>
        <dsp:cNvPr id="0" name=""/>
        <dsp:cNvSpPr/>
      </dsp:nvSpPr>
      <dsp:spPr>
        <a:xfrm>
          <a:off x="4114162" y="1493539"/>
          <a:ext cx="1074079" cy="372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10"/>
              </a:lnTo>
              <a:lnTo>
                <a:pt x="1074079" y="186410"/>
              </a:lnTo>
              <a:lnTo>
                <a:pt x="1074079" y="372820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39943618-2988-4722-864D-BA62D8FBBB83}">
      <dsp:nvSpPr>
        <dsp:cNvPr id="0" name=""/>
        <dsp:cNvSpPr/>
      </dsp:nvSpPr>
      <dsp:spPr>
        <a:xfrm>
          <a:off x="3040083" y="1493539"/>
          <a:ext cx="1074079" cy="372820"/>
        </a:xfrm>
        <a:custGeom>
          <a:avLst/>
          <a:gdLst/>
          <a:ahLst/>
          <a:cxnLst/>
          <a:rect l="0" t="0" r="0" b="0"/>
          <a:pathLst>
            <a:path>
              <a:moveTo>
                <a:pt x="1074079" y="0"/>
              </a:moveTo>
              <a:lnTo>
                <a:pt x="1074079" y="186410"/>
              </a:lnTo>
              <a:lnTo>
                <a:pt x="0" y="186410"/>
              </a:lnTo>
              <a:lnTo>
                <a:pt x="0" y="372820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12A553C7-B109-456A-A07E-847FA9C5ECFE}">
      <dsp:nvSpPr>
        <dsp:cNvPr id="0" name=""/>
        <dsp:cNvSpPr/>
      </dsp:nvSpPr>
      <dsp:spPr>
        <a:xfrm>
          <a:off x="891925" y="1493539"/>
          <a:ext cx="3222237" cy="372820"/>
        </a:xfrm>
        <a:custGeom>
          <a:avLst/>
          <a:gdLst/>
          <a:ahLst/>
          <a:cxnLst/>
          <a:rect l="0" t="0" r="0" b="0"/>
          <a:pathLst>
            <a:path>
              <a:moveTo>
                <a:pt x="3222237" y="0"/>
              </a:moveTo>
              <a:lnTo>
                <a:pt x="3222237" y="186410"/>
              </a:lnTo>
              <a:lnTo>
                <a:pt x="0" y="186410"/>
              </a:lnTo>
              <a:lnTo>
                <a:pt x="0" y="372820"/>
              </a:lnTo>
            </a:path>
          </a:pathLst>
        </a:custGeom>
        <a:noFill/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709963A7-3881-47DB-9B98-A4DC6F473E68}">
      <dsp:nvSpPr>
        <dsp:cNvPr id="0" name=""/>
        <dsp:cNvSpPr/>
      </dsp:nvSpPr>
      <dsp:spPr>
        <a:xfrm>
          <a:off x="3051685" y="605870"/>
          <a:ext cx="2124954" cy="88766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96 731 </a:t>
          </a:r>
          <a:r>
            <a:rPr lang="uz-Cyrl-UZ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қонун бузилиши </a:t>
          </a:r>
          <a:r>
            <a:rPr lang="en-US" sz="1400" kern="1200" dirty="0">
              <a:latin typeface="Cambria" panose="02040503050406030204" pitchFamily="18" charset="0"/>
              <a:ea typeface="Cambria" panose="02040503050406030204" pitchFamily="18" charset="0"/>
            </a:rPr>
            <a:t>(2023 </a:t>
          </a: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й</a:t>
          </a:r>
          <a:r>
            <a:rPr lang="en-US" sz="1400" kern="1200" dirty="0">
              <a:latin typeface="Cambria" panose="02040503050406030204" pitchFamily="18" charset="0"/>
              <a:ea typeface="Cambria" panose="02040503050406030204" pitchFamily="18" charset="0"/>
            </a:rPr>
            <a:t>.)</a:t>
          </a:r>
          <a:endParaRPr lang="ru-RU" sz="1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051685" y="605870"/>
        <a:ext cx="2124954" cy="887668"/>
      </dsp:txXfrm>
    </dsp:sp>
    <dsp:sp modelId="{5B551C53-A03A-4F45-ADA0-40C1099CA218}">
      <dsp:nvSpPr>
        <dsp:cNvPr id="0" name=""/>
        <dsp:cNvSpPr/>
      </dsp:nvSpPr>
      <dsp:spPr>
        <a:xfrm>
          <a:off x="4256" y="1866360"/>
          <a:ext cx="1775337" cy="88766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70 863 </a:t>
          </a:r>
          <a:r>
            <a:rPr lang="uz-Cyrl-UZ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муддат бузилиш</a:t>
          </a:r>
          <a:endParaRPr lang="ru-RU" sz="1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256" y="1866360"/>
        <a:ext cx="1775337" cy="887668"/>
      </dsp:txXfrm>
    </dsp:sp>
    <dsp:sp modelId="{E178D196-0FBA-4321-AA6B-6440426ECFAA}">
      <dsp:nvSpPr>
        <dsp:cNvPr id="0" name=""/>
        <dsp:cNvSpPr/>
      </dsp:nvSpPr>
      <dsp:spPr>
        <a:xfrm>
          <a:off x="2152414" y="1866360"/>
          <a:ext cx="1775337" cy="88766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2 626 </a:t>
          </a:r>
          <a:r>
            <a:rPr lang="uz-Cyrl-UZ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br>
            <a:rPr lang="en-US" sz="1400" kern="1200" dirty="0">
              <a:latin typeface="Cambria" panose="02040503050406030204" pitchFamily="18" charset="0"/>
              <a:ea typeface="Cambria" panose="02040503050406030204" pitchFamily="18" charset="0"/>
            </a:rPr>
          </a:b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тўғридан-тўғри хизмат кўрсатиш</a:t>
          </a:r>
          <a:endParaRPr lang="ru-RU" sz="1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152414" y="1866360"/>
        <a:ext cx="1775337" cy="887668"/>
      </dsp:txXfrm>
    </dsp:sp>
    <dsp:sp modelId="{06E4623A-5B2F-4D15-A4AA-A1EE3D494209}">
      <dsp:nvSpPr>
        <dsp:cNvPr id="0" name=""/>
        <dsp:cNvSpPr/>
      </dsp:nvSpPr>
      <dsp:spPr>
        <a:xfrm>
          <a:off x="4300572" y="1866360"/>
          <a:ext cx="1775337" cy="88766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8 822 </a:t>
          </a:r>
          <a:r>
            <a:rPr lang="uz-Cyrl-UZ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ортиқча ҳужжат олиш</a:t>
          </a:r>
          <a:endParaRPr lang="ru-RU" sz="1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300572" y="1866360"/>
        <a:ext cx="1775337" cy="887668"/>
      </dsp:txXfrm>
    </dsp:sp>
    <dsp:sp modelId="{0BF56DA0-A6E4-430D-B96D-E5B5622A4747}">
      <dsp:nvSpPr>
        <dsp:cNvPr id="0" name=""/>
        <dsp:cNvSpPr/>
      </dsp:nvSpPr>
      <dsp:spPr>
        <a:xfrm>
          <a:off x="6448731" y="1866360"/>
          <a:ext cx="1775337" cy="887668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6 179 </a:t>
          </a:r>
          <a:r>
            <a:rPr lang="uz-Cyrl-UZ" sz="1400" b="1" kern="1200" dirty="0">
              <a:latin typeface="Cambria" panose="02040503050406030204" pitchFamily="18" charset="0"/>
              <a:ea typeface="Cambria" panose="02040503050406030204" pitchFamily="18" charset="0"/>
            </a:rPr>
            <a:t>та</a:t>
          </a:r>
          <a:br>
            <a:rPr lang="en-US" sz="1400" b="1" kern="1200" dirty="0">
              <a:latin typeface="Cambria" panose="02040503050406030204" pitchFamily="18" charset="0"/>
              <a:ea typeface="Cambria" panose="02040503050406030204" pitchFamily="18" charset="0"/>
            </a:rPr>
          </a:br>
          <a:r>
            <a:rPr lang="uz-Cyrl-UZ" sz="1400" kern="1200" dirty="0">
              <a:latin typeface="Cambria" panose="02040503050406030204" pitchFamily="18" charset="0"/>
              <a:ea typeface="Cambria" panose="02040503050406030204" pitchFamily="18" charset="0"/>
            </a:rPr>
            <a:t>асоссиз рад</a:t>
          </a:r>
          <a:endParaRPr lang="ru-RU" sz="14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6448731" y="1866360"/>
        <a:ext cx="1775337" cy="887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920D0-F43F-40A9-83E5-E27B3FEE39A3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7ED2C-EA38-4396-8E5A-5CF3D3F1C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00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311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4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035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450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322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128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424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77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207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95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77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733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82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379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7ED2C-EA38-4396-8E5A-5CF3D3F1C00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9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10B67-65E1-E986-DC4E-17EE80736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3C3733-5DF4-F0D4-715D-CD67E3FDE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3FE3AC-BFD1-4366-107F-F70E3A564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FA3118-CEE1-8042-696D-41C82F26B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25D1AF-3764-5259-C4AF-7C3C97C29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84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5D862E-4AA7-D8AC-43ED-AFDADE3F5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C1C837-4B91-A483-2ACA-FB1561A8E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9F49C7-B951-8CD6-A6CD-019B1414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8B27DA-BA65-2768-B3BA-5304C7C1E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209EB1-F673-44AB-B5E7-37D9DEAE5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3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58BB8AC-7607-8C88-F0B9-3C25F6F88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027200-92F8-A235-75DB-1C2A6AF1A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0EC02-DE64-9313-2A6D-2B51C1C6E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84B350-8730-718C-7EED-80A60A749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763E3A-B494-80C7-8D84-12ABC51A6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98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9512F1-42E1-8469-1372-ED1D24383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27BCFC-2E17-AFAE-69E8-06AA82400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93D34C-F42B-F71F-55F0-0D8C5DA0B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1CDFC2-C914-983C-FD5A-43B8348AC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28AF1B-B23E-7299-2914-E1769532D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17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B4621-4F66-5CC7-BA9C-384BB2402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C97FF7-BF17-3C2B-3E8E-2CC30D533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8CE248-DE6F-2562-4C22-A3611FB9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837F81-456F-6429-A72A-592E7779E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26D68B-3603-65F4-A9FF-DAF0CA91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23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43201-6355-68AD-9041-C00622169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ED3CA7-2B26-61C8-34ED-B6FECA0869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A5B8DF-5122-27D9-9004-3162B9EAC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C708C6-B0AB-4A8C-144C-4B17AA2A1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D00A5-CC98-6881-02A2-EFF20DE70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0A7B52-CEB2-CD73-F678-48C2CE2FF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4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07593-0AAE-9AF2-8830-1D7BC375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5390C7-107E-D136-8661-8B9E03069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9AAA64-27DB-65CA-1C50-6709AA5F2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9D8C72-BECB-6A87-F379-0ABD81460E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FFD4FEE-4F8C-2D1B-E45A-8A570C2CC6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E06B8F4-6693-584B-8429-7453C7765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FE5669C-B4A5-9F2A-8EB5-9CD32D432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EAA7ED0-37AD-6340-41D5-6287E9E86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65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90C1C-9697-F8B5-4604-37720CAF6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AFEA457-E346-F864-C322-08F60B21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6E0681-FDD8-1EA4-6E17-81C8EC8FE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362CCD-C24F-2C23-BC09-96679741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988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875AC5A-DE2C-B930-3B8B-06BBC392E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2ADE09D-1A8D-B03D-2E0E-8D438EC2F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9B85E02-FC56-53A7-8DDF-64724876F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584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73766-D0B0-3E95-5145-6EA558218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4E19DE-BBDB-E312-A4C5-7C207B043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820BC2-497C-A6BA-2BFA-CDB7874E5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D49539-3FDB-778E-90EC-6710EC47A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F18307-B88D-56F9-4AAF-545F23C4F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197C43-88A2-80E0-05E8-7A2C717C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13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1EED25-C823-C017-21AA-2397F156A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1CB0D4A-BA24-019E-803B-A3A940EE7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EEBFF2-3D3A-E298-F8BD-3EE70696B3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8E1104-7623-40CC-A436-C8A7D8E91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BBFFF1-BC00-907F-C578-1B47BCBA8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00BC94-225E-E41F-7852-FD9C9772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48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7929DE-A75A-1D98-8BB4-AB8E9D882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1D73F6-ADDE-A861-ADF5-F54524928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EDC2CE-9F90-034F-2FFF-378716E19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29499-446B-4FD8-BD4A-1423EF71664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DA155B-340F-57E9-C671-BFC5A23161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512130-4FFF-D4C2-B9CE-4D065B3BF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3F02C-D987-4187-9388-DC99CF4BE3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2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B3B01E6-6323-5453-0347-A085517EC85A}"/>
              </a:ext>
            </a:extLst>
          </p:cNvPr>
          <p:cNvGrpSpPr/>
          <p:nvPr/>
        </p:nvGrpSpPr>
        <p:grpSpPr>
          <a:xfrm>
            <a:off x="1549884" y="1198199"/>
            <a:ext cx="9092233" cy="5281019"/>
            <a:chOff x="1549884" y="1029124"/>
            <a:chExt cx="9092233" cy="5281019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D43B6B73-DAFE-57D1-476E-0426942C8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600" y="1029124"/>
              <a:ext cx="2336800" cy="248877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B1E1EF7-95E9-596B-CB4C-3CD09CDBCDDD}"/>
                </a:ext>
              </a:extLst>
            </p:cNvPr>
            <p:cNvSpPr txBox="1"/>
            <p:nvPr/>
          </p:nvSpPr>
          <p:spPr>
            <a:xfrm>
              <a:off x="1549884" y="3839633"/>
              <a:ext cx="9092233" cy="1651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ru-RU" sz="2000" b="1" dirty="0">
                  <a:solidFill>
                    <a:srgbClr val="2F5597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“ДХМ-МАҲАЛЛА-ФУҚАРО” ТАМОЙИЛИ АСОСИДА</a:t>
              </a:r>
              <a:endPara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ru-RU" sz="2000" b="1" dirty="0">
                  <a:solidFill>
                    <a:srgbClr val="2F5597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АҲОЛИНИНГ ДАВЛАТ ХИЗМАТЛАРИДАН ФОЙДАЛАНИШ ИМКОНИЯТИНИ</a:t>
              </a:r>
              <a:endPara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ru-RU" sz="2000" b="1" dirty="0">
                  <a:solidFill>
                    <a:srgbClr val="2F5597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ЯНАДА КЕНГАЙТИРИШ, КЎРСАТИЛАЁТГАН ХИЗМАТЛАРНИНГ ҲАР БИР</a:t>
              </a:r>
              <a:endPara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ru-RU" sz="2000" b="1" dirty="0">
                  <a:solidFill>
                    <a:srgbClr val="2F5597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ОИЛАГА КИРИБ БОРИШИНИ ТАЪМИНЛАШ</a:t>
              </a:r>
              <a:endPara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CFF2D6F-D260-4845-96FA-90911DEF8CC6}"/>
                </a:ext>
              </a:extLst>
            </p:cNvPr>
            <p:cNvSpPr txBox="1"/>
            <p:nvPr/>
          </p:nvSpPr>
          <p:spPr>
            <a:xfrm>
              <a:off x="7945545" y="6056227"/>
              <a:ext cx="18473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05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775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666756" y="376251"/>
            <a:ext cx="10858494" cy="125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органлари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ва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ташкилотлари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ходимларининг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аксарияти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хизматлари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соҳасида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қабул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қилинаётган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Президент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Фармон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ва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қарорларидан</a:t>
            </a:r>
            <a:r>
              <a:rPr lang="ru-RU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cap="all" dirty="0" err="1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бехабар</a:t>
            </a:r>
            <a:r>
              <a:rPr lang="en-US" sz="2000" b="1" cap="all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ru-RU" sz="2000" b="1" cap="all" dirty="0">
              <a:solidFill>
                <a:srgbClr val="2F5597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364732" y="4415096"/>
            <a:ext cx="5810787" cy="185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2021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23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мартдаги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ПФ-6191-сон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2021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24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июлдаги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ПФ-6269-сон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Фармонларига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асосан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120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турдаги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бекор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қилинган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бироқ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томонидан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этилмоқда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C1FA9A-6A35-B5B0-7300-29E46463D8E4}"/>
              </a:ext>
            </a:extLst>
          </p:cNvPr>
          <p:cNvSpPr txBox="1"/>
          <p:nvPr/>
        </p:nvSpPr>
        <p:spPr>
          <a:xfrm>
            <a:off x="6749406" y="4415096"/>
            <a:ext cx="5330741" cy="2215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тадбиркорлик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субъектларидан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қилиниши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тақиқланган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ҳужжатларн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тумандаги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ташкилотлар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ходимларига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етказиш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уларга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Президентнинг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тегишли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Фармонлари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талабаларини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тушунтириш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лозим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5CF30-92F7-4AEB-984A-465294A30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357" y="1526650"/>
            <a:ext cx="2922018" cy="29220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6A4DFF-4CF7-45CA-B2BA-C05DBFDC6D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98" y="2041312"/>
            <a:ext cx="2174845" cy="2174845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83AF390-69D9-41E5-BECA-CEBAD0DB7005}"/>
              </a:ext>
            </a:extLst>
          </p:cNvPr>
          <p:cNvSpPr/>
          <p:nvPr/>
        </p:nvSpPr>
        <p:spPr>
          <a:xfrm>
            <a:off x="6096000" y="1832035"/>
            <a:ext cx="45719" cy="4764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571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2124499" y="376251"/>
            <a:ext cx="7943008" cy="85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 ХИЗМАТЛАРИНИ КЎРСАТИШДА ФОЙДАЛАНИЛАДИГАН</a:t>
            </a:r>
            <a:endParaRPr lang="en-US" sz="2000" b="1" dirty="0">
              <a:solidFill>
                <a:srgbClr val="2F5597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МАЪЛУМОТЛАРНИНГ КАТТА ҚИСМИ РАҚАМЛАШТИРИЛМАГАН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398746" y="2520885"/>
            <a:ext cx="4150466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ҳанузгача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коммунал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тармоқлардаги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идораларга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бирма-бир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бориб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қоғоз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ҳужжатларни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тақдим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этишга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мажбур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бўлишмоқда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C1FA9A-6A35-B5B0-7300-29E46463D8E4}"/>
              </a:ext>
            </a:extLst>
          </p:cNvPr>
          <p:cNvSpPr txBox="1"/>
          <p:nvPr/>
        </p:nvSpPr>
        <p:spPr>
          <a:xfrm>
            <a:off x="2346667" y="5702712"/>
            <a:ext cx="9683145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Тумандаги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ваколатли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ҳамкорлигини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кучайтириш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ўзларидаги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маълумотларни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рақамлаштириш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маълумотларни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ўзаро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алмашиш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тартибини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йўлга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қўйиш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лозим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0777A0-75EE-47B2-8798-8327765DE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625" y="2198873"/>
            <a:ext cx="2275328" cy="2275328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48D5D62-DF61-4F9B-B33A-9A0580F01B03}"/>
              </a:ext>
            </a:extLst>
          </p:cNvPr>
          <p:cNvSpPr/>
          <p:nvPr/>
        </p:nvSpPr>
        <p:spPr>
          <a:xfrm>
            <a:off x="8252701" y="1803123"/>
            <a:ext cx="54108" cy="3012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CFE08B0-1504-44D8-BA31-E1554103C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025" y="3473480"/>
            <a:ext cx="1014909" cy="101490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D2E7B0C-80C0-4D03-855A-9543D18A5E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222" y="1862335"/>
            <a:ext cx="1065352" cy="10653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C85299E-3F72-4832-951A-1BA0D45DA1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325" y="3473480"/>
            <a:ext cx="1003903" cy="100390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2363494-9FB5-46DD-B0BC-0AA2DBAD4A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876" y="1862335"/>
            <a:ext cx="1065352" cy="106535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DA4CC76-8D29-4E3D-99EB-EAD7E343A0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46" y="4815739"/>
            <a:ext cx="1759332" cy="175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0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666756" y="376251"/>
            <a:ext cx="10858494" cy="4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ОНЛАЙН ХИЗМАТЛАРДАН ФОЙДАЛАНИШ КЎНИКМАЛАРИ ЕТАРЛИ ЭМАС.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945098" y="3616318"/>
            <a:ext cx="4927196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веб-сайт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(</a:t>
            </a:r>
            <a:r>
              <a:rPr lang="uz-Latn-UZ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my.gov.uz)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ёки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мобил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илова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орқали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мумкин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C1FA9A-6A35-B5B0-7300-29E46463D8E4}"/>
              </a:ext>
            </a:extLst>
          </p:cNvPr>
          <p:cNvSpPr txBox="1"/>
          <p:nvPr/>
        </p:nvSpPr>
        <p:spPr>
          <a:xfrm>
            <a:off x="6811340" y="3673669"/>
            <a:ext cx="4713910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Бунда,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тумандаги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маҳалла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ташкилотлар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раҳбарларининг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ролини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ошириш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лозим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3F0BDC-A8A4-473E-BC91-7FC69E3A8932}"/>
              </a:ext>
            </a:extLst>
          </p:cNvPr>
          <p:cNvSpPr txBox="1"/>
          <p:nvPr/>
        </p:nvSpPr>
        <p:spPr>
          <a:xfrm>
            <a:off x="1451296" y="2650518"/>
            <a:ext cx="9538282" cy="34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2020 </a:t>
            </a:r>
            <a:r>
              <a:rPr lang="ru-RU" sz="14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3.1 миллион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      2021 </a:t>
            </a:r>
            <a:r>
              <a:rPr lang="ru-RU" sz="14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8.4 миллион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      2022 </a:t>
            </a:r>
            <a:r>
              <a:rPr lang="ru-RU" sz="14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11.8 миллион        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2023 </a:t>
            </a:r>
            <a:r>
              <a:rPr lang="ru-RU" sz="14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</a:t>
            </a:r>
            <a:r>
              <a:rPr lang="ru-RU" sz="14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15.6 миллион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0E91D2-FA4A-45AC-90BA-726229E12473}"/>
              </a:ext>
            </a:extLst>
          </p:cNvPr>
          <p:cNvSpPr/>
          <p:nvPr/>
        </p:nvSpPr>
        <p:spPr>
          <a:xfrm>
            <a:off x="2216139" y="2234990"/>
            <a:ext cx="634838" cy="3230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8052DCC-C3D2-46E4-8707-B8F70FF6368E}"/>
              </a:ext>
            </a:extLst>
          </p:cNvPr>
          <p:cNvSpPr/>
          <p:nvPr/>
        </p:nvSpPr>
        <p:spPr>
          <a:xfrm>
            <a:off x="4607063" y="1852495"/>
            <a:ext cx="634838" cy="7205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70736DB-3DE6-472A-A311-7E0177632B8E}"/>
              </a:ext>
            </a:extLst>
          </p:cNvPr>
          <p:cNvSpPr/>
          <p:nvPr/>
        </p:nvSpPr>
        <p:spPr>
          <a:xfrm>
            <a:off x="6997987" y="1571984"/>
            <a:ext cx="634838" cy="9927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CCEF24A-D687-4A4E-B33B-45CA7CC3AFA2}"/>
              </a:ext>
            </a:extLst>
          </p:cNvPr>
          <p:cNvSpPr/>
          <p:nvPr/>
        </p:nvSpPr>
        <p:spPr>
          <a:xfrm>
            <a:off x="9388911" y="1253135"/>
            <a:ext cx="634838" cy="13244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38813D-4494-445A-A560-E63DB691AC0B}"/>
              </a:ext>
            </a:extLst>
          </p:cNvPr>
          <p:cNvSpPr/>
          <p:nvPr/>
        </p:nvSpPr>
        <p:spPr>
          <a:xfrm>
            <a:off x="1873250" y="2627659"/>
            <a:ext cx="84455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DD68C5B-5EB4-48FF-8E20-C5D2C4259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98" y="4801603"/>
            <a:ext cx="2360164" cy="159937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A0E1335-804C-4D05-B0D1-3A3CC51B31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9" b="5001"/>
          <a:stretch/>
        </p:blipFill>
        <p:spPr>
          <a:xfrm>
            <a:off x="3982876" y="4882311"/>
            <a:ext cx="941606" cy="158664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970D82B-E750-4336-8A13-2BFA3CA27B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7987" y="4854575"/>
            <a:ext cx="2246681" cy="150049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5943F4B-00CA-40A6-B231-B8A36FE63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569" y="4857285"/>
            <a:ext cx="2246681" cy="149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19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BA810B-4E04-4E34-89FD-EAB0A8190F42}"/>
              </a:ext>
            </a:extLst>
          </p:cNvPr>
          <p:cNvSpPr/>
          <p:nvPr/>
        </p:nvSpPr>
        <p:spPr>
          <a:xfrm>
            <a:off x="2768367" y="1822355"/>
            <a:ext cx="9034943" cy="1495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666756" y="376251"/>
            <a:ext cx="10858494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uz-Cyrl-UZ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АЙРИМ ТУМАНЛАРДА ДАВЛАТ ХИЗМАТЛАРИ ЕТАРЛИЧА ШАРОИТЛАРГА ЭГА БЎЛМАГАН БИНОЛАРДА КЎРСАТИЛМОҚДА</a:t>
            </a:r>
            <a:endParaRPr lang="ru-RU" sz="2000" b="1" dirty="0">
              <a:solidFill>
                <a:srgbClr val="2F5597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237676" y="1995437"/>
            <a:ext cx="2094463" cy="113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Қурилиши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якунланмаган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ДХМ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бинолари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C1FA9A-6A35-B5B0-7300-29E46463D8E4}"/>
              </a:ext>
            </a:extLst>
          </p:cNvPr>
          <p:cNvSpPr txBox="1"/>
          <p:nvPr/>
        </p:nvSpPr>
        <p:spPr>
          <a:xfrm>
            <a:off x="2840522" y="1818989"/>
            <a:ext cx="1663096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Элликқалъа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Бухоро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Пискент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Бўка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666D48-D8D8-4823-9577-529CB60AA9C6}"/>
              </a:ext>
            </a:extLst>
          </p:cNvPr>
          <p:cNvSpPr txBox="1"/>
          <p:nvPr/>
        </p:nvSpPr>
        <p:spPr>
          <a:xfrm>
            <a:off x="6345576" y="1818989"/>
            <a:ext cx="1944159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Мирзо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Улуғбек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Когон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Ғиждувон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Муборак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BA8E70-BDAF-401C-9EA5-DF4232057CAB}"/>
              </a:ext>
            </a:extLst>
          </p:cNvPr>
          <p:cNvSpPr txBox="1"/>
          <p:nvPr/>
        </p:nvSpPr>
        <p:spPr>
          <a:xfrm>
            <a:off x="10131693" y="1815388"/>
            <a:ext cx="1740715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Бекобод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Қуйичирчиқ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Олмалиқ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ш.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Нукус ш.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752B6D-8D49-4252-9ED0-871F37D35D77}"/>
              </a:ext>
            </a:extLst>
          </p:cNvPr>
          <p:cNvSpPr txBox="1"/>
          <p:nvPr/>
        </p:nvSpPr>
        <p:spPr>
          <a:xfrm>
            <a:off x="4493000" y="1818989"/>
            <a:ext cx="1852576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Бектемир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Миробод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Шайхонтоҳур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Сирғали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3B8599-BD8F-44BA-8C10-3277CC4F8277}"/>
              </a:ext>
            </a:extLst>
          </p:cNvPr>
          <p:cNvSpPr txBox="1"/>
          <p:nvPr/>
        </p:nvSpPr>
        <p:spPr>
          <a:xfrm>
            <a:off x="8292568" y="1822355"/>
            <a:ext cx="1450951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Косонсой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Гулистон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Гулистон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ш.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Янгиер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ш.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1477C23E-4AB9-4458-B4CA-103D7EC80F29}"/>
              </a:ext>
            </a:extLst>
          </p:cNvPr>
          <p:cNvSpPr/>
          <p:nvPr/>
        </p:nvSpPr>
        <p:spPr>
          <a:xfrm>
            <a:off x="2131823" y="2248250"/>
            <a:ext cx="394403" cy="427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CF7AF9B-7C5F-4F48-A5BC-4BB7BA26B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81" y="4529214"/>
            <a:ext cx="2801995" cy="193855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D2DB1DB-2558-43D7-BAB2-5D796B2B6E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7"/>
          <a:stretch/>
        </p:blipFill>
        <p:spPr>
          <a:xfrm>
            <a:off x="6037909" y="4529213"/>
            <a:ext cx="2980134" cy="193855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889C87D-1254-479A-8E76-6374216967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" r="10051"/>
          <a:stretch/>
        </p:blipFill>
        <p:spPr>
          <a:xfrm>
            <a:off x="9076134" y="4529214"/>
            <a:ext cx="2980134" cy="193855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49E9141-A1D0-4FBA-8781-306A85893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67" y="4529213"/>
            <a:ext cx="2682403" cy="193855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26E37B6-C131-4DFA-93C3-A3F5DC156EBF}"/>
              </a:ext>
            </a:extLst>
          </p:cNvPr>
          <p:cNvSpPr txBox="1"/>
          <p:nvPr/>
        </p:nvSpPr>
        <p:spPr>
          <a:xfrm>
            <a:off x="841818" y="3997621"/>
            <a:ext cx="4751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Эски бинода 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хизмати кўрсатилиши 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33E6E6-DBFC-4625-84CD-B6101E66615C}"/>
              </a:ext>
            </a:extLst>
          </p:cNvPr>
          <p:cNvSpPr txBox="1"/>
          <p:nvPr/>
        </p:nvSpPr>
        <p:spPr>
          <a:xfrm>
            <a:off x="6685904" y="3991225"/>
            <a:ext cx="4751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Янги бинода 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хизмати кўрсатилиши 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06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666756" y="376251"/>
            <a:ext cx="10858494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 ХИЗМАТЛАРИДАН ФОЙДАЛАНИШДА ФУҚАРОЛАРГА </a:t>
            </a: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НОТЎҒРИ ЙЎНАЛИШ БЕРИШ.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666756" y="1727647"/>
            <a:ext cx="7495732" cy="2215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Ўзбекистон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Республикаси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Президентининг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2021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30000"/>
              </a:lnSpc>
            </a:pP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23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ноябрдаги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ПҚ-20-сон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қарори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2022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бошлаб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учун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«</a:t>
            </a:r>
            <a:r>
              <a:rPr lang="uz-Latn-UZ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E-AUKSION»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платформасида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танловда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иштирок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ижарага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ер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олиш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деҳқон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хўжалигини</a:t>
            </a:r>
            <a:r>
              <a:rPr lang="ru-RU" b="1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рўйхатидан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ўтказиш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бўйича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кенг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кўламли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ишлар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бошланган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A524D4-FDE7-4DFD-A01B-A3E98DA1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345" y="1727647"/>
            <a:ext cx="2878899" cy="2766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AD6F4D-7346-47C5-AEF8-4FE265C7146B}"/>
              </a:ext>
            </a:extLst>
          </p:cNvPr>
          <p:cNvSpPr txBox="1"/>
          <p:nvPr/>
        </p:nvSpPr>
        <p:spPr>
          <a:xfrm>
            <a:off x="2233962" y="5087827"/>
            <a:ext cx="9958038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uz-Cyrl-UZ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Бироқ,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а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йрим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томонидан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тушунмаган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ҳолда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танловда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иштирок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ижарага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ер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олинган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деҳқон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хўжалиги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рўйхатдан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ўтказилган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Айрим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ҳолатларда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ЭРИ калит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қайсидир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мансабдор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шахсларга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бериб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қўйишган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уларнинг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номидан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ерлар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ижарага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олинган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F9AAEB-7D4E-4F26-BABF-6FE70FB19C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9" y="4743812"/>
            <a:ext cx="1834943" cy="18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45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B3B01E6-6323-5453-0347-A085517EC85A}"/>
              </a:ext>
            </a:extLst>
          </p:cNvPr>
          <p:cNvGrpSpPr/>
          <p:nvPr/>
        </p:nvGrpSpPr>
        <p:grpSpPr>
          <a:xfrm>
            <a:off x="4069456" y="1198199"/>
            <a:ext cx="4053097" cy="3261273"/>
            <a:chOff x="4069456" y="1029124"/>
            <a:chExt cx="4053097" cy="3261273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D43B6B73-DAFE-57D1-476E-0426942C8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600" y="1029124"/>
              <a:ext cx="2336800" cy="248877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B1E1EF7-95E9-596B-CB4C-3CD09CDBCDDD}"/>
                </a:ext>
              </a:extLst>
            </p:cNvPr>
            <p:cNvSpPr txBox="1"/>
            <p:nvPr/>
          </p:nvSpPr>
          <p:spPr>
            <a:xfrm>
              <a:off x="4069456" y="3839633"/>
              <a:ext cx="4053097" cy="4507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uz-Cyrl-UZ" sz="2000" b="1" dirty="0">
                  <a:solidFill>
                    <a:srgbClr val="2F5597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ЭЪТИБОРИНГИЗ УЧУН РАҲМАТ!</a:t>
              </a:r>
              <a:endPara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859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1301899" y="616251"/>
            <a:ext cx="9588202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КЎРСАТИЛАДИГАН ДАВЛАТ ХИЗМАТЛАРИ</a:t>
            </a:r>
            <a:r>
              <a:rPr lang="en-US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СОНИ БАРҚАРОР  ЎСИБ БОРМОҚДА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20000E2-B020-8D57-C23E-19759344D774}"/>
              </a:ext>
            </a:extLst>
          </p:cNvPr>
          <p:cNvSpPr/>
          <p:nvPr/>
        </p:nvSpPr>
        <p:spPr>
          <a:xfrm>
            <a:off x="1347172" y="5423577"/>
            <a:ext cx="9497653" cy="862622"/>
          </a:xfrm>
          <a:prstGeom prst="rect">
            <a:avLst/>
          </a:prstGeom>
          <a:solidFill>
            <a:schemeClr val="bg1"/>
          </a:solidFill>
          <a:ln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08A5DE-34C8-E2CF-DB62-CCF3D7448DC0}"/>
              </a:ext>
            </a:extLst>
          </p:cNvPr>
          <p:cNvSpPr txBox="1"/>
          <p:nvPr/>
        </p:nvSpPr>
        <p:spPr>
          <a:xfrm>
            <a:off x="1266680" y="5565603"/>
            <a:ext cx="9658639" cy="4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Ўтган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давр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мобайнида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аҳолига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55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млн.дан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кўрсатилди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4AC643A1-E5F8-588C-DD50-7B6BAF41A58D}"/>
              </a:ext>
            </a:extLst>
          </p:cNvPr>
          <p:cNvGrpSpPr/>
          <p:nvPr/>
        </p:nvGrpSpPr>
        <p:grpSpPr>
          <a:xfrm>
            <a:off x="2679554" y="3663950"/>
            <a:ext cx="6832889" cy="1015663"/>
            <a:chOff x="1536411" y="3138925"/>
            <a:chExt cx="6832889" cy="101566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92F784-FDA7-6AFC-2338-8ED403058759}"/>
                </a:ext>
              </a:extLst>
            </p:cNvPr>
            <p:cNvSpPr txBox="1"/>
            <p:nvPr/>
          </p:nvSpPr>
          <p:spPr>
            <a:xfrm>
              <a:off x="1536411" y="3138925"/>
              <a:ext cx="2584739" cy="850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2018 йилда </a:t>
              </a:r>
            </a:p>
            <a:p>
              <a:pPr algn="ctr">
                <a:lnSpc>
                  <a:spcPct val="130000"/>
                </a:lnSpc>
              </a:pP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37 турдаги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хизмат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078783-3F40-2AB6-7CD9-E1947EC3FF45}"/>
                </a:ext>
              </a:extLst>
            </p:cNvPr>
            <p:cNvSpPr txBox="1"/>
            <p:nvPr/>
          </p:nvSpPr>
          <p:spPr>
            <a:xfrm>
              <a:off x="5579476" y="3138925"/>
              <a:ext cx="27898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Жорий </a:t>
              </a:r>
              <a:r>
                <a:rPr lang="ru-RU" sz="2000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вақтда</a:t>
              </a:r>
              <a: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b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</a:b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309 турдаги</a:t>
              </a:r>
              <a:endParaRPr lang="en-US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  <a:p>
              <a:pPr algn="ctr"/>
              <a:r>
                <a:rPr lang="ru-RU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хизмат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ru-RU" sz="2000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кўрсатилади</a:t>
              </a:r>
              <a:endPara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27C1967-C0DE-A3BA-44DD-F75F022FA826}"/>
              </a:ext>
            </a:extLst>
          </p:cNvPr>
          <p:cNvSpPr/>
          <p:nvPr/>
        </p:nvSpPr>
        <p:spPr>
          <a:xfrm>
            <a:off x="3603623" y="3256279"/>
            <a:ext cx="736600" cy="1864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D163995-5D14-D8E5-25B7-FDFFE297AC10}"/>
              </a:ext>
            </a:extLst>
          </p:cNvPr>
          <p:cNvSpPr/>
          <p:nvPr/>
        </p:nvSpPr>
        <p:spPr>
          <a:xfrm>
            <a:off x="7749231" y="1737360"/>
            <a:ext cx="736600" cy="17054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AD15EEDC-B850-CEF0-ADD5-B9420656BD96}"/>
              </a:ext>
            </a:extLst>
          </p:cNvPr>
          <p:cNvCxnSpPr>
            <a:cxnSpLocks/>
          </p:cNvCxnSpPr>
          <p:nvPr/>
        </p:nvCxnSpPr>
        <p:spPr>
          <a:xfrm>
            <a:off x="2882900" y="3549650"/>
            <a:ext cx="6388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50741D4-618D-CBFD-4164-9C89AE0BDB90}"/>
              </a:ext>
            </a:extLst>
          </p:cNvPr>
          <p:cNvSpPr/>
          <p:nvPr/>
        </p:nvSpPr>
        <p:spPr>
          <a:xfrm>
            <a:off x="1342230" y="5423577"/>
            <a:ext cx="181770" cy="86262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CC02913-7A8F-A6F9-8C10-505D262D3064}"/>
              </a:ext>
            </a:extLst>
          </p:cNvPr>
          <p:cNvSpPr/>
          <p:nvPr/>
        </p:nvSpPr>
        <p:spPr>
          <a:xfrm>
            <a:off x="10663055" y="5423577"/>
            <a:ext cx="181770" cy="86262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ADB49F24-2BA5-367F-C0AD-4AABDCACCC60}"/>
              </a:ext>
            </a:extLst>
          </p:cNvPr>
          <p:cNvCxnSpPr>
            <a:cxnSpLocks/>
          </p:cNvCxnSpPr>
          <p:nvPr/>
        </p:nvCxnSpPr>
        <p:spPr>
          <a:xfrm flipV="1">
            <a:off x="4442770" y="1910377"/>
            <a:ext cx="3062930" cy="123160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788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2601678" y="376251"/>
            <a:ext cx="6988644" cy="85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РЕСПУБЛИКА БЎЙИЧА ЗАМОНАВИЙ ВА ҚУЛАЙ ДАВЛАТ</a:t>
            </a: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ХИЗМАТЛАРИ МАРКАЗЛАРИ ФАОЛИЯТ ЮРИТАДИ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7113822" y="2024336"/>
            <a:ext cx="4800600" cy="3295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замонавий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Давлат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марказлари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давлат-хусусий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шериклик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асосида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қурилиб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фойдаланишга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топширилди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филиаллар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туман (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шаҳар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марказларидан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50-100 км.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узоқ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ҳудудларда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фаолият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юритиб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келмоқда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7B99FCF6-D499-0E7C-6752-F400AC322DD7}"/>
              </a:ext>
            </a:extLst>
          </p:cNvPr>
          <p:cNvSpPr/>
          <p:nvPr/>
        </p:nvSpPr>
        <p:spPr>
          <a:xfrm>
            <a:off x="825056" y="1610130"/>
            <a:ext cx="5328094" cy="3552063"/>
          </a:xfrm>
          <a:custGeom>
            <a:avLst/>
            <a:gdLst/>
            <a:ahLst/>
            <a:cxnLst/>
            <a:rect l="l" t="t" r="r" b="b"/>
            <a:pathLst>
              <a:path w="6191694" h="4127796">
                <a:moveTo>
                  <a:pt x="0" y="0"/>
                </a:moveTo>
                <a:lnTo>
                  <a:pt x="6191694" y="0"/>
                </a:lnTo>
                <a:lnTo>
                  <a:pt x="6191694" y="4127796"/>
                </a:lnTo>
                <a:lnTo>
                  <a:pt x="0" y="41277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34AF4E-D6A4-19CE-98A2-A3D6F4DD6B93}"/>
              </a:ext>
            </a:extLst>
          </p:cNvPr>
          <p:cNvSpPr txBox="1"/>
          <p:nvPr/>
        </p:nvSpPr>
        <p:spPr>
          <a:xfrm>
            <a:off x="320231" y="5320046"/>
            <a:ext cx="6337744" cy="85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марказлари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республиканинг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208 та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туман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шаҳарларида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фаолият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кўрсатади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5FC5A5-45A5-E9E9-EBFE-DBA561954AB0}"/>
              </a:ext>
            </a:extLst>
          </p:cNvPr>
          <p:cNvSpPr txBox="1"/>
          <p:nvPr/>
        </p:nvSpPr>
        <p:spPr>
          <a:xfrm>
            <a:off x="7113822" y="1544964"/>
            <a:ext cx="968535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188 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DB9434-8128-5366-1DAE-9380F73EB147}"/>
              </a:ext>
            </a:extLst>
          </p:cNvPr>
          <p:cNvSpPr txBox="1"/>
          <p:nvPr/>
        </p:nvSpPr>
        <p:spPr>
          <a:xfrm>
            <a:off x="7113822" y="3648045"/>
            <a:ext cx="968535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138 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1AAC70-8867-120A-1C1E-CBFF83723797}"/>
              </a:ext>
            </a:extLst>
          </p:cNvPr>
          <p:cNvSpPr txBox="1"/>
          <p:nvPr/>
        </p:nvSpPr>
        <p:spPr>
          <a:xfrm>
            <a:off x="7113822" y="5701021"/>
            <a:ext cx="4800600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куни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70-75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минг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ташриф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буюради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59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1158463" y="376251"/>
            <a:ext cx="9875076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ФУҚАРОЛАРДАН ТАЛАБ ҚИЛИНАДИГАН ҲУЖЖАТЛАР СОНИНИНГ ҚИСҚАРИШИ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628650" y="1109426"/>
            <a:ext cx="10934700" cy="113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томонидан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тадбиркорлардан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120 турдаги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маълумотларни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бекор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қилинди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200 дан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тартиб-таомиллари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соддалаштирилиб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кўрсатиш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вақти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ҳамда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талаб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этиладиган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сони 2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баробарга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қисқартирилди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112938-0DBE-28D8-0FCD-D4A6BD33D976}"/>
              </a:ext>
            </a:extLst>
          </p:cNvPr>
          <p:cNvSpPr txBox="1"/>
          <p:nvPr/>
        </p:nvSpPr>
        <p:spPr>
          <a:xfrm>
            <a:off x="628650" y="5307256"/>
            <a:ext cx="10934700" cy="113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Бунинг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натижасида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йилига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ўртача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млн.дан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қоғозбозликдан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озод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бўлди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аҳолининг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биргина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ташкилотларга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бориб-келиши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билан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боғлиқ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300 млрд.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сўмдан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миқдордаги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маблағлари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тежалишига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олиб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келди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AC6B3E9E-D4D1-D93A-85A3-53BDA14D3750}"/>
              </a:ext>
            </a:extLst>
          </p:cNvPr>
          <p:cNvGrpSpPr>
            <a:grpSpLocks noChangeAspect="1"/>
          </p:cNvGrpSpPr>
          <p:nvPr/>
        </p:nvGrpSpPr>
        <p:grpSpPr>
          <a:xfrm>
            <a:off x="628650" y="2607250"/>
            <a:ext cx="2699102" cy="2337300"/>
            <a:chOff x="0" y="0"/>
            <a:chExt cx="4282440" cy="3708400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8DA6445C-659D-690F-3570-E2FCB57B1E66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13967" r="-13967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598424CF-5390-7718-9755-A716AD0EC20D}"/>
              </a:ext>
            </a:extLst>
          </p:cNvPr>
          <p:cNvGrpSpPr>
            <a:grpSpLocks noChangeAspect="1"/>
          </p:cNvGrpSpPr>
          <p:nvPr/>
        </p:nvGrpSpPr>
        <p:grpSpPr>
          <a:xfrm>
            <a:off x="4746449" y="2607250"/>
            <a:ext cx="2699102" cy="2337300"/>
            <a:chOff x="0" y="0"/>
            <a:chExt cx="4282440" cy="3708400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BB81EA5-F8B9-DDFC-4D13-277ED27EC6D4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4"/>
              <a:stretch>
                <a:fillRect l="-14837" r="-14837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6">
            <a:extLst>
              <a:ext uri="{FF2B5EF4-FFF2-40B4-BE49-F238E27FC236}">
                <a16:creationId xmlns:a16="http://schemas.microsoft.com/office/drawing/2014/main" id="{7B09116F-C623-A13C-8E11-D8D5AD60A3D0}"/>
              </a:ext>
            </a:extLst>
          </p:cNvPr>
          <p:cNvGrpSpPr>
            <a:grpSpLocks noChangeAspect="1"/>
          </p:cNvGrpSpPr>
          <p:nvPr/>
        </p:nvGrpSpPr>
        <p:grpSpPr>
          <a:xfrm>
            <a:off x="8864248" y="2607251"/>
            <a:ext cx="2699102" cy="2337300"/>
            <a:chOff x="0" y="0"/>
            <a:chExt cx="4282440" cy="3708400"/>
          </a:xfrm>
        </p:grpSpPr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779C1690-8E8D-A6CD-C6B7-6EC9D2EAB072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5"/>
              <a:stretch>
                <a:fillRect l="-14946" r="-14946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562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526816" y="376251"/>
            <a:ext cx="11138370" cy="85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 ХИЗМАТЛАРИНИ КЎРСАТИШ ДОИМИЙ РЎЙХАТДАН ЎТГАН ЖОЙГА (ПРОПИСКАГА)</a:t>
            </a: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БОҒЛАНГАН ҲОЛДА АМАЛГА ОШИРИЛИШ АМАЛИЁТИ БЕКОР ҚИЛИНДИ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891941" y="1725376"/>
            <a:ext cx="5791434" cy="4376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2019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-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«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экстерриториал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»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тамойил</a:t>
            </a:r>
            <a:b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асосида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кўрсатиш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uz-Cyrl-UZ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йўлга қўйилди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2021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бошлаб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 та турдаги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фуқаролик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ҳолати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далолатномаларини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қайд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«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экстерриториал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»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тарзда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амалга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оширилиши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йўлга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қўйилди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фойдаланишда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тўланган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тўловлар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куни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ичида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қайтарилиши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йўлга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қўйилди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B5123764-65A9-DB42-736F-75BEE9B28495}"/>
              </a:ext>
            </a:extLst>
          </p:cNvPr>
          <p:cNvGrpSpPr>
            <a:grpSpLocks noChangeAspect="1"/>
          </p:cNvGrpSpPr>
          <p:nvPr/>
        </p:nvGrpSpPr>
        <p:grpSpPr>
          <a:xfrm>
            <a:off x="7187283" y="2132639"/>
            <a:ext cx="4112776" cy="3561479"/>
            <a:chOff x="0" y="0"/>
            <a:chExt cx="4282440" cy="37084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174FAF9-5DE4-6F0E-D9BA-4E9AF6B1B1A3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t="-1802" b="-1802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9937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1087418" y="376251"/>
            <a:ext cx="10017166" cy="85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ЖИСМОНИЙ ШАХСЛАРНИ ИДЕНТИФИКАЦИЯ ҚИЛИШ РАҚАМЛАРИ</a:t>
            </a: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ТУРЛИЧА ЮРИТИЛИШИГА ЧЕК ҚЎЙИЛДИ ВА ЯГОНА СТАНДАРТГА КЕЛТИРИЛДИ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6000750" y="2187810"/>
            <a:ext cx="5880100" cy="365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Барча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ягона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иденификатор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сифатида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СТИР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юридик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шахслар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ЖШШИР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(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жисмоний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шахслар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фойдаланишга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ўтилди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16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ёшга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тўлган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шахсларга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ID-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карта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беришда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улар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вақтнинг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ўзида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солиқ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тўловчи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сифатида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ҳисобга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қўйилади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ҳамда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фуқарони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жамғариб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бориладиган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пенсия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тизимида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рўйхатдан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ўтказилади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30000"/>
              </a:lnSpc>
            </a:pPr>
            <a:endParaRPr lang="ru-RU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2022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1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августдан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-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Мобил-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ID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тизими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A85AB8-5B74-16ED-BA63-0019772820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44" b="5482"/>
          <a:stretch/>
        </p:blipFill>
        <p:spPr>
          <a:xfrm>
            <a:off x="297796" y="2317361"/>
            <a:ext cx="5315604" cy="340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37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2494695" y="376251"/>
            <a:ext cx="7202613" cy="85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ХИЗМАТ КЎРСАТИШ ТЕЗЛИГИНИ ОШИРИШ МАҚСАДИДА</a:t>
            </a:r>
          </a:p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КАТТА ҲАЖМЛИ МАЪЛУМОТЛАР РАҚАМЛАШТИРИЛДИ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765796" y="1541501"/>
            <a:ext cx="5660403" cy="486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«ФҲДЁ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ягона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электрон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архиви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»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ахборот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тизими</a:t>
            </a: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60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миллиондан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архив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ҳужжатлари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рақамлаштирилган</a:t>
            </a: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млн.та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тадбиркорлик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субъектлари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ҳақидаги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барча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маълумотлар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 (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таъсисчилар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таъсис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ҳужжатлари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манзили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кабилар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 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тўлиқ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рақамлаштирилди</a:t>
            </a: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22 турдаги 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композит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</a:t>
            </a:r>
            <a:endParaRPr lang="ru-RU" sz="1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35D146-2C43-603D-A4E4-AB54BF7BF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890" y="1958238"/>
            <a:ext cx="3602864" cy="2405515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10EE7C21-DDB8-D8EE-244B-3D920D3286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90046" y="2756361"/>
            <a:ext cx="1669698" cy="18552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A77DF9-9B23-D5B2-BD73-57F6A144DC93}"/>
              </a:ext>
            </a:extLst>
          </p:cNvPr>
          <p:cNvSpPr txBox="1"/>
          <p:nvPr/>
        </p:nvSpPr>
        <p:spPr>
          <a:xfrm>
            <a:off x="6549402" y="4730154"/>
            <a:ext cx="4827301" cy="1019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«Лицензия»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ахборот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тизими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 дан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ортиқ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ахборот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тизимлари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билан интеграция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қилинган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115 та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лицензиялашга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оид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</a:t>
            </a:r>
            <a:r>
              <a:rPr lang="ru-RU" sz="1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13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3631769" y="376251"/>
            <a:ext cx="4928465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“ДХМ-МАҲАЛЛА-ФУҚАРО” ТАМОЙИЛИ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527050" y="3853070"/>
            <a:ext cx="5132915" cy="4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2020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йил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–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“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Қарши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тажрибаси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”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лойиҳаси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A87DAF22-5E0E-18CD-DC59-A2AA839C1ABF}"/>
              </a:ext>
            </a:extLst>
          </p:cNvPr>
          <p:cNvSpPr/>
          <p:nvPr/>
        </p:nvSpPr>
        <p:spPr>
          <a:xfrm>
            <a:off x="313267" y="1110734"/>
            <a:ext cx="11565468" cy="2176554"/>
          </a:xfrm>
          <a:custGeom>
            <a:avLst/>
            <a:gdLst/>
            <a:ahLst/>
            <a:cxnLst/>
            <a:rect l="l" t="t" r="r" b="b"/>
            <a:pathLst>
              <a:path w="17765929" h="3339995">
                <a:moveTo>
                  <a:pt x="0" y="0"/>
                </a:moveTo>
                <a:lnTo>
                  <a:pt x="17765930" y="0"/>
                </a:lnTo>
                <a:lnTo>
                  <a:pt x="17765930" y="3339994"/>
                </a:lnTo>
                <a:lnTo>
                  <a:pt x="0" y="33399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D2FE3-0B64-4B05-BEDA-F237E35409AE}"/>
              </a:ext>
            </a:extLst>
          </p:cNvPr>
          <p:cNvSpPr txBox="1"/>
          <p:nvPr/>
        </p:nvSpPr>
        <p:spPr>
          <a:xfrm>
            <a:off x="7095068" y="3853070"/>
            <a:ext cx="4569882" cy="1250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учун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189 та “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Damas”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автомобили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ҳамда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14 та “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Isuzu”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автобуслари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ажратилган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488817-2108-21E2-F40E-4462B3F4FD30}"/>
              </a:ext>
            </a:extLst>
          </p:cNvPr>
          <p:cNvSpPr txBox="1"/>
          <p:nvPr/>
        </p:nvSpPr>
        <p:spPr>
          <a:xfrm>
            <a:off x="527050" y="4988317"/>
            <a:ext cx="5132915" cy="1651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хизматларини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маҳалладан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туриб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кўрсатиш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учун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138 та 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Филиал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ташкил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этилди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103 турдаги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рўйхати</a:t>
            </a:r>
            <a:r>
              <a:rPr lang="ru-RU" sz="2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тасдиқланди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F44CB14-5C1A-97E5-0221-4EF81C8F3E9E}"/>
              </a:ext>
            </a:extLst>
          </p:cNvPr>
          <p:cNvSpPr/>
          <p:nvPr/>
        </p:nvSpPr>
        <p:spPr>
          <a:xfrm>
            <a:off x="6966801" y="3889317"/>
            <a:ext cx="45719" cy="12509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93A8610-9DCC-973A-3BB6-124583B21672}"/>
              </a:ext>
            </a:extLst>
          </p:cNvPr>
          <p:cNvSpPr/>
          <p:nvPr/>
        </p:nvSpPr>
        <p:spPr>
          <a:xfrm>
            <a:off x="398783" y="3889317"/>
            <a:ext cx="45719" cy="23499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717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B1E1EF7-95E9-596B-CB4C-3CD09CDBCDDD}"/>
              </a:ext>
            </a:extLst>
          </p:cNvPr>
          <p:cNvSpPr txBox="1"/>
          <p:nvPr/>
        </p:nvSpPr>
        <p:spPr>
          <a:xfrm>
            <a:off x="1612595" y="376251"/>
            <a:ext cx="8966814" cy="450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2000" b="1" dirty="0">
                <a:solidFill>
                  <a:srgbClr val="2F5597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ДАВЛАТ ХИЗМАТЛАРИНИ КЎРСАТИШ СОҲАСИДА МАВЖУД МУАММОЛАР.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8E7DA7-EFE5-D8ED-EA73-59FD9000C964}"/>
              </a:ext>
            </a:extLst>
          </p:cNvPr>
          <p:cNvSpPr/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BDF4EBA-D766-A1C6-05C5-DA8E44364128}"/>
              </a:ext>
            </a:extLst>
          </p:cNvPr>
          <p:cNvSpPr/>
          <p:nvPr/>
        </p:nvSpPr>
        <p:spPr>
          <a:xfrm>
            <a:off x="0" y="6805082"/>
            <a:ext cx="12192000" cy="529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2F784-FDA7-6AFC-2338-8ED403058759}"/>
              </a:ext>
            </a:extLst>
          </p:cNvPr>
          <p:cNvSpPr txBox="1"/>
          <p:nvPr/>
        </p:nvSpPr>
        <p:spPr>
          <a:xfrm>
            <a:off x="2184892" y="1165822"/>
            <a:ext cx="4861067" cy="185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Айрим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кўрсатувчи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ваколатли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томонидан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хизматларини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кўрсатиш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тартиблари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мунтазам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равишда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бузилиши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сабаблари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бартараф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қилинмасдан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қолмоқда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D2FE3-0B64-4B05-BEDA-F237E35409AE}"/>
              </a:ext>
            </a:extLst>
          </p:cNvPr>
          <p:cNvSpPr txBox="1"/>
          <p:nvPr/>
        </p:nvSpPr>
        <p:spPr>
          <a:xfrm>
            <a:off x="8117753" y="2894834"/>
            <a:ext cx="3971436" cy="149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Сифатли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хизмати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кўрсатилиши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учун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барча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давлат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органлари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ва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ташкилотлари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бирдек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масъул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бўлишлари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лозим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1B21DE-428B-C579-1491-4FCCB69B6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208" y="3062991"/>
            <a:ext cx="1216037" cy="121603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B733111-1144-94DC-CADE-6C5453936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1" y="1133332"/>
            <a:ext cx="1920297" cy="1920297"/>
          </a:xfrm>
          <a:prstGeom prst="rect">
            <a:avLst/>
          </a:prstGeom>
        </p:spPr>
      </p:pic>
      <p:graphicFrame>
        <p:nvGraphicFramePr>
          <p:cNvPr id="17" name="Схема 16">
            <a:extLst>
              <a:ext uri="{FF2B5EF4-FFF2-40B4-BE49-F238E27FC236}">
                <a16:creationId xmlns:a16="http://schemas.microsoft.com/office/drawing/2014/main" id="{E4AE5877-9B40-1CED-C57E-B7F49853A5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7208142"/>
              </p:ext>
            </p:extLst>
          </p:nvPr>
        </p:nvGraphicFramePr>
        <p:xfrm>
          <a:off x="501262" y="3445182"/>
          <a:ext cx="8228325" cy="3359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8" name="Стрелка: изогнутая вниз 17">
            <a:extLst>
              <a:ext uri="{FF2B5EF4-FFF2-40B4-BE49-F238E27FC236}">
                <a16:creationId xmlns:a16="http://schemas.microsoft.com/office/drawing/2014/main" id="{BC10DE5D-DD96-D0AE-BF35-0DAD97423537}"/>
              </a:ext>
            </a:extLst>
          </p:cNvPr>
          <p:cNvSpPr/>
          <p:nvPr/>
        </p:nvSpPr>
        <p:spPr>
          <a:xfrm rot="1303156">
            <a:off x="6976873" y="1338493"/>
            <a:ext cx="2427306" cy="981354"/>
          </a:xfrm>
          <a:prstGeom prst="curvedDownArrow">
            <a:avLst>
              <a:gd name="adj1" fmla="val 18086"/>
              <a:gd name="adj2" fmla="val 50000"/>
              <a:gd name="adj3" fmla="val 25000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3099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782</Words>
  <Application>Microsoft Office PowerPoint</Application>
  <PresentationFormat>Широкоэкранный</PresentationFormat>
  <Paragraphs>129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Islom_Atajanov</dc:creator>
  <cp:lastModifiedBy>Fayoz Aliev</cp:lastModifiedBy>
  <cp:revision>107</cp:revision>
  <cp:lastPrinted>2023-10-18T04:30:50Z</cp:lastPrinted>
  <dcterms:created xsi:type="dcterms:W3CDTF">2023-10-17T12:28:38Z</dcterms:created>
  <dcterms:modified xsi:type="dcterms:W3CDTF">2023-10-18T05:08:48Z</dcterms:modified>
</cp:coreProperties>
</file>