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6" r:id="rId2"/>
    <p:sldId id="285" r:id="rId3"/>
    <p:sldId id="286" r:id="rId4"/>
    <p:sldId id="291" r:id="rId5"/>
    <p:sldId id="292" r:id="rId6"/>
    <p:sldId id="287" r:id="rId7"/>
    <p:sldId id="293" r:id="rId8"/>
    <p:sldId id="275" r:id="rId9"/>
    <p:sldId id="278" r:id="rId10"/>
    <p:sldId id="279" r:id="rId11"/>
    <p:sldId id="281" r:id="rId12"/>
    <p:sldId id="282" r:id="rId13"/>
    <p:sldId id="288" r:id="rId14"/>
    <p:sldId id="300" r:id="rId15"/>
    <p:sldId id="284" r:id="rId16"/>
  </p:sldIdLst>
  <p:sldSz cx="18288000" cy="12012613"/>
  <p:notesSz cx="6858000" cy="9144000"/>
  <p:custShowLst>
    <p:custShow name="Произвольный показ 1" id="0">
      <p:sldLst/>
    </p:custShow>
  </p:custShowLst>
  <p:defaultTextStyle>
    <a:defPPr>
      <a:defRPr lang="uz-Cyrl-U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2" d="100"/>
          <a:sy n="52" d="100"/>
        </p:scale>
        <p:origin x="-90" y="-270"/>
      </p:cViewPr>
      <p:guideLst>
        <p:guide orient="horz" pos="3783"/>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image" Target="../media/image7.jpeg"/></Relationships>
</file>

<file path=ppt/diagrams/_rels/data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image" Target="../media/image10.jpg"/></Relationships>
</file>

<file path=ppt/diagrams/_rels/data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image" Target="../media/image13.png"/></Relationships>
</file>

<file path=ppt/diagrams/_rels/data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image" Target="../media/image16.jpg"/></Relationships>
</file>

<file path=ppt/diagrams/_rels/data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image" Target="../media/image19.jpg"/></Relationships>
</file>

<file path=ppt/diagrams/_rels/data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image" Target="../media/image22.jpg"/></Relationships>
</file>

<file path=ppt/diagrams/_rels/data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image" Target="../media/image7.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image" Target="../media/image10.jpg"/></Relationships>
</file>

<file path=ppt/diagrams/_rels/drawing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image" Target="../media/image13.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image" Target="../media/image16.jpg"/></Relationships>
</file>

<file path=ppt/diagrams/_rels/drawing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image" Target="../media/image19.jpg"/></Relationships>
</file>

<file path=ppt/diagrams/_rels/drawing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image" Target="../media/image22.jpg"/></Relationships>
</file>

<file path=ppt/diagrams/_rels/drawing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0F8703-3321-4B18-9A2F-0DE6E628D99C}"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uz-Cyrl-UZ"/>
        </a:p>
      </dgm:t>
    </dgm:pt>
    <dgm:pt modelId="{0D260CBF-C860-44F1-B8C6-8C0A5F1CAB02}">
      <dgm:prSet phldrT="[Текст]"/>
      <dgm:spPr/>
      <dgm:t>
        <a:bodyPr/>
        <a:lstStyle/>
        <a:p>
          <a:r>
            <a:rPr lang="uz-Cyrl-UZ" dirty="0"/>
            <a:t>Маҳаллани жамоатчилик бошқаруви ва назоратининг таянч бўғинига айлантириш</a:t>
          </a:r>
        </a:p>
      </dgm:t>
    </dgm:pt>
    <dgm:pt modelId="{FA5A8ECD-7270-47D8-9EEB-B82717D09FB6}" type="parTrans" cxnId="{81863FE3-91E6-4324-BEAF-B27645CA9BF8}">
      <dgm:prSet/>
      <dgm:spPr/>
      <dgm:t>
        <a:bodyPr/>
        <a:lstStyle/>
        <a:p>
          <a:endParaRPr lang="uz-Cyrl-UZ"/>
        </a:p>
      </dgm:t>
    </dgm:pt>
    <dgm:pt modelId="{7B2549BD-53BF-4E21-8E19-86B4D1217C87}" type="sibTrans" cxnId="{81863FE3-91E6-4324-BEAF-B27645CA9BF8}">
      <dgm:prSet/>
      <dgm:spPr/>
      <dgm:t>
        <a:bodyPr/>
        <a:lstStyle/>
        <a:p>
          <a:endParaRPr lang="uz-Cyrl-UZ"/>
        </a:p>
      </dgm:t>
    </dgm:pt>
    <dgm:pt modelId="{83A31F1B-5ABA-4912-952E-BDC31BF48ECA}">
      <dgm:prSet phldrT="[Текст]"/>
      <dgm:spPr/>
      <dgm:t>
        <a:bodyPr/>
        <a:lstStyle/>
        <a:p>
          <a:r>
            <a:rPr lang="uz-Cyrl-UZ" dirty="0"/>
            <a:t>Халқ билан мулоқот механизмларини такомиллаштириш</a:t>
          </a:r>
        </a:p>
      </dgm:t>
    </dgm:pt>
    <dgm:pt modelId="{6AF9DA0D-CE86-465A-98E0-E5D3C05711A8}" type="sibTrans" cxnId="{91F80A10-EA5E-41DC-9442-F0BB13E00D72}">
      <dgm:prSet/>
      <dgm:spPr/>
      <dgm:t>
        <a:bodyPr/>
        <a:lstStyle/>
        <a:p>
          <a:endParaRPr lang="uz-Cyrl-UZ"/>
        </a:p>
      </dgm:t>
    </dgm:pt>
    <dgm:pt modelId="{0847A2DF-ADC0-4827-AA2B-60759E250494}" type="parTrans" cxnId="{91F80A10-EA5E-41DC-9442-F0BB13E00D72}">
      <dgm:prSet/>
      <dgm:spPr/>
      <dgm:t>
        <a:bodyPr/>
        <a:lstStyle/>
        <a:p>
          <a:endParaRPr lang="uz-Cyrl-UZ"/>
        </a:p>
      </dgm:t>
    </dgm:pt>
    <dgm:pt modelId="{FB4C596F-11D2-48E0-9296-2B32517D4988}">
      <dgm:prSet phldrT="[Текст]"/>
      <dgm:spPr/>
      <dgm:t>
        <a:bodyPr/>
        <a:lstStyle/>
        <a:p>
          <a:r>
            <a:rPr lang="uz-Cyrl-UZ" dirty="0"/>
            <a:t>“Обод қишлоқ”, “Обод маҳалла” ва бошқа ҳудудий дастурларни жамоатчилик фикри асосида ишлаб чиқиш</a:t>
          </a:r>
        </a:p>
      </dgm:t>
    </dgm:pt>
    <dgm:pt modelId="{27E6A579-5EAF-4202-BD23-DCB200C302D7}" type="sibTrans" cxnId="{8456E180-1537-4FAE-95D0-04923994CF74}">
      <dgm:prSet/>
      <dgm:spPr/>
      <dgm:t>
        <a:bodyPr/>
        <a:lstStyle/>
        <a:p>
          <a:endParaRPr lang="uz-Cyrl-UZ"/>
        </a:p>
      </dgm:t>
    </dgm:pt>
    <dgm:pt modelId="{B711C0B1-5B79-4EA9-96A4-B138C38FAE0F}" type="parTrans" cxnId="{8456E180-1537-4FAE-95D0-04923994CF74}">
      <dgm:prSet/>
      <dgm:spPr/>
      <dgm:t>
        <a:bodyPr/>
        <a:lstStyle/>
        <a:p>
          <a:endParaRPr lang="uz-Cyrl-UZ"/>
        </a:p>
      </dgm:t>
    </dgm:pt>
    <dgm:pt modelId="{B17FDCF4-9B26-4A54-9290-F2C13940FA34}" type="pres">
      <dgm:prSet presAssocID="{290F8703-3321-4B18-9A2F-0DE6E628D99C}" presName="linear" presStyleCnt="0">
        <dgm:presLayoutVars>
          <dgm:dir/>
          <dgm:resizeHandles val="exact"/>
        </dgm:presLayoutVars>
      </dgm:prSet>
      <dgm:spPr/>
      <dgm:t>
        <a:bodyPr/>
        <a:lstStyle/>
        <a:p>
          <a:endParaRPr lang="ru-RU"/>
        </a:p>
      </dgm:t>
    </dgm:pt>
    <dgm:pt modelId="{E0E7AB31-7DB7-4379-BE94-C7C73DDA90FF}" type="pres">
      <dgm:prSet presAssocID="{0D260CBF-C860-44F1-B8C6-8C0A5F1CAB02}" presName="comp" presStyleCnt="0"/>
      <dgm:spPr/>
    </dgm:pt>
    <dgm:pt modelId="{D62B7515-20A1-45CE-84AB-B6668AD9BEF2}" type="pres">
      <dgm:prSet presAssocID="{0D260CBF-C860-44F1-B8C6-8C0A5F1CAB02}" presName="box" presStyleLbl="node1" presStyleIdx="0" presStyleCnt="3"/>
      <dgm:spPr/>
      <dgm:t>
        <a:bodyPr/>
        <a:lstStyle/>
        <a:p>
          <a:endParaRPr lang="ru-RU"/>
        </a:p>
      </dgm:t>
    </dgm:pt>
    <dgm:pt modelId="{590DB7EE-04CF-4CEA-B535-BF707AC93F33}" type="pres">
      <dgm:prSet presAssocID="{0D260CBF-C860-44F1-B8C6-8C0A5F1CAB02}" presName="img" presStyleLbl="fgImgPlace1" presStyleIdx="0" presStyleCnt="3"/>
      <dgm:spPr>
        <a:blipFill>
          <a:blip xmlns:r="http://schemas.openxmlformats.org/officeDocument/2006/relationships" r:embed="rId1"/>
          <a:srcRect/>
          <a:stretch>
            <a:fillRect t="-1000" b="-1000"/>
          </a:stretch>
        </a:blipFill>
      </dgm:spPr>
    </dgm:pt>
    <dgm:pt modelId="{8B25F194-D335-42AC-AC29-FDC6D1ADE851}" type="pres">
      <dgm:prSet presAssocID="{0D260CBF-C860-44F1-B8C6-8C0A5F1CAB02}" presName="text" presStyleLbl="node1" presStyleIdx="0" presStyleCnt="3">
        <dgm:presLayoutVars>
          <dgm:bulletEnabled val="1"/>
        </dgm:presLayoutVars>
      </dgm:prSet>
      <dgm:spPr/>
      <dgm:t>
        <a:bodyPr/>
        <a:lstStyle/>
        <a:p>
          <a:endParaRPr lang="ru-RU"/>
        </a:p>
      </dgm:t>
    </dgm:pt>
    <dgm:pt modelId="{39B3B9FB-BE9A-4341-AEB4-9B3E0737F516}" type="pres">
      <dgm:prSet presAssocID="{7B2549BD-53BF-4E21-8E19-86B4D1217C87}" presName="spacer" presStyleCnt="0"/>
      <dgm:spPr/>
    </dgm:pt>
    <dgm:pt modelId="{71E4B3CF-9AF5-49AD-BBF8-180AE0CA1B07}" type="pres">
      <dgm:prSet presAssocID="{83A31F1B-5ABA-4912-952E-BDC31BF48ECA}" presName="comp" presStyleCnt="0"/>
      <dgm:spPr/>
    </dgm:pt>
    <dgm:pt modelId="{79A37EA3-6C9A-44CE-908A-B954436489E5}" type="pres">
      <dgm:prSet presAssocID="{83A31F1B-5ABA-4912-952E-BDC31BF48ECA}" presName="box" presStyleLbl="node1" presStyleIdx="1" presStyleCnt="3"/>
      <dgm:spPr/>
      <dgm:t>
        <a:bodyPr/>
        <a:lstStyle/>
        <a:p>
          <a:endParaRPr lang="ru-RU"/>
        </a:p>
      </dgm:t>
    </dgm:pt>
    <dgm:pt modelId="{10DE7F93-367F-4019-9F53-6DEEE7FC6CAC}" type="pres">
      <dgm:prSet presAssocID="{83A31F1B-5ABA-4912-952E-BDC31BF48ECA}" presName="img" presStyleLbl="fgImgPlace1" presStyleIdx="1" presStyleCnt="3"/>
      <dgm:spPr>
        <a:blipFill>
          <a:blip xmlns:r="http://schemas.openxmlformats.org/officeDocument/2006/relationships" r:embed="rId2"/>
          <a:srcRect/>
          <a:stretch>
            <a:fillRect t="-2000" b="-2000"/>
          </a:stretch>
        </a:blipFill>
      </dgm:spPr>
    </dgm:pt>
    <dgm:pt modelId="{62274085-189D-4565-9192-081143796A81}" type="pres">
      <dgm:prSet presAssocID="{83A31F1B-5ABA-4912-952E-BDC31BF48ECA}" presName="text" presStyleLbl="node1" presStyleIdx="1" presStyleCnt="3">
        <dgm:presLayoutVars>
          <dgm:bulletEnabled val="1"/>
        </dgm:presLayoutVars>
      </dgm:prSet>
      <dgm:spPr/>
      <dgm:t>
        <a:bodyPr/>
        <a:lstStyle/>
        <a:p>
          <a:endParaRPr lang="ru-RU"/>
        </a:p>
      </dgm:t>
    </dgm:pt>
    <dgm:pt modelId="{1FCBEA3D-C2F4-4557-8CCE-91BDA9BEC744}" type="pres">
      <dgm:prSet presAssocID="{6AF9DA0D-CE86-465A-98E0-E5D3C05711A8}" presName="spacer" presStyleCnt="0"/>
      <dgm:spPr/>
    </dgm:pt>
    <dgm:pt modelId="{997963B8-A72A-4BA5-B0A0-3377FDED8C66}" type="pres">
      <dgm:prSet presAssocID="{FB4C596F-11D2-48E0-9296-2B32517D4988}" presName="comp" presStyleCnt="0"/>
      <dgm:spPr/>
    </dgm:pt>
    <dgm:pt modelId="{D3E42C2E-5659-42B4-81C2-580C322A0139}" type="pres">
      <dgm:prSet presAssocID="{FB4C596F-11D2-48E0-9296-2B32517D4988}" presName="box" presStyleLbl="node1" presStyleIdx="2" presStyleCnt="3"/>
      <dgm:spPr/>
      <dgm:t>
        <a:bodyPr/>
        <a:lstStyle/>
        <a:p>
          <a:endParaRPr lang="ru-RU"/>
        </a:p>
      </dgm:t>
    </dgm:pt>
    <dgm:pt modelId="{65C6FECC-83A6-453B-AC1E-EFD9484184C3}" type="pres">
      <dgm:prSet presAssocID="{FB4C596F-11D2-48E0-9296-2B32517D4988}" presName="img" presStyleLbl="fgImgPlace1" presStyleIdx="2" presStyleCnt="3"/>
      <dgm:spPr>
        <a:blipFill>
          <a:blip xmlns:r="http://schemas.openxmlformats.org/officeDocument/2006/relationships" r:embed="rId3"/>
          <a:srcRect/>
          <a:stretch>
            <a:fillRect t="-1000" b="-1000"/>
          </a:stretch>
        </a:blipFill>
      </dgm:spPr>
    </dgm:pt>
    <dgm:pt modelId="{B1932EF1-951B-4B2B-B6DF-21193AD22D29}" type="pres">
      <dgm:prSet presAssocID="{FB4C596F-11D2-48E0-9296-2B32517D4988}" presName="text" presStyleLbl="node1" presStyleIdx="2" presStyleCnt="3">
        <dgm:presLayoutVars>
          <dgm:bulletEnabled val="1"/>
        </dgm:presLayoutVars>
      </dgm:prSet>
      <dgm:spPr/>
      <dgm:t>
        <a:bodyPr/>
        <a:lstStyle/>
        <a:p>
          <a:endParaRPr lang="ru-RU"/>
        </a:p>
      </dgm:t>
    </dgm:pt>
  </dgm:ptLst>
  <dgm:cxnLst>
    <dgm:cxn modelId="{91F80A10-EA5E-41DC-9442-F0BB13E00D72}" srcId="{290F8703-3321-4B18-9A2F-0DE6E628D99C}" destId="{83A31F1B-5ABA-4912-952E-BDC31BF48ECA}" srcOrd="1" destOrd="0" parTransId="{0847A2DF-ADC0-4827-AA2B-60759E250494}" sibTransId="{6AF9DA0D-CE86-465A-98E0-E5D3C05711A8}"/>
    <dgm:cxn modelId="{37251B86-DC4A-43C8-8C4C-301697123AF5}" type="presOf" srcId="{83A31F1B-5ABA-4912-952E-BDC31BF48ECA}" destId="{62274085-189D-4565-9192-081143796A81}" srcOrd="1" destOrd="0" presId="urn:microsoft.com/office/officeart/2005/8/layout/vList4"/>
    <dgm:cxn modelId="{0AC7B224-90ED-4D3D-B50B-E816BF362797}" type="presOf" srcId="{0D260CBF-C860-44F1-B8C6-8C0A5F1CAB02}" destId="{D62B7515-20A1-45CE-84AB-B6668AD9BEF2}" srcOrd="0" destOrd="0" presId="urn:microsoft.com/office/officeart/2005/8/layout/vList4"/>
    <dgm:cxn modelId="{6647994A-891D-4A88-9BCD-D4520B79BA9C}" type="presOf" srcId="{83A31F1B-5ABA-4912-952E-BDC31BF48ECA}" destId="{79A37EA3-6C9A-44CE-908A-B954436489E5}" srcOrd="0" destOrd="0" presId="urn:microsoft.com/office/officeart/2005/8/layout/vList4"/>
    <dgm:cxn modelId="{522E571B-97CF-42E3-B228-C18F4F6587CD}" type="presOf" srcId="{FB4C596F-11D2-48E0-9296-2B32517D4988}" destId="{B1932EF1-951B-4B2B-B6DF-21193AD22D29}" srcOrd="1" destOrd="0" presId="urn:microsoft.com/office/officeart/2005/8/layout/vList4"/>
    <dgm:cxn modelId="{F56D2A82-C53A-4697-81CB-8E2226D28F54}" type="presOf" srcId="{290F8703-3321-4B18-9A2F-0DE6E628D99C}" destId="{B17FDCF4-9B26-4A54-9290-F2C13940FA34}" srcOrd="0" destOrd="0" presId="urn:microsoft.com/office/officeart/2005/8/layout/vList4"/>
    <dgm:cxn modelId="{A188D47F-8765-47EC-9F2F-2D53DFBC4E5A}" type="presOf" srcId="{0D260CBF-C860-44F1-B8C6-8C0A5F1CAB02}" destId="{8B25F194-D335-42AC-AC29-FDC6D1ADE851}" srcOrd="1" destOrd="0" presId="urn:microsoft.com/office/officeart/2005/8/layout/vList4"/>
    <dgm:cxn modelId="{81863FE3-91E6-4324-BEAF-B27645CA9BF8}" srcId="{290F8703-3321-4B18-9A2F-0DE6E628D99C}" destId="{0D260CBF-C860-44F1-B8C6-8C0A5F1CAB02}" srcOrd="0" destOrd="0" parTransId="{FA5A8ECD-7270-47D8-9EEB-B82717D09FB6}" sibTransId="{7B2549BD-53BF-4E21-8E19-86B4D1217C87}"/>
    <dgm:cxn modelId="{8456E180-1537-4FAE-95D0-04923994CF74}" srcId="{290F8703-3321-4B18-9A2F-0DE6E628D99C}" destId="{FB4C596F-11D2-48E0-9296-2B32517D4988}" srcOrd="2" destOrd="0" parTransId="{B711C0B1-5B79-4EA9-96A4-B138C38FAE0F}" sibTransId="{27E6A579-5EAF-4202-BD23-DCB200C302D7}"/>
    <dgm:cxn modelId="{174151D6-BE73-43C0-BD43-D47C34364639}" type="presOf" srcId="{FB4C596F-11D2-48E0-9296-2B32517D4988}" destId="{D3E42C2E-5659-42B4-81C2-580C322A0139}" srcOrd="0" destOrd="0" presId="urn:microsoft.com/office/officeart/2005/8/layout/vList4"/>
    <dgm:cxn modelId="{72ED9F43-D36C-4457-97DC-C011038C2C08}" type="presParOf" srcId="{B17FDCF4-9B26-4A54-9290-F2C13940FA34}" destId="{E0E7AB31-7DB7-4379-BE94-C7C73DDA90FF}" srcOrd="0" destOrd="0" presId="urn:microsoft.com/office/officeart/2005/8/layout/vList4"/>
    <dgm:cxn modelId="{5C49B620-34A9-4E04-989A-68D2B0004A22}" type="presParOf" srcId="{E0E7AB31-7DB7-4379-BE94-C7C73DDA90FF}" destId="{D62B7515-20A1-45CE-84AB-B6668AD9BEF2}" srcOrd="0" destOrd="0" presId="urn:microsoft.com/office/officeart/2005/8/layout/vList4"/>
    <dgm:cxn modelId="{B5733A5B-4BB7-4546-96F4-D0D68C5FF4CE}" type="presParOf" srcId="{E0E7AB31-7DB7-4379-BE94-C7C73DDA90FF}" destId="{590DB7EE-04CF-4CEA-B535-BF707AC93F33}" srcOrd="1" destOrd="0" presId="urn:microsoft.com/office/officeart/2005/8/layout/vList4"/>
    <dgm:cxn modelId="{B40C9F67-5DE8-4F94-B1CD-8C5CAA07CA4B}" type="presParOf" srcId="{E0E7AB31-7DB7-4379-BE94-C7C73DDA90FF}" destId="{8B25F194-D335-42AC-AC29-FDC6D1ADE851}" srcOrd="2" destOrd="0" presId="urn:microsoft.com/office/officeart/2005/8/layout/vList4"/>
    <dgm:cxn modelId="{1BC9FD73-A79B-4621-A951-5DF0C5473509}" type="presParOf" srcId="{B17FDCF4-9B26-4A54-9290-F2C13940FA34}" destId="{39B3B9FB-BE9A-4341-AEB4-9B3E0737F516}" srcOrd="1" destOrd="0" presId="urn:microsoft.com/office/officeart/2005/8/layout/vList4"/>
    <dgm:cxn modelId="{4F0D5492-FC19-4BDA-872F-23DFD7D06B4F}" type="presParOf" srcId="{B17FDCF4-9B26-4A54-9290-F2C13940FA34}" destId="{71E4B3CF-9AF5-49AD-BBF8-180AE0CA1B07}" srcOrd="2" destOrd="0" presId="urn:microsoft.com/office/officeart/2005/8/layout/vList4"/>
    <dgm:cxn modelId="{2768B3C6-B004-4315-97B9-C97EE4DECD37}" type="presParOf" srcId="{71E4B3CF-9AF5-49AD-BBF8-180AE0CA1B07}" destId="{79A37EA3-6C9A-44CE-908A-B954436489E5}" srcOrd="0" destOrd="0" presId="urn:microsoft.com/office/officeart/2005/8/layout/vList4"/>
    <dgm:cxn modelId="{BCFADE10-9E6A-4DA2-B2F3-377899D62B29}" type="presParOf" srcId="{71E4B3CF-9AF5-49AD-BBF8-180AE0CA1B07}" destId="{10DE7F93-367F-4019-9F53-6DEEE7FC6CAC}" srcOrd="1" destOrd="0" presId="urn:microsoft.com/office/officeart/2005/8/layout/vList4"/>
    <dgm:cxn modelId="{A29FE534-3EB9-4937-93BF-4CE17B40EE28}" type="presParOf" srcId="{71E4B3CF-9AF5-49AD-BBF8-180AE0CA1B07}" destId="{62274085-189D-4565-9192-081143796A81}" srcOrd="2" destOrd="0" presId="urn:microsoft.com/office/officeart/2005/8/layout/vList4"/>
    <dgm:cxn modelId="{273522DF-FCDD-482A-A351-624029761F65}" type="presParOf" srcId="{B17FDCF4-9B26-4A54-9290-F2C13940FA34}" destId="{1FCBEA3D-C2F4-4557-8CCE-91BDA9BEC744}" srcOrd="3" destOrd="0" presId="urn:microsoft.com/office/officeart/2005/8/layout/vList4"/>
    <dgm:cxn modelId="{557777EE-66CB-408A-9376-A04033F5A9F1}" type="presParOf" srcId="{B17FDCF4-9B26-4A54-9290-F2C13940FA34}" destId="{997963B8-A72A-4BA5-B0A0-3377FDED8C66}" srcOrd="4" destOrd="0" presId="urn:microsoft.com/office/officeart/2005/8/layout/vList4"/>
    <dgm:cxn modelId="{A290C46A-F409-465B-9EC8-0C5228A9EBA4}" type="presParOf" srcId="{997963B8-A72A-4BA5-B0A0-3377FDED8C66}" destId="{D3E42C2E-5659-42B4-81C2-580C322A0139}" srcOrd="0" destOrd="0" presId="urn:microsoft.com/office/officeart/2005/8/layout/vList4"/>
    <dgm:cxn modelId="{DB888FFD-C6DC-4373-B3C3-C1C8D514913C}" type="presParOf" srcId="{997963B8-A72A-4BA5-B0A0-3377FDED8C66}" destId="{65C6FECC-83A6-453B-AC1E-EFD9484184C3}" srcOrd="1" destOrd="0" presId="urn:microsoft.com/office/officeart/2005/8/layout/vList4"/>
    <dgm:cxn modelId="{823092B2-C038-40B1-9BAE-0D3E6586B8AD}" type="presParOf" srcId="{997963B8-A72A-4BA5-B0A0-3377FDED8C66}" destId="{B1932EF1-951B-4B2B-B6DF-21193AD22D2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0F8703-3321-4B18-9A2F-0DE6E628D99C}"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uz-Cyrl-UZ"/>
        </a:p>
      </dgm:t>
    </dgm:pt>
    <dgm:pt modelId="{0D260CBF-C860-44F1-B8C6-8C0A5F1CAB02}">
      <dgm:prSet phldrT="[Текст]"/>
      <dgm:spPr/>
      <dgm:t>
        <a:bodyPr/>
        <a:lstStyle/>
        <a:p>
          <a:r>
            <a:rPr lang="uz-Cyrl-UZ" dirty="0"/>
            <a:t>Давлат органларини “маҳаллабай” ишлаш тизимига ўтказиш</a:t>
          </a:r>
        </a:p>
      </dgm:t>
    </dgm:pt>
    <dgm:pt modelId="{7B2549BD-53BF-4E21-8E19-86B4D1217C87}" type="sibTrans" cxnId="{81863FE3-91E6-4324-BEAF-B27645CA9BF8}">
      <dgm:prSet/>
      <dgm:spPr/>
      <dgm:t>
        <a:bodyPr/>
        <a:lstStyle/>
        <a:p>
          <a:endParaRPr lang="uz-Cyrl-UZ"/>
        </a:p>
      </dgm:t>
    </dgm:pt>
    <dgm:pt modelId="{FA5A8ECD-7270-47D8-9EEB-B82717D09FB6}" type="parTrans" cxnId="{81863FE3-91E6-4324-BEAF-B27645CA9BF8}">
      <dgm:prSet/>
      <dgm:spPr/>
      <dgm:t>
        <a:bodyPr/>
        <a:lstStyle/>
        <a:p>
          <a:endParaRPr lang="uz-Cyrl-UZ"/>
        </a:p>
      </dgm:t>
    </dgm:pt>
    <dgm:pt modelId="{83A31F1B-5ABA-4912-952E-BDC31BF48ECA}">
      <dgm:prSet phldrT="[Текст]"/>
      <dgm:spPr/>
      <dgm:t>
        <a:bodyPr/>
        <a:lstStyle/>
        <a:p>
          <a:r>
            <a:rPr lang="uz-Cyrl-UZ" dirty="0"/>
            <a:t>Электрон давлат хизматлари улушини амалдаги 54 фоиздан 90 фоизга етказиш</a:t>
          </a:r>
        </a:p>
      </dgm:t>
    </dgm:pt>
    <dgm:pt modelId="{6AF9DA0D-CE86-465A-98E0-E5D3C05711A8}" type="sibTrans" cxnId="{91F80A10-EA5E-41DC-9442-F0BB13E00D72}">
      <dgm:prSet/>
      <dgm:spPr/>
      <dgm:t>
        <a:bodyPr/>
        <a:lstStyle/>
        <a:p>
          <a:endParaRPr lang="uz-Cyrl-UZ"/>
        </a:p>
      </dgm:t>
    </dgm:pt>
    <dgm:pt modelId="{0847A2DF-ADC0-4827-AA2B-60759E250494}" type="parTrans" cxnId="{91F80A10-EA5E-41DC-9442-F0BB13E00D72}">
      <dgm:prSet/>
      <dgm:spPr/>
      <dgm:t>
        <a:bodyPr/>
        <a:lstStyle/>
        <a:p>
          <a:endParaRPr lang="uz-Cyrl-UZ"/>
        </a:p>
      </dgm:t>
    </dgm:pt>
    <dgm:pt modelId="{F8910A0D-BD40-45F0-A5AD-9FDF42776C4B}">
      <dgm:prSet phldrT="[Текст]"/>
      <dgm:spPr/>
      <dgm:t>
        <a:bodyPr/>
        <a:lstStyle/>
        <a:p>
          <a:r>
            <a:rPr lang="uz-Cyrl-UZ" dirty="0"/>
            <a:t>Жамоатчилик фикрини мунтазам ва илмий асосланган ҳолда тизимли ўрганиш</a:t>
          </a:r>
        </a:p>
      </dgm:t>
    </dgm:pt>
    <dgm:pt modelId="{CC0E5DDC-9DF0-4AAF-85E8-10E73CADCC43}" type="sibTrans" cxnId="{4CFC3357-CD34-4C7E-92A7-B383A6143546}">
      <dgm:prSet/>
      <dgm:spPr/>
      <dgm:t>
        <a:bodyPr/>
        <a:lstStyle/>
        <a:p>
          <a:endParaRPr lang="uz-Cyrl-UZ"/>
        </a:p>
      </dgm:t>
    </dgm:pt>
    <dgm:pt modelId="{75769DDC-F468-4398-B091-DDFEB6B7F82D}" type="parTrans" cxnId="{4CFC3357-CD34-4C7E-92A7-B383A6143546}">
      <dgm:prSet/>
      <dgm:spPr/>
      <dgm:t>
        <a:bodyPr/>
        <a:lstStyle/>
        <a:p>
          <a:endParaRPr lang="uz-Cyrl-UZ"/>
        </a:p>
      </dgm:t>
    </dgm:pt>
    <dgm:pt modelId="{B17FDCF4-9B26-4A54-9290-F2C13940FA34}" type="pres">
      <dgm:prSet presAssocID="{290F8703-3321-4B18-9A2F-0DE6E628D99C}" presName="linear" presStyleCnt="0">
        <dgm:presLayoutVars>
          <dgm:dir/>
          <dgm:resizeHandles val="exact"/>
        </dgm:presLayoutVars>
      </dgm:prSet>
      <dgm:spPr/>
      <dgm:t>
        <a:bodyPr/>
        <a:lstStyle/>
        <a:p>
          <a:endParaRPr lang="ru-RU"/>
        </a:p>
      </dgm:t>
    </dgm:pt>
    <dgm:pt modelId="{E0E7AB31-7DB7-4379-BE94-C7C73DDA90FF}" type="pres">
      <dgm:prSet presAssocID="{0D260CBF-C860-44F1-B8C6-8C0A5F1CAB02}" presName="comp" presStyleCnt="0"/>
      <dgm:spPr/>
    </dgm:pt>
    <dgm:pt modelId="{D62B7515-20A1-45CE-84AB-B6668AD9BEF2}" type="pres">
      <dgm:prSet presAssocID="{0D260CBF-C860-44F1-B8C6-8C0A5F1CAB02}" presName="box" presStyleLbl="node1" presStyleIdx="0" presStyleCnt="3"/>
      <dgm:spPr/>
      <dgm:t>
        <a:bodyPr/>
        <a:lstStyle/>
        <a:p>
          <a:endParaRPr lang="ru-RU"/>
        </a:p>
      </dgm:t>
    </dgm:pt>
    <dgm:pt modelId="{590DB7EE-04CF-4CEA-B535-BF707AC93F33}" type="pres">
      <dgm:prSet presAssocID="{0D260CBF-C860-44F1-B8C6-8C0A5F1CAB02}"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15000" r="-15000"/>
          </a:stretch>
        </a:blipFill>
      </dgm:spPr>
    </dgm:pt>
    <dgm:pt modelId="{8B25F194-D335-42AC-AC29-FDC6D1ADE851}" type="pres">
      <dgm:prSet presAssocID="{0D260CBF-C860-44F1-B8C6-8C0A5F1CAB02}" presName="text" presStyleLbl="node1" presStyleIdx="0" presStyleCnt="3">
        <dgm:presLayoutVars>
          <dgm:bulletEnabled val="1"/>
        </dgm:presLayoutVars>
      </dgm:prSet>
      <dgm:spPr/>
      <dgm:t>
        <a:bodyPr/>
        <a:lstStyle/>
        <a:p>
          <a:endParaRPr lang="ru-RU"/>
        </a:p>
      </dgm:t>
    </dgm:pt>
    <dgm:pt modelId="{39B3B9FB-BE9A-4341-AEB4-9B3E0737F516}" type="pres">
      <dgm:prSet presAssocID="{7B2549BD-53BF-4E21-8E19-86B4D1217C87}" presName="spacer" presStyleCnt="0"/>
      <dgm:spPr/>
    </dgm:pt>
    <dgm:pt modelId="{71E4B3CF-9AF5-49AD-BBF8-180AE0CA1B07}" type="pres">
      <dgm:prSet presAssocID="{83A31F1B-5ABA-4912-952E-BDC31BF48ECA}" presName="comp" presStyleCnt="0"/>
      <dgm:spPr/>
    </dgm:pt>
    <dgm:pt modelId="{79A37EA3-6C9A-44CE-908A-B954436489E5}" type="pres">
      <dgm:prSet presAssocID="{83A31F1B-5ABA-4912-952E-BDC31BF48ECA}" presName="box" presStyleLbl="node1" presStyleIdx="1" presStyleCnt="3"/>
      <dgm:spPr/>
      <dgm:t>
        <a:bodyPr/>
        <a:lstStyle/>
        <a:p>
          <a:endParaRPr lang="ru-RU"/>
        </a:p>
      </dgm:t>
    </dgm:pt>
    <dgm:pt modelId="{10DE7F93-367F-4019-9F53-6DEEE7FC6CAC}" type="pres">
      <dgm:prSet presAssocID="{83A31F1B-5ABA-4912-952E-BDC31BF48ECA}"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dgm:spPr>
    </dgm:pt>
    <dgm:pt modelId="{62274085-189D-4565-9192-081143796A81}" type="pres">
      <dgm:prSet presAssocID="{83A31F1B-5ABA-4912-952E-BDC31BF48ECA}" presName="text" presStyleLbl="node1" presStyleIdx="1" presStyleCnt="3">
        <dgm:presLayoutVars>
          <dgm:bulletEnabled val="1"/>
        </dgm:presLayoutVars>
      </dgm:prSet>
      <dgm:spPr/>
      <dgm:t>
        <a:bodyPr/>
        <a:lstStyle/>
        <a:p>
          <a:endParaRPr lang="ru-RU"/>
        </a:p>
      </dgm:t>
    </dgm:pt>
    <dgm:pt modelId="{1FCBEA3D-C2F4-4557-8CCE-91BDA9BEC744}" type="pres">
      <dgm:prSet presAssocID="{6AF9DA0D-CE86-465A-98E0-E5D3C05711A8}" presName="spacer" presStyleCnt="0"/>
      <dgm:spPr/>
    </dgm:pt>
    <dgm:pt modelId="{AA4801BC-6700-47FC-B6D7-C42BD04DF568}" type="pres">
      <dgm:prSet presAssocID="{F8910A0D-BD40-45F0-A5AD-9FDF42776C4B}" presName="comp" presStyleCnt="0"/>
      <dgm:spPr/>
    </dgm:pt>
    <dgm:pt modelId="{A52E7EC9-C8CC-4BDD-A915-83D7B3D966B9}" type="pres">
      <dgm:prSet presAssocID="{F8910A0D-BD40-45F0-A5AD-9FDF42776C4B}" presName="box" presStyleLbl="node1" presStyleIdx="2" presStyleCnt="3"/>
      <dgm:spPr/>
      <dgm:t>
        <a:bodyPr/>
        <a:lstStyle/>
        <a:p>
          <a:endParaRPr lang="ru-RU"/>
        </a:p>
      </dgm:t>
    </dgm:pt>
    <dgm:pt modelId="{4472E266-C35C-450B-BE5D-8A267DF8C275}" type="pres">
      <dgm:prSet presAssocID="{F8910A0D-BD40-45F0-A5AD-9FDF42776C4B}"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5000" r="-5000"/>
          </a:stretch>
        </a:blipFill>
      </dgm:spPr>
    </dgm:pt>
    <dgm:pt modelId="{EAD07E13-19E5-4E4F-810E-265F92ABD365}" type="pres">
      <dgm:prSet presAssocID="{F8910A0D-BD40-45F0-A5AD-9FDF42776C4B}" presName="text" presStyleLbl="node1" presStyleIdx="2" presStyleCnt="3">
        <dgm:presLayoutVars>
          <dgm:bulletEnabled val="1"/>
        </dgm:presLayoutVars>
      </dgm:prSet>
      <dgm:spPr/>
      <dgm:t>
        <a:bodyPr/>
        <a:lstStyle/>
        <a:p>
          <a:endParaRPr lang="ru-RU"/>
        </a:p>
      </dgm:t>
    </dgm:pt>
  </dgm:ptLst>
  <dgm:cxnLst>
    <dgm:cxn modelId="{91F80A10-EA5E-41DC-9442-F0BB13E00D72}" srcId="{290F8703-3321-4B18-9A2F-0DE6E628D99C}" destId="{83A31F1B-5ABA-4912-952E-BDC31BF48ECA}" srcOrd="1" destOrd="0" parTransId="{0847A2DF-ADC0-4827-AA2B-60759E250494}" sibTransId="{6AF9DA0D-CE86-465A-98E0-E5D3C05711A8}"/>
    <dgm:cxn modelId="{37251B86-DC4A-43C8-8C4C-301697123AF5}" type="presOf" srcId="{83A31F1B-5ABA-4912-952E-BDC31BF48ECA}" destId="{62274085-189D-4565-9192-081143796A81}" srcOrd="1" destOrd="0" presId="urn:microsoft.com/office/officeart/2005/8/layout/vList4"/>
    <dgm:cxn modelId="{0AC7B224-90ED-4D3D-B50B-E816BF362797}" type="presOf" srcId="{0D260CBF-C860-44F1-B8C6-8C0A5F1CAB02}" destId="{D62B7515-20A1-45CE-84AB-B6668AD9BEF2}" srcOrd="0" destOrd="0" presId="urn:microsoft.com/office/officeart/2005/8/layout/vList4"/>
    <dgm:cxn modelId="{6647994A-891D-4A88-9BCD-D4520B79BA9C}" type="presOf" srcId="{83A31F1B-5ABA-4912-952E-BDC31BF48ECA}" destId="{79A37EA3-6C9A-44CE-908A-B954436489E5}" srcOrd="0" destOrd="0" presId="urn:microsoft.com/office/officeart/2005/8/layout/vList4"/>
    <dgm:cxn modelId="{BCC94A83-32E7-4674-B4CF-F235D7BC8284}" type="presOf" srcId="{F8910A0D-BD40-45F0-A5AD-9FDF42776C4B}" destId="{A52E7EC9-C8CC-4BDD-A915-83D7B3D966B9}" srcOrd="0" destOrd="0" presId="urn:microsoft.com/office/officeart/2005/8/layout/vList4"/>
    <dgm:cxn modelId="{F56D2A82-C53A-4697-81CB-8E2226D28F54}" type="presOf" srcId="{290F8703-3321-4B18-9A2F-0DE6E628D99C}" destId="{B17FDCF4-9B26-4A54-9290-F2C13940FA34}" srcOrd="0" destOrd="0" presId="urn:microsoft.com/office/officeart/2005/8/layout/vList4"/>
    <dgm:cxn modelId="{A188D47F-8765-47EC-9F2F-2D53DFBC4E5A}" type="presOf" srcId="{0D260CBF-C860-44F1-B8C6-8C0A5F1CAB02}" destId="{8B25F194-D335-42AC-AC29-FDC6D1ADE851}" srcOrd="1" destOrd="0" presId="urn:microsoft.com/office/officeart/2005/8/layout/vList4"/>
    <dgm:cxn modelId="{C765C9F9-A061-4D95-B1A6-B91709663905}" type="presOf" srcId="{F8910A0D-BD40-45F0-A5AD-9FDF42776C4B}" destId="{EAD07E13-19E5-4E4F-810E-265F92ABD365}" srcOrd="1" destOrd="0" presId="urn:microsoft.com/office/officeart/2005/8/layout/vList4"/>
    <dgm:cxn modelId="{81863FE3-91E6-4324-BEAF-B27645CA9BF8}" srcId="{290F8703-3321-4B18-9A2F-0DE6E628D99C}" destId="{0D260CBF-C860-44F1-B8C6-8C0A5F1CAB02}" srcOrd="0" destOrd="0" parTransId="{FA5A8ECD-7270-47D8-9EEB-B82717D09FB6}" sibTransId="{7B2549BD-53BF-4E21-8E19-86B4D1217C87}"/>
    <dgm:cxn modelId="{4CFC3357-CD34-4C7E-92A7-B383A6143546}" srcId="{290F8703-3321-4B18-9A2F-0DE6E628D99C}" destId="{F8910A0D-BD40-45F0-A5AD-9FDF42776C4B}" srcOrd="2" destOrd="0" parTransId="{75769DDC-F468-4398-B091-DDFEB6B7F82D}" sibTransId="{CC0E5DDC-9DF0-4AAF-85E8-10E73CADCC43}"/>
    <dgm:cxn modelId="{72ED9F43-D36C-4457-97DC-C011038C2C08}" type="presParOf" srcId="{B17FDCF4-9B26-4A54-9290-F2C13940FA34}" destId="{E0E7AB31-7DB7-4379-BE94-C7C73DDA90FF}" srcOrd="0" destOrd="0" presId="urn:microsoft.com/office/officeart/2005/8/layout/vList4"/>
    <dgm:cxn modelId="{5C49B620-34A9-4E04-989A-68D2B0004A22}" type="presParOf" srcId="{E0E7AB31-7DB7-4379-BE94-C7C73DDA90FF}" destId="{D62B7515-20A1-45CE-84AB-B6668AD9BEF2}" srcOrd="0" destOrd="0" presId="urn:microsoft.com/office/officeart/2005/8/layout/vList4"/>
    <dgm:cxn modelId="{B5733A5B-4BB7-4546-96F4-D0D68C5FF4CE}" type="presParOf" srcId="{E0E7AB31-7DB7-4379-BE94-C7C73DDA90FF}" destId="{590DB7EE-04CF-4CEA-B535-BF707AC93F33}" srcOrd="1" destOrd="0" presId="urn:microsoft.com/office/officeart/2005/8/layout/vList4"/>
    <dgm:cxn modelId="{B40C9F67-5DE8-4F94-B1CD-8C5CAA07CA4B}" type="presParOf" srcId="{E0E7AB31-7DB7-4379-BE94-C7C73DDA90FF}" destId="{8B25F194-D335-42AC-AC29-FDC6D1ADE851}" srcOrd="2" destOrd="0" presId="urn:microsoft.com/office/officeart/2005/8/layout/vList4"/>
    <dgm:cxn modelId="{1BC9FD73-A79B-4621-A951-5DF0C5473509}" type="presParOf" srcId="{B17FDCF4-9B26-4A54-9290-F2C13940FA34}" destId="{39B3B9FB-BE9A-4341-AEB4-9B3E0737F516}" srcOrd="1" destOrd="0" presId="urn:microsoft.com/office/officeart/2005/8/layout/vList4"/>
    <dgm:cxn modelId="{4F0D5492-FC19-4BDA-872F-23DFD7D06B4F}" type="presParOf" srcId="{B17FDCF4-9B26-4A54-9290-F2C13940FA34}" destId="{71E4B3CF-9AF5-49AD-BBF8-180AE0CA1B07}" srcOrd="2" destOrd="0" presId="urn:microsoft.com/office/officeart/2005/8/layout/vList4"/>
    <dgm:cxn modelId="{2768B3C6-B004-4315-97B9-C97EE4DECD37}" type="presParOf" srcId="{71E4B3CF-9AF5-49AD-BBF8-180AE0CA1B07}" destId="{79A37EA3-6C9A-44CE-908A-B954436489E5}" srcOrd="0" destOrd="0" presId="urn:microsoft.com/office/officeart/2005/8/layout/vList4"/>
    <dgm:cxn modelId="{BCFADE10-9E6A-4DA2-B2F3-377899D62B29}" type="presParOf" srcId="{71E4B3CF-9AF5-49AD-BBF8-180AE0CA1B07}" destId="{10DE7F93-367F-4019-9F53-6DEEE7FC6CAC}" srcOrd="1" destOrd="0" presId="urn:microsoft.com/office/officeart/2005/8/layout/vList4"/>
    <dgm:cxn modelId="{A29FE534-3EB9-4937-93BF-4CE17B40EE28}" type="presParOf" srcId="{71E4B3CF-9AF5-49AD-BBF8-180AE0CA1B07}" destId="{62274085-189D-4565-9192-081143796A81}" srcOrd="2" destOrd="0" presId="urn:microsoft.com/office/officeart/2005/8/layout/vList4"/>
    <dgm:cxn modelId="{273522DF-FCDD-482A-A351-624029761F65}" type="presParOf" srcId="{B17FDCF4-9B26-4A54-9290-F2C13940FA34}" destId="{1FCBEA3D-C2F4-4557-8CCE-91BDA9BEC744}" srcOrd="3" destOrd="0" presId="urn:microsoft.com/office/officeart/2005/8/layout/vList4"/>
    <dgm:cxn modelId="{BEA42217-0AA6-478F-A030-23E1F8B9B345}" type="presParOf" srcId="{B17FDCF4-9B26-4A54-9290-F2C13940FA34}" destId="{AA4801BC-6700-47FC-B6D7-C42BD04DF568}" srcOrd="4" destOrd="0" presId="urn:microsoft.com/office/officeart/2005/8/layout/vList4"/>
    <dgm:cxn modelId="{7085AF8C-FBD1-4270-9136-9D8C96C5C53A}" type="presParOf" srcId="{AA4801BC-6700-47FC-B6D7-C42BD04DF568}" destId="{A52E7EC9-C8CC-4BDD-A915-83D7B3D966B9}" srcOrd="0" destOrd="0" presId="urn:microsoft.com/office/officeart/2005/8/layout/vList4"/>
    <dgm:cxn modelId="{62BCA5F5-1C80-480D-A9CC-BE3604810CFC}" type="presParOf" srcId="{AA4801BC-6700-47FC-B6D7-C42BD04DF568}" destId="{4472E266-C35C-450B-BE5D-8A267DF8C275}" srcOrd="1" destOrd="0" presId="urn:microsoft.com/office/officeart/2005/8/layout/vList4"/>
    <dgm:cxn modelId="{0D84DE58-E8C1-4BB4-9FFE-95A3518DD0EA}" type="presParOf" srcId="{AA4801BC-6700-47FC-B6D7-C42BD04DF568}" destId="{EAD07E13-19E5-4E4F-810E-265F92ABD36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9F57569-099F-4E10-B975-5E3E6B8E0A5B}" type="doc">
      <dgm:prSet loTypeId="urn:microsoft.com/office/officeart/2005/8/layout/vList3" loCatId="picture" qsTypeId="urn:microsoft.com/office/officeart/2005/8/quickstyle/simple1" qsCatId="simple" csTypeId="urn:microsoft.com/office/officeart/2005/8/colors/accent1_2" csCatId="accent1" phldr="1"/>
      <dgm:spPr/>
    </dgm:pt>
    <dgm:pt modelId="{E63206A0-254A-49F9-BD11-DE3E6FF65EA8}">
      <dgm:prSet phldrT="[Текст]" custT="1"/>
      <dgm:spPr/>
      <dgm:t>
        <a:bodyPr/>
        <a:lstStyle/>
        <a:p>
          <a:r>
            <a:rPr lang="uz-Cyrl-UZ" sz="2800" dirty="0"/>
            <a:t>Секторлар таркибидаги маҳаллаларда фаолият кўрсатаётган “Кексалар маслаҳати” гуруҳлари таркиби билан танишиш</a:t>
          </a:r>
        </a:p>
      </dgm:t>
    </dgm:pt>
    <dgm:pt modelId="{1A6711C6-45A9-4B42-A7D2-0E3E1F903166}" type="parTrans" cxnId="{B43C242A-EDA5-4C6C-B91A-BED0995237E4}">
      <dgm:prSet/>
      <dgm:spPr/>
      <dgm:t>
        <a:bodyPr/>
        <a:lstStyle/>
        <a:p>
          <a:endParaRPr lang="uz-Cyrl-UZ"/>
        </a:p>
      </dgm:t>
    </dgm:pt>
    <dgm:pt modelId="{18306C94-C6E9-4BA3-9E53-32D0684ABFCC}" type="sibTrans" cxnId="{B43C242A-EDA5-4C6C-B91A-BED0995237E4}">
      <dgm:prSet/>
      <dgm:spPr/>
      <dgm:t>
        <a:bodyPr/>
        <a:lstStyle/>
        <a:p>
          <a:endParaRPr lang="uz-Cyrl-UZ"/>
        </a:p>
      </dgm:t>
    </dgm:pt>
    <dgm:pt modelId="{B6D254E1-8B35-4630-9B87-8FD0F011EA0F}">
      <dgm:prSet phldrT="[Текст]" custT="1"/>
      <dgm:spPr/>
      <dgm:t>
        <a:bodyPr/>
        <a:lstStyle/>
        <a:p>
          <a:r>
            <a:rPr lang="uz-Cyrl-UZ" sz="2400" dirty="0"/>
            <a:t>“Кексалар маслаҳати” гуруҳи аъзолари ва сектор ҳудудида истиқомат қилувчи фаол нуронийларни жалб этган ҳолда ҳар ойда бир маротаба маслаҳат кенгашларини ўтказиш</a:t>
          </a:r>
        </a:p>
      </dgm:t>
    </dgm:pt>
    <dgm:pt modelId="{CFAF952D-7F17-42F9-A66C-AF9EAF796E4C}" type="parTrans" cxnId="{EC2C34A9-6A0E-4A3F-9EB7-B3515DBC9446}">
      <dgm:prSet/>
      <dgm:spPr/>
      <dgm:t>
        <a:bodyPr/>
        <a:lstStyle/>
        <a:p>
          <a:endParaRPr lang="uz-Cyrl-UZ"/>
        </a:p>
      </dgm:t>
    </dgm:pt>
    <dgm:pt modelId="{56C0A80A-BD2C-4B6E-98C0-92C2FF1EA97D}" type="sibTrans" cxnId="{EC2C34A9-6A0E-4A3F-9EB7-B3515DBC9446}">
      <dgm:prSet/>
      <dgm:spPr/>
      <dgm:t>
        <a:bodyPr/>
        <a:lstStyle/>
        <a:p>
          <a:endParaRPr lang="uz-Cyrl-UZ"/>
        </a:p>
      </dgm:t>
    </dgm:pt>
    <dgm:pt modelId="{30BA01FE-34C4-4B42-9FE5-05CD6FB0979C}">
      <dgm:prSet phldrT="[Текст]"/>
      <dgm:spPr/>
      <dgm:t>
        <a:bodyPr/>
        <a:lstStyle/>
        <a:p>
          <a:r>
            <a:rPr lang="uz-Cyrl-UZ" dirty="0"/>
            <a:t>Аҳоли муаммоларини ўрганиш, таҳлил қилиш ва ҳал этиш, мурожаатлар билан ишлаш бўйича фаол нуронийлардан иборат кенгашлар ташкил этиш. Улар билан аҳоли эътирозларига энг кўп сабаб бўлаётган муаммоларни аниқлаш мақсадида доимий муҳокамалар ўтказиб бориш</a:t>
          </a:r>
        </a:p>
      </dgm:t>
    </dgm:pt>
    <dgm:pt modelId="{99EFBF57-9699-423A-BAFB-1F25BE7CE905}" type="parTrans" cxnId="{E7D13609-C33B-40E4-AE63-778023D11619}">
      <dgm:prSet/>
      <dgm:spPr/>
      <dgm:t>
        <a:bodyPr/>
        <a:lstStyle/>
        <a:p>
          <a:endParaRPr lang="uz-Cyrl-UZ"/>
        </a:p>
      </dgm:t>
    </dgm:pt>
    <dgm:pt modelId="{DAE2C43A-4B9C-4871-B478-DFD67B9E19FC}" type="sibTrans" cxnId="{E7D13609-C33B-40E4-AE63-778023D11619}">
      <dgm:prSet/>
      <dgm:spPr/>
      <dgm:t>
        <a:bodyPr/>
        <a:lstStyle/>
        <a:p>
          <a:endParaRPr lang="uz-Cyrl-UZ"/>
        </a:p>
      </dgm:t>
    </dgm:pt>
    <dgm:pt modelId="{CD86BB2B-32E1-49E1-BFC3-12FB1343F1F2}" type="pres">
      <dgm:prSet presAssocID="{69F57569-099F-4E10-B975-5E3E6B8E0A5B}" presName="linearFlow" presStyleCnt="0">
        <dgm:presLayoutVars>
          <dgm:dir/>
          <dgm:resizeHandles val="exact"/>
        </dgm:presLayoutVars>
      </dgm:prSet>
      <dgm:spPr/>
    </dgm:pt>
    <dgm:pt modelId="{3820F67C-EE96-4A0C-ABFD-F8DBD545DAFD}" type="pres">
      <dgm:prSet presAssocID="{E63206A0-254A-49F9-BD11-DE3E6FF65EA8}" presName="composite" presStyleCnt="0"/>
      <dgm:spPr/>
    </dgm:pt>
    <dgm:pt modelId="{B8BFB05D-87C4-44F4-8C8A-713B5F76F64A}" type="pres">
      <dgm:prSet presAssocID="{E63206A0-254A-49F9-BD11-DE3E6FF65EA8}"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57000" r="-57000"/>
          </a:stretch>
        </a:blipFill>
      </dgm:spPr>
    </dgm:pt>
    <dgm:pt modelId="{BAABE64C-C8F1-494B-B3B7-19491C9861D7}" type="pres">
      <dgm:prSet presAssocID="{E63206A0-254A-49F9-BD11-DE3E6FF65EA8}" presName="txShp" presStyleLbl="node1" presStyleIdx="0" presStyleCnt="3">
        <dgm:presLayoutVars>
          <dgm:bulletEnabled val="1"/>
        </dgm:presLayoutVars>
      </dgm:prSet>
      <dgm:spPr/>
      <dgm:t>
        <a:bodyPr/>
        <a:lstStyle/>
        <a:p>
          <a:endParaRPr lang="ru-RU"/>
        </a:p>
      </dgm:t>
    </dgm:pt>
    <dgm:pt modelId="{11C9237A-E984-4A28-A374-9A8B34804BF5}" type="pres">
      <dgm:prSet presAssocID="{18306C94-C6E9-4BA3-9E53-32D0684ABFCC}" presName="spacing" presStyleCnt="0"/>
      <dgm:spPr/>
    </dgm:pt>
    <dgm:pt modelId="{964B2998-D914-4800-99A9-B9FBB94D2FD3}" type="pres">
      <dgm:prSet presAssocID="{B6D254E1-8B35-4630-9B87-8FD0F011EA0F}" presName="composite" presStyleCnt="0"/>
      <dgm:spPr/>
    </dgm:pt>
    <dgm:pt modelId="{F8510DFE-33B3-481C-93D1-E9C5C98179CB}" type="pres">
      <dgm:prSet presAssocID="{B6D254E1-8B35-4630-9B87-8FD0F011EA0F}" presName="imgShp"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37000" r="-37000"/>
          </a:stretch>
        </a:blipFill>
      </dgm:spPr>
    </dgm:pt>
    <dgm:pt modelId="{F492972B-A8DA-49BD-B224-E60AF8EF061B}" type="pres">
      <dgm:prSet presAssocID="{B6D254E1-8B35-4630-9B87-8FD0F011EA0F}" presName="txShp" presStyleLbl="node1" presStyleIdx="1" presStyleCnt="3">
        <dgm:presLayoutVars>
          <dgm:bulletEnabled val="1"/>
        </dgm:presLayoutVars>
      </dgm:prSet>
      <dgm:spPr/>
      <dgm:t>
        <a:bodyPr/>
        <a:lstStyle/>
        <a:p>
          <a:endParaRPr lang="ru-RU"/>
        </a:p>
      </dgm:t>
    </dgm:pt>
    <dgm:pt modelId="{8B367D96-5092-440A-B31E-90821535656D}" type="pres">
      <dgm:prSet presAssocID="{56C0A80A-BD2C-4B6E-98C0-92C2FF1EA97D}" presName="spacing" presStyleCnt="0"/>
      <dgm:spPr/>
    </dgm:pt>
    <dgm:pt modelId="{9AAB391A-0A40-4343-8798-962F1E1CBE73}" type="pres">
      <dgm:prSet presAssocID="{30BA01FE-34C4-4B42-9FE5-05CD6FB0979C}" presName="composite" presStyleCnt="0"/>
      <dgm:spPr/>
    </dgm:pt>
    <dgm:pt modelId="{E78F826F-9817-4790-AA27-6740A07706B2}" type="pres">
      <dgm:prSet presAssocID="{30BA01FE-34C4-4B42-9FE5-05CD6FB0979C}" presName="imgShp"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pt>
    <dgm:pt modelId="{C16EA783-B537-43A5-ADAF-4C46B818E7E8}" type="pres">
      <dgm:prSet presAssocID="{30BA01FE-34C4-4B42-9FE5-05CD6FB0979C}" presName="txShp" presStyleLbl="node1" presStyleIdx="2" presStyleCnt="3">
        <dgm:presLayoutVars>
          <dgm:bulletEnabled val="1"/>
        </dgm:presLayoutVars>
      </dgm:prSet>
      <dgm:spPr/>
      <dgm:t>
        <a:bodyPr/>
        <a:lstStyle/>
        <a:p>
          <a:endParaRPr lang="ru-RU"/>
        </a:p>
      </dgm:t>
    </dgm:pt>
  </dgm:ptLst>
  <dgm:cxnLst>
    <dgm:cxn modelId="{40B5A064-A77C-4504-BBB8-972A65217690}" type="presOf" srcId="{69F57569-099F-4E10-B975-5E3E6B8E0A5B}" destId="{CD86BB2B-32E1-49E1-BFC3-12FB1343F1F2}" srcOrd="0" destOrd="0" presId="urn:microsoft.com/office/officeart/2005/8/layout/vList3"/>
    <dgm:cxn modelId="{B43C242A-EDA5-4C6C-B91A-BED0995237E4}" srcId="{69F57569-099F-4E10-B975-5E3E6B8E0A5B}" destId="{E63206A0-254A-49F9-BD11-DE3E6FF65EA8}" srcOrd="0" destOrd="0" parTransId="{1A6711C6-45A9-4B42-A7D2-0E3E1F903166}" sibTransId="{18306C94-C6E9-4BA3-9E53-32D0684ABFCC}"/>
    <dgm:cxn modelId="{CC5E7037-7DB6-44F2-9EC7-045C517A2690}" type="presOf" srcId="{30BA01FE-34C4-4B42-9FE5-05CD6FB0979C}" destId="{C16EA783-B537-43A5-ADAF-4C46B818E7E8}" srcOrd="0" destOrd="0" presId="urn:microsoft.com/office/officeart/2005/8/layout/vList3"/>
    <dgm:cxn modelId="{2ED0E08F-BB5F-41A9-BF95-FDCB016C1F10}" type="presOf" srcId="{E63206A0-254A-49F9-BD11-DE3E6FF65EA8}" destId="{BAABE64C-C8F1-494B-B3B7-19491C9861D7}" srcOrd="0" destOrd="0" presId="urn:microsoft.com/office/officeart/2005/8/layout/vList3"/>
    <dgm:cxn modelId="{14D894E5-4F69-419F-AF25-E297DA010B37}" type="presOf" srcId="{B6D254E1-8B35-4630-9B87-8FD0F011EA0F}" destId="{F492972B-A8DA-49BD-B224-E60AF8EF061B}" srcOrd="0" destOrd="0" presId="urn:microsoft.com/office/officeart/2005/8/layout/vList3"/>
    <dgm:cxn modelId="{E7D13609-C33B-40E4-AE63-778023D11619}" srcId="{69F57569-099F-4E10-B975-5E3E6B8E0A5B}" destId="{30BA01FE-34C4-4B42-9FE5-05CD6FB0979C}" srcOrd="2" destOrd="0" parTransId="{99EFBF57-9699-423A-BAFB-1F25BE7CE905}" sibTransId="{DAE2C43A-4B9C-4871-B478-DFD67B9E19FC}"/>
    <dgm:cxn modelId="{EC2C34A9-6A0E-4A3F-9EB7-B3515DBC9446}" srcId="{69F57569-099F-4E10-B975-5E3E6B8E0A5B}" destId="{B6D254E1-8B35-4630-9B87-8FD0F011EA0F}" srcOrd="1" destOrd="0" parTransId="{CFAF952D-7F17-42F9-A66C-AF9EAF796E4C}" sibTransId="{56C0A80A-BD2C-4B6E-98C0-92C2FF1EA97D}"/>
    <dgm:cxn modelId="{64D2B8D9-378F-41EF-A0F9-62BDC7C3D0BC}" type="presParOf" srcId="{CD86BB2B-32E1-49E1-BFC3-12FB1343F1F2}" destId="{3820F67C-EE96-4A0C-ABFD-F8DBD545DAFD}" srcOrd="0" destOrd="0" presId="urn:microsoft.com/office/officeart/2005/8/layout/vList3"/>
    <dgm:cxn modelId="{CFE15484-5DE1-46DB-A62F-F83CFC6435B9}" type="presParOf" srcId="{3820F67C-EE96-4A0C-ABFD-F8DBD545DAFD}" destId="{B8BFB05D-87C4-44F4-8C8A-713B5F76F64A}" srcOrd="0" destOrd="0" presId="urn:microsoft.com/office/officeart/2005/8/layout/vList3"/>
    <dgm:cxn modelId="{4BC0B547-9FE9-4C6F-8A2D-F7887C540EF9}" type="presParOf" srcId="{3820F67C-EE96-4A0C-ABFD-F8DBD545DAFD}" destId="{BAABE64C-C8F1-494B-B3B7-19491C9861D7}" srcOrd="1" destOrd="0" presId="urn:microsoft.com/office/officeart/2005/8/layout/vList3"/>
    <dgm:cxn modelId="{9975E9A9-CBAC-47C0-B9E1-7B0AB3B8C478}" type="presParOf" srcId="{CD86BB2B-32E1-49E1-BFC3-12FB1343F1F2}" destId="{11C9237A-E984-4A28-A374-9A8B34804BF5}" srcOrd="1" destOrd="0" presId="urn:microsoft.com/office/officeart/2005/8/layout/vList3"/>
    <dgm:cxn modelId="{7664C71C-990E-4135-8EA3-AD5E0F2EFF38}" type="presParOf" srcId="{CD86BB2B-32E1-49E1-BFC3-12FB1343F1F2}" destId="{964B2998-D914-4800-99A9-B9FBB94D2FD3}" srcOrd="2" destOrd="0" presId="urn:microsoft.com/office/officeart/2005/8/layout/vList3"/>
    <dgm:cxn modelId="{D963F16A-8984-4BD9-8572-37158503A8C9}" type="presParOf" srcId="{964B2998-D914-4800-99A9-B9FBB94D2FD3}" destId="{F8510DFE-33B3-481C-93D1-E9C5C98179CB}" srcOrd="0" destOrd="0" presId="urn:microsoft.com/office/officeart/2005/8/layout/vList3"/>
    <dgm:cxn modelId="{95ECEE81-6C79-4542-9BA9-555251AFCE42}" type="presParOf" srcId="{964B2998-D914-4800-99A9-B9FBB94D2FD3}" destId="{F492972B-A8DA-49BD-B224-E60AF8EF061B}" srcOrd="1" destOrd="0" presId="urn:microsoft.com/office/officeart/2005/8/layout/vList3"/>
    <dgm:cxn modelId="{AF763FF5-4E7B-455C-A58C-F510476E5B06}" type="presParOf" srcId="{CD86BB2B-32E1-49E1-BFC3-12FB1343F1F2}" destId="{8B367D96-5092-440A-B31E-90821535656D}" srcOrd="3" destOrd="0" presId="urn:microsoft.com/office/officeart/2005/8/layout/vList3"/>
    <dgm:cxn modelId="{BDF9880B-41EA-4CF1-BB5E-A230B545B5F3}" type="presParOf" srcId="{CD86BB2B-32E1-49E1-BFC3-12FB1343F1F2}" destId="{9AAB391A-0A40-4343-8798-962F1E1CBE73}" srcOrd="4" destOrd="0" presId="urn:microsoft.com/office/officeart/2005/8/layout/vList3"/>
    <dgm:cxn modelId="{29BB23C2-FE55-4741-85F6-B86665F12A44}" type="presParOf" srcId="{9AAB391A-0A40-4343-8798-962F1E1CBE73}" destId="{E78F826F-9817-4790-AA27-6740A07706B2}" srcOrd="0" destOrd="0" presId="urn:microsoft.com/office/officeart/2005/8/layout/vList3"/>
    <dgm:cxn modelId="{3C926262-945D-470D-9296-897660CCBEFC}" type="presParOf" srcId="{9AAB391A-0A40-4343-8798-962F1E1CBE73}" destId="{C16EA783-B537-43A5-ADAF-4C46B818E7E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F57569-099F-4E10-B975-5E3E6B8E0A5B}" type="doc">
      <dgm:prSet loTypeId="urn:microsoft.com/office/officeart/2005/8/layout/vList3" loCatId="picture" qsTypeId="urn:microsoft.com/office/officeart/2005/8/quickstyle/simple1" qsCatId="simple" csTypeId="urn:microsoft.com/office/officeart/2005/8/colors/accent1_2" csCatId="accent1" phldr="1"/>
      <dgm:spPr/>
    </dgm:pt>
    <dgm:pt modelId="{E63206A0-254A-49F9-BD11-DE3E6FF65EA8}">
      <dgm:prSet phldrT="[Текст]" custT="1"/>
      <dgm:spPr/>
      <dgm:t>
        <a:bodyPr/>
        <a:lstStyle/>
        <a:p>
          <a:r>
            <a:rPr lang="uz-Cyrl-UZ" sz="3200" dirty="0"/>
            <a:t>Секторларда фаол нуронийлар иштирокида ҳар ойда давлат органлари ва ташкилотлари раҳбарларининг ахборотини эшитиб бориш</a:t>
          </a:r>
        </a:p>
      </dgm:t>
    </dgm:pt>
    <dgm:pt modelId="{1A6711C6-45A9-4B42-A7D2-0E3E1F903166}" type="parTrans" cxnId="{B43C242A-EDA5-4C6C-B91A-BED0995237E4}">
      <dgm:prSet/>
      <dgm:spPr/>
      <dgm:t>
        <a:bodyPr/>
        <a:lstStyle/>
        <a:p>
          <a:endParaRPr lang="uz-Cyrl-UZ"/>
        </a:p>
      </dgm:t>
    </dgm:pt>
    <dgm:pt modelId="{18306C94-C6E9-4BA3-9E53-32D0684ABFCC}" type="sibTrans" cxnId="{B43C242A-EDA5-4C6C-B91A-BED0995237E4}">
      <dgm:prSet/>
      <dgm:spPr/>
      <dgm:t>
        <a:bodyPr/>
        <a:lstStyle/>
        <a:p>
          <a:endParaRPr lang="uz-Cyrl-UZ"/>
        </a:p>
      </dgm:t>
    </dgm:pt>
    <dgm:pt modelId="{B6D254E1-8B35-4630-9B87-8FD0F011EA0F}">
      <dgm:prSet phldrT="[Текст]" custT="1"/>
      <dgm:spPr/>
      <dgm:t>
        <a:bodyPr/>
        <a:lstStyle/>
        <a:p>
          <a:r>
            <a:rPr lang="uz-Cyrl-UZ" sz="2800" dirty="0"/>
            <a:t>Энг фаол нуронийларни рағбатлантириб бориш тизимини йўлга қўйиш. (Саёҳатларга юбориш, моддий рағбатлантириш</a:t>
          </a:r>
        </a:p>
      </dgm:t>
    </dgm:pt>
    <dgm:pt modelId="{CFAF952D-7F17-42F9-A66C-AF9EAF796E4C}" type="parTrans" cxnId="{EC2C34A9-6A0E-4A3F-9EB7-B3515DBC9446}">
      <dgm:prSet/>
      <dgm:spPr/>
      <dgm:t>
        <a:bodyPr/>
        <a:lstStyle/>
        <a:p>
          <a:endParaRPr lang="uz-Cyrl-UZ"/>
        </a:p>
      </dgm:t>
    </dgm:pt>
    <dgm:pt modelId="{56C0A80A-BD2C-4B6E-98C0-92C2FF1EA97D}" type="sibTrans" cxnId="{EC2C34A9-6A0E-4A3F-9EB7-B3515DBC9446}">
      <dgm:prSet/>
      <dgm:spPr/>
      <dgm:t>
        <a:bodyPr/>
        <a:lstStyle/>
        <a:p>
          <a:endParaRPr lang="uz-Cyrl-UZ"/>
        </a:p>
      </dgm:t>
    </dgm:pt>
    <dgm:pt modelId="{30BA01FE-34C4-4B42-9FE5-05CD6FB0979C}">
      <dgm:prSet phldrT="[Текст]"/>
      <dgm:spPr/>
      <dgm:t>
        <a:bodyPr/>
        <a:lstStyle/>
        <a:p>
          <a:r>
            <a:rPr lang="uz-Cyrl-UZ" dirty="0"/>
            <a:t>Мактабгача ва мактаб таълими вазирлиги, Ёшлар ишлари агентлиги ва “Ҳунарманд” уюшмаси билан </a:t>
          </a:r>
          <a:r>
            <a:rPr lang="uz-Cyrl-UZ" b="1" dirty="0"/>
            <a:t>“Икки тил ва бир касб”</a:t>
          </a:r>
          <a:r>
            <a:rPr lang="uz-Cyrl-UZ" dirty="0"/>
            <a:t> тамойилини ҳамкорликда амалга оширишда нуронийлар кўмагидан фойдаланиш</a:t>
          </a:r>
        </a:p>
      </dgm:t>
    </dgm:pt>
    <dgm:pt modelId="{99EFBF57-9699-423A-BAFB-1F25BE7CE905}" type="parTrans" cxnId="{E7D13609-C33B-40E4-AE63-778023D11619}">
      <dgm:prSet/>
      <dgm:spPr/>
      <dgm:t>
        <a:bodyPr/>
        <a:lstStyle/>
        <a:p>
          <a:endParaRPr lang="uz-Cyrl-UZ"/>
        </a:p>
      </dgm:t>
    </dgm:pt>
    <dgm:pt modelId="{DAE2C43A-4B9C-4871-B478-DFD67B9E19FC}" type="sibTrans" cxnId="{E7D13609-C33B-40E4-AE63-778023D11619}">
      <dgm:prSet/>
      <dgm:spPr/>
      <dgm:t>
        <a:bodyPr/>
        <a:lstStyle/>
        <a:p>
          <a:endParaRPr lang="uz-Cyrl-UZ"/>
        </a:p>
      </dgm:t>
    </dgm:pt>
    <dgm:pt modelId="{CD86BB2B-32E1-49E1-BFC3-12FB1343F1F2}" type="pres">
      <dgm:prSet presAssocID="{69F57569-099F-4E10-B975-5E3E6B8E0A5B}" presName="linearFlow" presStyleCnt="0">
        <dgm:presLayoutVars>
          <dgm:dir/>
          <dgm:resizeHandles val="exact"/>
        </dgm:presLayoutVars>
      </dgm:prSet>
      <dgm:spPr/>
    </dgm:pt>
    <dgm:pt modelId="{3820F67C-EE96-4A0C-ABFD-F8DBD545DAFD}" type="pres">
      <dgm:prSet presAssocID="{E63206A0-254A-49F9-BD11-DE3E6FF65EA8}" presName="composite" presStyleCnt="0"/>
      <dgm:spPr/>
    </dgm:pt>
    <dgm:pt modelId="{B8BFB05D-87C4-44F4-8C8A-713B5F76F64A}" type="pres">
      <dgm:prSet presAssocID="{E63206A0-254A-49F9-BD11-DE3E6FF65EA8}"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dgm:spPr>
    </dgm:pt>
    <dgm:pt modelId="{BAABE64C-C8F1-494B-B3B7-19491C9861D7}" type="pres">
      <dgm:prSet presAssocID="{E63206A0-254A-49F9-BD11-DE3E6FF65EA8}" presName="txShp" presStyleLbl="node1" presStyleIdx="0" presStyleCnt="3">
        <dgm:presLayoutVars>
          <dgm:bulletEnabled val="1"/>
        </dgm:presLayoutVars>
      </dgm:prSet>
      <dgm:spPr/>
      <dgm:t>
        <a:bodyPr/>
        <a:lstStyle/>
        <a:p>
          <a:endParaRPr lang="ru-RU"/>
        </a:p>
      </dgm:t>
    </dgm:pt>
    <dgm:pt modelId="{11C9237A-E984-4A28-A374-9A8B34804BF5}" type="pres">
      <dgm:prSet presAssocID="{18306C94-C6E9-4BA3-9E53-32D0684ABFCC}" presName="spacing" presStyleCnt="0"/>
      <dgm:spPr/>
    </dgm:pt>
    <dgm:pt modelId="{964B2998-D914-4800-99A9-B9FBB94D2FD3}" type="pres">
      <dgm:prSet presAssocID="{B6D254E1-8B35-4630-9B87-8FD0F011EA0F}" presName="composite" presStyleCnt="0"/>
      <dgm:spPr/>
    </dgm:pt>
    <dgm:pt modelId="{F8510DFE-33B3-481C-93D1-E9C5C98179CB}" type="pres">
      <dgm:prSet presAssocID="{B6D254E1-8B35-4630-9B87-8FD0F011EA0F}" presName="imgShp"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F492972B-A8DA-49BD-B224-E60AF8EF061B}" type="pres">
      <dgm:prSet presAssocID="{B6D254E1-8B35-4630-9B87-8FD0F011EA0F}" presName="txShp" presStyleLbl="node1" presStyleIdx="1" presStyleCnt="3">
        <dgm:presLayoutVars>
          <dgm:bulletEnabled val="1"/>
        </dgm:presLayoutVars>
      </dgm:prSet>
      <dgm:spPr/>
      <dgm:t>
        <a:bodyPr/>
        <a:lstStyle/>
        <a:p>
          <a:endParaRPr lang="ru-RU"/>
        </a:p>
      </dgm:t>
    </dgm:pt>
    <dgm:pt modelId="{8B367D96-5092-440A-B31E-90821535656D}" type="pres">
      <dgm:prSet presAssocID="{56C0A80A-BD2C-4B6E-98C0-92C2FF1EA97D}" presName="spacing" presStyleCnt="0"/>
      <dgm:spPr/>
    </dgm:pt>
    <dgm:pt modelId="{9AAB391A-0A40-4343-8798-962F1E1CBE73}" type="pres">
      <dgm:prSet presAssocID="{30BA01FE-34C4-4B42-9FE5-05CD6FB0979C}" presName="composite" presStyleCnt="0"/>
      <dgm:spPr/>
    </dgm:pt>
    <dgm:pt modelId="{E78F826F-9817-4790-AA27-6740A07706B2}" type="pres">
      <dgm:prSet presAssocID="{30BA01FE-34C4-4B42-9FE5-05CD6FB0979C}" presName="imgShp"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17000" r="-17000"/>
          </a:stretch>
        </a:blipFill>
      </dgm:spPr>
    </dgm:pt>
    <dgm:pt modelId="{C16EA783-B537-43A5-ADAF-4C46B818E7E8}" type="pres">
      <dgm:prSet presAssocID="{30BA01FE-34C4-4B42-9FE5-05CD6FB0979C}" presName="txShp" presStyleLbl="node1" presStyleIdx="2" presStyleCnt="3">
        <dgm:presLayoutVars>
          <dgm:bulletEnabled val="1"/>
        </dgm:presLayoutVars>
      </dgm:prSet>
      <dgm:spPr/>
      <dgm:t>
        <a:bodyPr/>
        <a:lstStyle/>
        <a:p>
          <a:endParaRPr lang="ru-RU"/>
        </a:p>
      </dgm:t>
    </dgm:pt>
  </dgm:ptLst>
  <dgm:cxnLst>
    <dgm:cxn modelId="{40B5A064-A77C-4504-BBB8-972A65217690}" type="presOf" srcId="{69F57569-099F-4E10-B975-5E3E6B8E0A5B}" destId="{CD86BB2B-32E1-49E1-BFC3-12FB1343F1F2}" srcOrd="0" destOrd="0" presId="urn:microsoft.com/office/officeart/2005/8/layout/vList3"/>
    <dgm:cxn modelId="{B43C242A-EDA5-4C6C-B91A-BED0995237E4}" srcId="{69F57569-099F-4E10-B975-5E3E6B8E0A5B}" destId="{E63206A0-254A-49F9-BD11-DE3E6FF65EA8}" srcOrd="0" destOrd="0" parTransId="{1A6711C6-45A9-4B42-A7D2-0E3E1F903166}" sibTransId="{18306C94-C6E9-4BA3-9E53-32D0684ABFCC}"/>
    <dgm:cxn modelId="{CC5E7037-7DB6-44F2-9EC7-045C517A2690}" type="presOf" srcId="{30BA01FE-34C4-4B42-9FE5-05CD6FB0979C}" destId="{C16EA783-B537-43A5-ADAF-4C46B818E7E8}" srcOrd="0" destOrd="0" presId="urn:microsoft.com/office/officeart/2005/8/layout/vList3"/>
    <dgm:cxn modelId="{2ED0E08F-BB5F-41A9-BF95-FDCB016C1F10}" type="presOf" srcId="{E63206A0-254A-49F9-BD11-DE3E6FF65EA8}" destId="{BAABE64C-C8F1-494B-B3B7-19491C9861D7}" srcOrd="0" destOrd="0" presId="urn:microsoft.com/office/officeart/2005/8/layout/vList3"/>
    <dgm:cxn modelId="{14D894E5-4F69-419F-AF25-E297DA010B37}" type="presOf" srcId="{B6D254E1-8B35-4630-9B87-8FD0F011EA0F}" destId="{F492972B-A8DA-49BD-B224-E60AF8EF061B}" srcOrd="0" destOrd="0" presId="urn:microsoft.com/office/officeart/2005/8/layout/vList3"/>
    <dgm:cxn modelId="{E7D13609-C33B-40E4-AE63-778023D11619}" srcId="{69F57569-099F-4E10-B975-5E3E6B8E0A5B}" destId="{30BA01FE-34C4-4B42-9FE5-05CD6FB0979C}" srcOrd="2" destOrd="0" parTransId="{99EFBF57-9699-423A-BAFB-1F25BE7CE905}" sibTransId="{DAE2C43A-4B9C-4871-B478-DFD67B9E19FC}"/>
    <dgm:cxn modelId="{EC2C34A9-6A0E-4A3F-9EB7-B3515DBC9446}" srcId="{69F57569-099F-4E10-B975-5E3E6B8E0A5B}" destId="{B6D254E1-8B35-4630-9B87-8FD0F011EA0F}" srcOrd="1" destOrd="0" parTransId="{CFAF952D-7F17-42F9-A66C-AF9EAF796E4C}" sibTransId="{56C0A80A-BD2C-4B6E-98C0-92C2FF1EA97D}"/>
    <dgm:cxn modelId="{64D2B8D9-378F-41EF-A0F9-62BDC7C3D0BC}" type="presParOf" srcId="{CD86BB2B-32E1-49E1-BFC3-12FB1343F1F2}" destId="{3820F67C-EE96-4A0C-ABFD-F8DBD545DAFD}" srcOrd="0" destOrd="0" presId="urn:microsoft.com/office/officeart/2005/8/layout/vList3"/>
    <dgm:cxn modelId="{CFE15484-5DE1-46DB-A62F-F83CFC6435B9}" type="presParOf" srcId="{3820F67C-EE96-4A0C-ABFD-F8DBD545DAFD}" destId="{B8BFB05D-87C4-44F4-8C8A-713B5F76F64A}" srcOrd="0" destOrd="0" presId="urn:microsoft.com/office/officeart/2005/8/layout/vList3"/>
    <dgm:cxn modelId="{4BC0B547-9FE9-4C6F-8A2D-F7887C540EF9}" type="presParOf" srcId="{3820F67C-EE96-4A0C-ABFD-F8DBD545DAFD}" destId="{BAABE64C-C8F1-494B-B3B7-19491C9861D7}" srcOrd="1" destOrd="0" presId="urn:microsoft.com/office/officeart/2005/8/layout/vList3"/>
    <dgm:cxn modelId="{9975E9A9-CBAC-47C0-B9E1-7B0AB3B8C478}" type="presParOf" srcId="{CD86BB2B-32E1-49E1-BFC3-12FB1343F1F2}" destId="{11C9237A-E984-4A28-A374-9A8B34804BF5}" srcOrd="1" destOrd="0" presId="urn:microsoft.com/office/officeart/2005/8/layout/vList3"/>
    <dgm:cxn modelId="{7664C71C-990E-4135-8EA3-AD5E0F2EFF38}" type="presParOf" srcId="{CD86BB2B-32E1-49E1-BFC3-12FB1343F1F2}" destId="{964B2998-D914-4800-99A9-B9FBB94D2FD3}" srcOrd="2" destOrd="0" presId="urn:microsoft.com/office/officeart/2005/8/layout/vList3"/>
    <dgm:cxn modelId="{D963F16A-8984-4BD9-8572-37158503A8C9}" type="presParOf" srcId="{964B2998-D914-4800-99A9-B9FBB94D2FD3}" destId="{F8510DFE-33B3-481C-93D1-E9C5C98179CB}" srcOrd="0" destOrd="0" presId="urn:microsoft.com/office/officeart/2005/8/layout/vList3"/>
    <dgm:cxn modelId="{95ECEE81-6C79-4542-9BA9-555251AFCE42}" type="presParOf" srcId="{964B2998-D914-4800-99A9-B9FBB94D2FD3}" destId="{F492972B-A8DA-49BD-B224-E60AF8EF061B}" srcOrd="1" destOrd="0" presId="urn:microsoft.com/office/officeart/2005/8/layout/vList3"/>
    <dgm:cxn modelId="{AF763FF5-4E7B-455C-A58C-F510476E5B06}" type="presParOf" srcId="{CD86BB2B-32E1-49E1-BFC3-12FB1343F1F2}" destId="{8B367D96-5092-440A-B31E-90821535656D}" srcOrd="3" destOrd="0" presId="urn:microsoft.com/office/officeart/2005/8/layout/vList3"/>
    <dgm:cxn modelId="{BDF9880B-41EA-4CF1-BB5E-A230B545B5F3}" type="presParOf" srcId="{CD86BB2B-32E1-49E1-BFC3-12FB1343F1F2}" destId="{9AAB391A-0A40-4343-8798-962F1E1CBE73}" srcOrd="4" destOrd="0" presId="urn:microsoft.com/office/officeart/2005/8/layout/vList3"/>
    <dgm:cxn modelId="{29BB23C2-FE55-4741-85F6-B86665F12A44}" type="presParOf" srcId="{9AAB391A-0A40-4343-8798-962F1E1CBE73}" destId="{E78F826F-9817-4790-AA27-6740A07706B2}" srcOrd="0" destOrd="0" presId="urn:microsoft.com/office/officeart/2005/8/layout/vList3"/>
    <dgm:cxn modelId="{3C926262-945D-470D-9296-897660CCBEFC}" type="presParOf" srcId="{9AAB391A-0A40-4343-8798-962F1E1CBE73}" destId="{C16EA783-B537-43A5-ADAF-4C46B818E7E8}"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F57569-099F-4E10-B975-5E3E6B8E0A5B}" type="doc">
      <dgm:prSet loTypeId="urn:microsoft.com/office/officeart/2005/8/layout/vList3" loCatId="picture" qsTypeId="urn:microsoft.com/office/officeart/2005/8/quickstyle/simple1" qsCatId="simple" csTypeId="urn:microsoft.com/office/officeart/2005/8/colors/accent1_2" csCatId="accent1" phldr="1"/>
      <dgm:spPr/>
    </dgm:pt>
    <dgm:pt modelId="{E63206A0-254A-49F9-BD11-DE3E6FF65EA8}">
      <dgm:prSet phldrT="[Текст]"/>
      <dgm:spPr/>
      <dgm:t>
        <a:bodyPr/>
        <a:lstStyle/>
        <a:p>
          <a:r>
            <a:rPr lang="uz-Cyrl-UZ" dirty="0"/>
            <a:t>Маҳалла, таълим муассасалари, корхона ва ташкилотларда </a:t>
          </a:r>
          <a:r>
            <a:rPr lang="uz-Cyrl-UZ" b="1" dirty="0"/>
            <a:t>“Уч авлод учрашувлари”</a:t>
          </a:r>
          <a:r>
            <a:rPr lang="uz-Cyrl-UZ" dirty="0"/>
            <a:t>ни ташкил этишда яқиндан кўмаклашиш</a:t>
          </a:r>
        </a:p>
      </dgm:t>
    </dgm:pt>
    <dgm:pt modelId="{1A6711C6-45A9-4B42-A7D2-0E3E1F903166}" type="parTrans" cxnId="{B43C242A-EDA5-4C6C-B91A-BED0995237E4}">
      <dgm:prSet/>
      <dgm:spPr/>
      <dgm:t>
        <a:bodyPr/>
        <a:lstStyle/>
        <a:p>
          <a:endParaRPr lang="uz-Cyrl-UZ"/>
        </a:p>
      </dgm:t>
    </dgm:pt>
    <dgm:pt modelId="{18306C94-C6E9-4BA3-9E53-32D0684ABFCC}" type="sibTrans" cxnId="{B43C242A-EDA5-4C6C-B91A-BED0995237E4}">
      <dgm:prSet/>
      <dgm:spPr/>
      <dgm:t>
        <a:bodyPr/>
        <a:lstStyle/>
        <a:p>
          <a:endParaRPr lang="uz-Cyrl-UZ"/>
        </a:p>
      </dgm:t>
    </dgm:pt>
    <dgm:pt modelId="{B6D254E1-8B35-4630-9B87-8FD0F011EA0F}">
      <dgm:prSet phldrT="[Текст]"/>
      <dgm:spPr/>
      <dgm:t>
        <a:bodyPr/>
        <a:lstStyle/>
        <a:p>
          <a:r>
            <a:rPr lang="uz-Cyrl-UZ" b="1" dirty="0"/>
            <a:t>“Нуроний ҳар бир оилага масъул” </a:t>
          </a:r>
          <a:r>
            <a:rPr lang="uz-Cyrl-UZ" dirty="0"/>
            <a:t>тамойили асосида маҳаллаларда олиб бориладиган маънавий тадбирларни қўллаб-қувватлаш</a:t>
          </a:r>
        </a:p>
      </dgm:t>
    </dgm:pt>
    <dgm:pt modelId="{CFAF952D-7F17-42F9-A66C-AF9EAF796E4C}" type="parTrans" cxnId="{EC2C34A9-6A0E-4A3F-9EB7-B3515DBC9446}">
      <dgm:prSet/>
      <dgm:spPr/>
      <dgm:t>
        <a:bodyPr/>
        <a:lstStyle/>
        <a:p>
          <a:endParaRPr lang="uz-Cyrl-UZ"/>
        </a:p>
      </dgm:t>
    </dgm:pt>
    <dgm:pt modelId="{56C0A80A-BD2C-4B6E-98C0-92C2FF1EA97D}" type="sibTrans" cxnId="{EC2C34A9-6A0E-4A3F-9EB7-B3515DBC9446}">
      <dgm:prSet/>
      <dgm:spPr/>
      <dgm:t>
        <a:bodyPr/>
        <a:lstStyle/>
        <a:p>
          <a:endParaRPr lang="uz-Cyrl-UZ"/>
        </a:p>
      </dgm:t>
    </dgm:pt>
    <dgm:pt modelId="{30BA01FE-34C4-4B42-9FE5-05CD6FB0979C}">
      <dgm:prSet phldrT="[Текст]"/>
      <dgm:spPr/>
      <dgm:t>
        <a:bodyPr/>
        <a:lstStyle/>
        <a:p>
          <a:r>
            <a:rPr lang="uz-Cyrl-UZ" b="1" dirty="0"/>
            <a:t>“Бир нуроний ўн ёшга масъул”</a:t>
          </a:r>
          <a:r>
            <a:rPr lang="uz-Cyrl-UZ" dirty="0"/>
            <a:t> тамойили остида ташкил этиладиган тадбирларда тарбияси оғир ёшларни фаол нуронийларга бириктиришда ва уларнинг ўқишлари тикланишида ҳамда ишга жойлашишларида кўмаклашиш</a:t>
          </a:r>
        </a:p>
      </dgm:t>
    </dgm:pt>
    <dgm:pt modelId="{99EFBF57-9699-423A-BAFB-1F25BE7CE905}" type="parTrans" cxnId="{E7D13609-C33B-40E4-AE63-778023D11619}">
      <dgm:prSet/>
      <dgm:spPr/>
      <dgm:t>
        <a:bodyPr/>
        <a:lstStyle/>
        <a:p>
          <a:endParaRPr lang="uz-Cyrl-UZ"/>
        </a:p>
      </dgm:t>
    </dgm:pt>
    <dgm:pt modelId="{DAE2C43A-4B9C-4871-B478-DFD67B9E19FC}" type="sibTrans" cxnId="{E7D13609-C33B-40E4-AE63-778023D11619}">
      <dgm:prSet/>
      <dgm:spPr/>
      <dgm:t>
        <a:bodyPr/>
        <a:lstStyle/>
        <a:p>
          <a:endParaRPr lang="uz-Cyrl-UZ"/>
        </a:p>
      </dgm:t>
    </dgm:pt>
    <dgm:pt modelId="{CD86BB2B-32E1-49E1-BFC3-12FB1343F1F2}" type="pres">
      <dgm:prSet presAssocID="{69F57569-099F-4E10-B975-5E3E6B8E0A5B}" presName="linearFlow" presStyleCnt="0">
        <dgm:presLayoutVars>
          <dgm:dir/>
          <dgm:resizeHandles val="exact"/>
        </dgm:presLayoutVars>
      </dgm:prSet>
      <dgm:spPr/>
    </dgm:pt>
    <dgm:pt modelId="{3820F67C-EE96-4A0C-ABFD-F8DBD545DAFD}" type="pres">
      <dgm:prSet presAssocID="{E63206A0-254A-49F9-BD11-DE3E6FF65EA8}" presName="composite" presStyleCnt="0"/>
      <dgm:spPr/>
    </dgm:pt>
    <dgm:pt modelId="{B8BFB05D-87C4-44F4-8C8A-713B5F76F64A}" type="pres">
      <dgm:prSet presAssocID="{E63206A0-254A-49F9-BD11-DE3E6FF65EA8}"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32000" r="-32000"/>
          </a:stretch>
        </a:blipFill>
      </dgm:spPr>
    </dgm:pt>
    <dgm:pt modelId="{BAABE64C-C8F1-494B-B3B7-19491C9861D7}" type="pres">
      <dgm:prSet presAssocID="{E63206A0-254A-49F9-BD11-DE3E6FF65EA8}" presName="txShp" presStyleLbl="node1" presStyleIdx="0" presStyleCnt="3">
        <dgm:presLayoutVars>
          <dgm:bulletEnabled val="1"/>
        </dgm:presLayoutVars>
      </dgm:prSet>
      <dgm:spPr/>
      <dgm:t>
        <a:bodyPr/>
        <a:lstStyle/>
        <a:p>
          <a:endParaRPr lang="ru-RU"/>
        </a:p>
      </dgm:t>
    </dgm:pt>
    <dgm:pt modelId="{11C9237A-E984-4A28-A374-9A8B34804BF5}" type="pres">
      <dgm:prSet presAssocID="{18306C94-C6E9-4BA3-9E53-32D0684ABFCC}" presName="spacing" presStyleCnt="0"/>
      <dgm:spPr/>
    </dgm:pt>
    <dgm:pt modelId="{964B2998-D914-4800-99A9-B9FBB94D2FD3}" type="pres">
      <dgm:prSet presAssocID="{B6D254E1-8B35-4630-9B87-8FD0F011EA0F}" presName="composite" presStyleCnt="0"/>
      <dgm:spPr/>
    </dgm:pt>
    <dgm:pt modelId="{F8510DFE-33B3-481C-93D1-E9C5C98179CB}" type="pres">
      <dgm:prSet presAssocID="{B6D254E1-8B35-4630-9B87-8FD0F011EA0F}" presName="imgShp"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pt>
    <dgm:pt modelId="{F492972B-A8DA-49BD-B224-E60AF8EF061B}" type="pres">
      <dgm:prSet presAssocID="{B6D254E1-8B35-4630-9B87-8FD0F011EA0F}" presName="txShp" presStyleLbl="node1" presStyleIdx="1" presStyleCnt="3">
        <dgm:presLayoutVars>
          <dgm:bulletEnabled val="1"/>
        </dgm:presLayoutVars>
      </dgm:prSet>
      <dgm:spPr/>
      <dgm:t>
        <a:bodyPr/>
        <a:lstStyle/>
        <a:p>
          <a:endParaRPr lang="ru-RU"/>
        </a:p>
      </dgm:t>
    </dgm:pt>
    <dgm:pt modelId="{8B367D96-5092-440A-B31E-90821535656D}" type="pres">
      <dgm:prSet presAssocID="{56C0A80A-BD2C-4B6E-98C0-92C2FF1EA97D}" presName="spacing" presStyleCnt="0"/>
      <dgm:spPr/>
    </dgm:pt>
    <dgm:pt modelId="{9AAB391A-0A40-4343-8798-962F1E1CBE73}" type="pres">
      <dgm:prSet presAssocID="{30BA01FE-34C4-4B42-9FE5-05CD6FB0979C}" presName="composite" presStyleCnt="0"/>
      <dgm:spPr/>
    </dgm:pt>
    <dgm:pt modelId="{E78F826F-9817-4790-AA27-6740A07706B2}" type="pres">
      <dgm:prSet presAssocID="{30BA01FE-34C4-4B42-9FE5-05CD6FB0979C}" presName="imgShp"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34000" r="-34000"/>
          </a:stretch>
        </a:blipFill>
      </dgm:spPr>
    </dgm:pt>
    <dgm:pt modelId="{C16EA783-B537-43A5-ADAF-4C46B818E7E8}" type="pres">
      <dgm:prSet presAssocID="{30BA01FE-34C4-4B42-9FE5-05CD6FB0979C}" presName="txShp" presStyleLbl="node1" presStyleIdx="2" presStyleCnt="3">
        <dgm:presLayoutVars>
          <dgm:bulletEnabled val="1"/>
        </dgm:presLayoutVars>
      </dgm:prSet>
      <dgm:spPr/>
      <dgm:t>
        <a:bodyPr/>
        <a:lstStyle/>
        <a:p>
          <a:endParaRPr lang="ru-RU"/>
        </a:p>
      </dgm:t>
    </dgm:pt>
  </dgm:ptLst>
  <dgm:cxnLst>
    <dgm:cxn modelId="{40B5A064-A77C-4504-BBB8-972A65217690}" type="presOf" srcId="{69F57569-099F-4E10-B975-5E3E6B8E0A5B}" destId="{CD86BB2B-32E1-49E1-BFC3-12FB1343F1F2}" srcOrd="0" destOrd="0" presId="urn:microsoft.com/office/officeart/2005/8/layout/vList3"/>
    <dgm:cxn modelId="{B43C242A-EDA5-4C6C-B91A-BED0995237E4}" srcId="{69F57569-099F-4E10-B975-5E3E6B8E0A5B}" destId="{E63206A0-254A-49F9-BD11-DE3E6FF65EA8}" srcOrd="0" destOrd="0" parTransId="{1A6711C6-45A9-4B42-A7D2-0E3E1F903166}" sibTransId="{18306C94-C6E9-4BA3-9E53-32D0684ABFCC}"/>
    <dgm:cxn modelId="{CC5E7037-7DB6-44F2-9EC7-045C517A2690}" type="presOf" srcId="{30BA01FE-34C4-4B42-9FE5-05CD6FB0979C}" destId="{C16EA783-B537-43A5-ADAF-4C46B818E7E8}" srcOrd="0" destOrd="0" presId="urn:microsoft.com/office/officeart/2005/8/layout/vList3"/>
    <dgm:cxn modelId="{2ED0E08F-BB5F-41A9-BF95-FDCB016C1F10}" type="presOf" srcId="{E63206A0-254A-49F9-BD11-DE3E6FF65EA8}" destId="{BAABE64C-C8F1-494B-B3B7-19491C9861D7}" srcOrd="0" destOrd="0" presId="urn:microsoft.com/office/officeart/2005/8/layout/vList3"/>
    <dgm:cxn modelId="{14D894E5-4F69-419F-AF25-E297DA010B37}" type="presOf" srcId="{B6D254E1-8B35-4630-9B87-8FD0F011EA0F}" destId="{F492972B-A8DA-49BD-B224-E60AF8EF061B}" srcOrd="0" destOrd="0" presId="urn:microsoft.com/office/officeart/2005/8/layout/vList3"/>
    <dgm:cxn modelId="{E7D13609-C33B-40E4-AE63-778023D11619}" srcId="{69F57569-099F-4E10-B975-5E3E6B8E0A5B}" destId="{30BA01FE-34C4-4B42-9FE5-05CD6FB0979C}" srcOrd="2" destOrd="0" parTransId="{99EFBF57-9699-423A-BAFB-1F25BE7CE905}" sibTransId="{DAE2C43A-4B9C-4871-B478-DFD67B9E19FC}"/>
    <dgm:cxn modelId="{EC2C34A9-6A0E-4A3F-9EB7-B3515DBC9446}" srcId="{69F57569-099F-4E10-B975-5E3E6B8E0A5B}" destId="{B6D254E1-8B35-4630-9B87-8FD0F011EA0F}" srcOrd="1" destOrd="0" parTransId="{CFAF952D-7F17-42F9-A66C-AF9EAF796E4C}" sibTransId="{56C0A80A-BD2C-4B6E-98C0-92C2FF1EA97D}"/>
    <dgm:cxn modelId="{64D2B8D9-378F-41EF-A0F9-62BDC7C3D0BC}" type="presParOf" srcId="{CD86BB2B-32E1-49E1-BFC3-12FB1343F1F2}" destId="{3820F67C-EE96-4A0C-ABFD-F8DBD545DAFD}" srcOrd="0" destOrd="0" presId="urn:microsoft.com/office/officeart/2005/8/layout/vList3"/>
    <dgm:cxn modelId="{CFE15484-5DE1-46DB-A62F-F83CFC6435B9}" type="presParOf" srcId="{3820F67C-EE96-4A0C-ABFD-F8DBD545DAFD}" destId="{B8BFB05D-87C4-44F4-8C8A-713B5F76F64A}" srcOrd="0" destOrd="0" presId="urn:microsoft.com/office/officeart/2005/8/layout/vList3"/>
    <dgm:cxn modelId="{4BC0B547-9FE9-4C6F-8A2D-F7887C540EF9}" type="presParOf" srcId="{3820F67C-EE96-4A0C-ABFD-F8DBD545DAFD}" destId="{BAABE64C-C8F1-494B-B3B7-19491C9861D7}" srcOrd="1" destOrd="0" presId="urn:microsoft.com/office/officeart/2005/8/layout/vList3"/>
    <dgm:cxn modelId="{9975E9A9-CBAC-47C0-B9E1-7B0AB3B8C478}" type="presParOf" srcId="{CD86BB2B-32E1-49E1-BFC3-12FB1343F1F2}" destId="{11C9237A-E984-4A28-A374-9A8B34804BF5}" srcOrd="1" destOrd="0" presId="urn:microsoft.com/office/officeart/2005/8/layout/vList3"/>
    <dgm:cxn modelId="{7664C71C-990E-4135-8EA3-AD5E0F2EFF38}" type="presParOf" srcId="{CD86BB2B-32E1-49E1-BFC3-12FB1343F1F2}" destId="{964B2998-D914-4800-99A9-B9FBB94D2FD3}" srcOrd="2" destOrd="0" presId="urn:microsoft.com/office/officeart/2005/8/layout/vList3"/>
    <dgm:cxn modelId="{D963F16A-8984-4BD9-8572-37158503A8C9}" type="presParOf" srcId="{964B2998-D914-4800-99A9-B9FBB94D2FD3}" destId="{F8510DFE-33B3-481C-93D1-E9C5C98179CB}" srcOrd="0" destOrd="0" presId="urn:microsoft.com/office/officeart/2005/8/layout/vList3"/>
    <dgm:cxn modelId="{95ECEE81-6C79-4542-9BA9-555251AFCE42}" type="presParOf" srcId="{964B2998-D914-4800-99A9-B9FBB94D2FD3}" destId="{F492972B-A8DA-49BD-B224-E60AF8EF061B}" srcOrd="1" destOrd="0" presId="urn:microsoft.com/office/officeart/2005/8/layout/vList3"/>
    <dgm:cxn modelId="{AF763FF5-4E7B-455C-A58C-F510476E5B06}" type="presParOf" srcId="{CD86BB2B-32E1-49E1-BFC3-12FB1343F1F2}" destId="{8B367D96-5092-440A-B31E-90821535656D}" srcOrd="3" destOrd="0" presId="urn:microsoft.com/office/officeart/2005/8/layout/vList3"/>
    <dgm:cxn modelId="{BDF9880B-41EA-4CF1-BB5E-A230B545B5F3}" type="presParOf" srcId="{CD86BB2B-32E1-49E1-BFC3-12FB1343F1F2}" destId="{9AAB391A-0A40-4343-8798-962F1E1CBE73}" srcOrd="4" destOrd="0" presId="urn:microsoft.com/office/officeart/2005/8/layout/vList3"/>
    <dgm:cxn modelId="{29BB23C2-FE55-4741-85F6-B86665F12A44}" type="presParOf" srcId="{9AAB391A-0A40-4343-8798-962F1E1CBE73}" destId="{E78F826F-9817-4790-AA27-6740A07706B2}" srcOrd="0" destOrd="0" presId="urn:microsoft.com/office/officeart/2005/8/layout/vList3"/>
    <dgm:cxn modelId="{3C926262-945D-470D-9296-897660CCBEFC}" type="presParOf" srcId="{9AAB391A-0A40-4343-8798-962F1E1CBE73}" destId="{C16EA783-B537-43A5-ADAF-4C46B818E7E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F57569-099F-4E10-B975-5E3E6B8E0A5B}" type="doc">
      <dgm:prSet loTypeId="urn:microsoft.com/office/officeart/2005/8/layout/vList3" loCatId="picture" qsTypeId="urn:microsoft.com/office/officeart/2005/8/quickstyle/simple1" qsCatId="simple" csTypeId="urn:microsoft.com/office/officeart/2005/8/colors/accent1_2" csCatId="accent1" phldr="1"/>
      <dgm:spPr/>
    </dgm:pt>
    <dgm:pt modelId="{E63206A0-254A-49F9-BD11-DE3E6FF65EA8}">
      <dgm:prSet phldrT="[Текст]"/>
      <dgm:spPr/>
      <dgm:t>
        <a:bodyPr/>
        <a:lstStyle/>
        <a:p>
          <a:r>
            <a:rPr lang="uz-Cyrl-UZ" dirty="0"/>
            <a:t>Нуронийлар томонидан тизимли равишда таълим муассасаларида ўқувчилар давомати ва дарсларнинг сифати йўналишида ўтказилиб келинаётган жамоатчилик назоратини амалга ошириш борасида иштирок этиш</a:t>
          </a:r>
        </a:p>
      </dgm:t>
    </dgm:pt>
    <dgm:pt modelId="{1A6711C6-45A9-4B42-A7D2-0E3E1F903166}" type="parTrans" cxnId="{B43C242A-EDA5-4C6C-B91A-BED0995237E4}">
      <dgm:prSet/>
      <dgm:spPr/>
      <dgm:t>
        <a:bodyPr/>
        <a:lstStyle/>
        <a:p>
          <a:endParaRPr lang="uz-Cyrl-UZ"/>
        </a:p>
      </dgm:t>
    </dgm:pt>
    <dgm:pt modelId="{18306C94-C6E9-4BA3-9E53-32D0684ABFCC}" type="sibTrans" cxnId="{B43C242A-EDA5-4C6C-B91A-BED0995237E4}">
      <dgm:prSet/>
      <dgm:spPr/>
      <dgm:t>
        <a:bodyPr/>
        <a:lstStyle/>
        <a:p>
          <a:endParaRPr lang="uz-Cyrl-UZ"/>
        </a:p>
      </dgm:t>
    </dgm:pt>
    <dgm:pt modelId="{B6D254E1-8B35-4630-9B87-8FD0F011EA0F}">
      <dgm:prSet phldrT="[Текст]"/>
      <dgm:spPr/>
      <dgm:t>
        <a:bodyPr/>
        <a:lstStyle/>
        <a:p>
          <a:r>
            <a:rPr lang="uz-Cyrl-UZ" dirty="0"/>
            <a:t>“Ҳеч ким меҳр ва эътибордан четда қолмасин” шиори остида ўзгалар парваришига муҳтож якка-ёлғиз ва ёлғиз яшовчи кексаларнинг муаммоларини ўрганиб, ҳал этишга кўмаклашиш</a:t>
          </a:r>
        </a:p>
      </dgm:t>
    </dgm:pt>
    <dgm:pt modelId="{CFAF952D-7F17-42F9-A66C-AF9EAF796E4C}" type="parTrans" cxnId="{EC2C34A9-6A0E-4A3F-9EB7-B3515DBC9446}">
      <dgm:prSet/>
      <dgm:spPr/>
      <dgm:t>
        <a:bodyPr/>
        <a:lstStyle/>
        <a:p>
          <a:endParaRPr lang="uz-Cyrl-UZ"/>
        </a:p>
      </dgm:t>
    </dgm:pt>
    <dgm:pt modelId="{56C0A80A-BD2C-4B6E-98C0-92C2FF1EA97D}" type="sibTrans" cxnId="{EC2C34A9-6A0E-4A3F-9EB7-B3515DBC9446}">
      <dgm:prSet/>
      <dgm:spPr/>
      <dgm:t>
        <a:bodyPr/>
        <a:lstStyle/>
        <a:p>
          <a:endParaRPr lang="uz-Cyrl-UZ"/>
        </a:p>
      </dgm:t>
    </dgm:pt>
    <dgm:pt modelId="{30BA01FE-34C4-4B42-9FE5-05CD6FB0979C}">
      <dgm:prSet phldrT="[Текст]"/>
      <dgm:spPr/>
      <dgm:t>
        <a:bodyPr/>
        <a:lstStyle/>
        <a:p>
          <a:r>
            <a:rPr lang="uz-Cyrl-UZ" dirty="0"/>
            <a:t>Иккинчи жаҳон уруши қатнашчилари ва фронт орти меҳнат фахрийлари ҳолидан мунтазам хабар олиш. Жумладан, “9 май – Хотира ва қадрлаш куни” байрами арафасида уларни совға-саломлар билан йўқлаш</a:t>
          </a:r>
        </a:p>
      </dgm:t>
    </dgm:pt>
    <dgm:pt modelId="{99EFBF57-9699-423A-BAFB-1F25BE7CE905}" type="parTrans" cxnId="{E7D13609-C33B-40E4-AE63-778023D11619}">
      <dgm:prSet/>
      <dgm:spPr/>
      <dgm:t>
        <a:bodyPr/>
        <a:lstStyle/>
        <a:p>
          <a:endParaRPr lang="uz-Cyrl-UZ"/>
        </a:p>
      </dgm:t>
    </dgm:pt>
    <dgm:pt modelId="{DAE2C43A-4B9C-4871-B478-DFD67B9E19FC}" type="sibTrans" cxnId="{E7D13609-C33B-40E4-AE63-778023D11619}">
      <dgm:prSet/>
      <dgm:spPr/>
      <dgm:t>
        <a:bodyPr/>
        <a:lstStyle/>
        <a:p>
          <a:endParaRPr lang="uz-Cyrl-UZ"/>
        </a:p>
      </dgm:t>
    </dgm:pt>
    <dgm:pt modelId="{CD86BB2B-32E1-49E1-BFC3-12FB1343F1F2}" type="pres">
      <dgm:prSet presAssocID="{69F57569-099F-4E10-B975-5E3E6B8E0A5B}" presName="linearFlow" presStyleCnt="0">
        <dgm:presLayoutVars>
          <dgm:dir/>
          <dgm:resizeHandles val="exact"/>
        </dgm:presLayoutVars>
      </dgm:prSet>
      <dgm:spPr/>
    </dgm:pt>
    <dgm:pt modelId="{3820F67C-EE96-4A0C-ABFD-F8DBD545DAFD}" type="pres">
      <dgm:prSet presAssocID="{E63206A0-254A-49F9-BD11-DE3E6FF65EA8}" presName="composite" presStyleCnt="0"/>
      <dgm:spPr/>
    </dgm:pt>
    <dgm:pt modelId="{B8BFB05D-87C4-44F4-8C8A-713B5F76F64A}" type="pres">
      <dgm:prSet presAssocID="{E63206A0-254A-49F9-BD11-DE3E6FF65EA8}"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BAABE64C-C8F1-494B-B3B7-19491C9861D7}" type="pres">
      <dgm:prSet presAssocID="{E63206A0-254A-49F9-BD11-DE3E6FF65EA8}" presName="txShp" presStyleLbl="node1" presStyleIdx="0" presStyleCnt="3">
        <dgm:presLayoutVars>
          <dgm:bulletEnabled val="1"/>
        </dgm:presLayoutVars>
      </dgm:prSet>
      <dgm:spPr/>
      <dgm:t>
        <a:bodyPr/>
        <a:lstStyle/>
        <a:p>
          <a:endParaRPr lang="ru-RU"/>
        </a:p>
      </dgm:t>
    </dgm:pt>
    <dgm:pt modelId="{11C9237A-E984-4A28-A374-9A8B34804BF5}" type="pres">
      <dgm:prSet presAssocID="{18306C94-C6E9-4BA3-9E53-32D0684ABFCC}" presName="spacing" presStyleCnt="0"/>
      <dgm:spPr/>
    </dgm:pt>
    <dgm:pt modelId="{964B2998-D914-4800-99A9-B9FBB94D2FD3}" type="pres">
      <dgm:prSet presAssocID="{B6D254E1-8B35-4630-9B87-8FD0F011EA0F}" presName="composite" presStyleCnt="0"/>
      <dgm:spPr/>
    </dgm:pt>
    <dgm:pt modelId="{F8510DFE-33B3-481C-93D1-E9C5C98179CB}" type="pres">
      <dgm:prSet presAssocID="{B6D254E1-8B35-4630-9B87-8FD0F011EA0F}" presName="imgShp"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39000" r="-39000"/>
          </a:stretch>
        </a:blipFill>
      </dgm:spPr>
    </dgm:pt>
    <dgm:pt modelId="{F492972B-A8DA-49BD-B224-E60AF8EF061B}" type="pres">
      <dgm:prSet presAssocID="{B6D254E1-8B35-4630-9B87-8FD0F011EA0F}" presName="txShp" presStyleLbl="node1" presStyleIdx="1" presStyleCnt="3">
        <dgm:presLayoutVars>
          <dgm:bulletEnabled val="1"/>
        </dgm:presLayoutVars>
      </dgm:prSet>
      <dgm:spPr/>
      <dgm:t>
        <a:bodyPr/>
        <a:lstStyle/>
        <a:p>
          <a:endParaRPr lang="ru-RU"/>
        </a:p>
      </dgm:t>
    </dgm:pt>
    <dgm:pt modelId="{8B367D96-5092-440A-B31E-90821535656D}" type="pres">
      <dgm:prSet presAssocID="{56C0A80A-BD2C-4B6E-98C0-92C2FF1EA97D}" presName="spacing" presStyleCnt="0"/>
      <dgm:spPr/>
    </dgm:pt>
    <dgm:pt modelId="{9AAB391A-0A40-4343-8798-962F1E1CBE73}" type="pres">
      <dgm:prSet presAssocID="{30BA01FE-34C4-4B42-9FE5-05CD6FB0979C}" presName="composite" presStyleCnt="0"/>
      <dgm:spPr/>
    </dgm:pt>
    <dgm:pt modelId="{E78F826F-9817-4790-AA27-6740A07706B2}" type="pres">
      <dgm:prSet presAssocID="{30BA01FE-34C4-4B42-9FE5-05CD6FB0979C}" presName="imgShp"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pt>
    <dgm:pt modelId="{C16EA783-B537-43A5-ADAF-4C46B818E7E8}" type="pres">
      <dgm:prSet presAssocID="{30BA01FE-34C4-4B42-9FE5-05CD6FB0979C}" presName="txShp" presStyleLbl="node1" presStyleIdx="2" presStyleCnt="3">
        <dgm:presLayoutVars>
          <dgm:bulletEnabled val="1"/>
        </dgm:presLayoutVars>
      </dgm:prSet>
      <dgm:spPr/>
      <dgm:t>
        <a:bodyPr/>
        <a:lstStyle/>
        <a:p>
          <a:endParaRPr lang="ru-RU"/>
        </a:p>
      </dgm:t>
    </dgm:pt>
  </dgm:ptLst>
  <dgm:cxnLst>
    <dgm:cxn modelId="{40B5A064-A77C-4504-BBB8-972A65217690}" type="presOf" srcId="{69F57569-099F-4E10-B975-5E3E6B8E0A5B}" destId="{CD86BB2B-32E1-49E1-BFC3-12FB1343F1F2}" srcOrd="0" destOrd="0" presId="urn:microsoft.com/office/officeart/2005/8/layout/vList3"/>
    <dgm:cxn modelId="{B43C242A-EDA5-4C6C-B91A-BED0995237E4}" srcId="{69F57569-099F-4E10-B975-5E3E6B8E0A5B}" destId="{E63206A0-254A-49F9-BD11-DE3E6FF65EA8}" srcOrd="0" destOrd="0" parTransId="{1A6711C6-45A9-4B42-A7D2-0E3E1F903166}" sibTransId="{18306C94-C6E9-4BA3-9E53-32D0684ABFCC}"/>
    <dgm:cxn modelId="{CC5E7037-7DB6-44F2-9EC7-045C517A2690}" type="presOf" srcId="{30BA01FE-34C4-4B42-9FE5-05CD6FB0979C}" destId="{C16EA783-B537-43A5-ADAF-4C46B818E7E8}" srcOrd="0" destOrd="0" presId="urn:microsoft.com/office/officeart/2005/8/layout/vList3"/>
    <dgm:cxn modelId="{2ED0E08F-BB5F-41A9-BF95-FDCB016C1F10}" type="presOf" srcId="{E63206A0-254A-49F9-BD11-DE3E6FF65EA8}" destId="{BAABE64C-C8F1-494B-B3B7-19491C9861D7}" srcOrd="0" destOrd="0" presId="urn:microsoft.com/office/officeart/2005/8/layout/vList3"/>
    <dgm:cxn modelId="{14D894E5-4F69-419F-AF25-E297DA010B37}" type="presOf" srcId="{B6D254E1-8B35-4630-9B87-8FD0F011EA0F}" destId="{F492972B-A8DA-49BD-B224-E60AF8EF061B}" srcOrd="0" destOrd="0" presId="urn:microsoft.com/office/officeart/2005/8/layout/vList3"/>
    <dgm:cxn modelId="{E7D13609-C33B-40E4-AE63-778023D11619}" srcId="{69F57569-099F-4E10-B975-5E3E6B8E0A5B}" destId="{30BA01FE-34C4-4B42-9FE5-05CD6FB0979C}" srcOrd="2" destOrd="0" parTransId="{99EFBF57-9699-423A-BAFB-1F25BE7CE905}" sibTransId="{DAE2C43A-4B9C-4871-B478-DFD67B9E19FC}"/>
    <dgm:cxn modelId="{EC2C34A9-6A0E-4A3F-9EB7-B3515DBC9446}" srcId="{69F57569-099F-4E10-B975-5E3E6B8E0A5B}" destId="{B6D254E1-8B35-4630-9B87-8FD0F011EA0F}" srcOrd="1" destOrd="0" parTransId="{CFAF952D-7F17-42F9-A66C-AF9EAF796E4C}" sibTransId="{56C0A80A-BD2C-4B6E-98C0-92C2FF1EA97D}"/>
    <dgm:cxn modelId="{64D2B8D9-378F-41EF-A0F9-62BDC7C3D0BC}" type="presParOf" srcId="{CD86BB2B-32E1-49E1-BFC3-12FB1343F1F2}" destId="{3820F67C-EE96-4A0C-ABFD-F8DBD545DAFD}" srcOrd="0" destOrd="0" presId="urn:microsoft.com/office/officeart/2005/8/layout/vList3"/>
    <dgm:cxn modelId="{CFE15484-5DE1-46DB-A62F-F83CFC6435B9}" type="presParOf" srcId="{3820F67C-EE96-4A0C-ABFD-F8DBD545DAFD}" destId="{B8BFB05D-87C4-44F4-8C8A-713B5F76F64A}" srcOrd="0" destOrd="0" presId="urn:microsoft.com/office/officeart/2005/8/layout/vList3"/>
    <dgm:cxn modelId="{4BC0B547-9FE9-4C6F-8A2D-F7887C540EF9}" type="presParOf" srcId="{3820F67C-EE96-4A0C-ABFD-F8DBD545DAFD}" destId="{BAABE64C-C8F1-494B-B3B7-19491C9861D7}" srcOrd="1" destOrd="0" presId="urn:microsoft.com/office/officeart/2005/8/layout/vList3"/>
    <dgm:cxn modelId="{9975E9A9-CBAC-47C0-B9E1-7B0AB3B8C478}" type="presParOf" srcId="{CD86BB2B-32E1-49E1-BFC3-12FB1343F1F2}" destId="{11C9237A-E984-4A28-A374-9A8B34804BF5}" srcOrd="1" destOrd="0" presId="urn:microsoft.com/office/officeart/2005/8/layout/vList3"/>
    <dgm:cxn modelId="{7664C71C-990E-4135-8EA3-AD5E0F2EFF38}" type="presParOf" srcId="{CD86BB2B-32E1-49E1-BFC3-12FB1343F1F2}" destId="{964B2998-D914-4800-99A9-B9FBB94D2FD3}" srcOrd="2" destOrd="0" presId="urn:microsoft.com/office/officeart/2005/8/layout/vList3"/>
    <dgm:cxn modelId="{D963F16A-8984-4BD9-8572-37158503A8C9}" type="presParOf" srcId="{964B2998-D914-4800-99A9-B9FBB94D2FD3}" destId="{F8510DFE-33B3-481C-93D1-E9C5C98179CB}" srcOrd="0" destOrd="0" presId="urn:microsoft.com/office/officeart/2005/8/layout/vList3"/>
    <dgm:cxn modelId="{95ECEE81-6C79-4542-9BA9-555251AFCE42}" type="presParOf" srcId="{964B2998-D914-4800-99A9-B9FBB94D2FD3}" destId="{F492972B-A8DA-49BD-B224-E60AF8EF061B}" srcOrd="1" destOrd="0" presId="urn:microsoft.com/office/officeart/2005/8/layout/vList3"/>
    <dgm:cxn modelId="{AF763FF5-4E7B-455C-A58C-F510476E5B06}" type="presParOf" srcId="{CD86BB2B-32E1-49E1-BFC3-12FB1343F1F2}" destId="{8B367D96-5092-440A-B31E-90821535656D}" srcOrd="3" destOrd="0" presId="urn:microsoft.com/office/officeart/2005/8/layout/vList3"/>
    <dgm:cxn modelId="{BDF9880B-41EA-4CF1-BB5E-A230B545B5F3}" type="presParOf" srcId="{CD86BB2B-32E1-49E1-BFC3-12FB1343F1F2}" destId="{9AAB391A-0A40-4343-8798-962F1E1CBE73}" srcOrd="4" destOrd="0" presId="urn:microsoft.com/office/officeart/2005/8/layout/vList3"/>
    <dgm:cxn modelId="{29BB23C2-FE55-4741-85F6-B86665F12A44}" type="presParOf" srcId="{9AAB391A-0A40-4343-8798-962F1E1CBE73}" destId="{E78F826F-9817-4790-AA27-6740A07706B2}" srcOrd="0" destOrd="0" presId="urn:microsoft.com/office/officeart/2005/8/layout/vList3"/>
    <dgm:cxn modelId="{3C926262-945D-470D-9296-897660CCBEFC}" type="presParOf" srcId="{9AAB391A-0A40-4343-8798-962F1E1CBE73}" destId="{C16EA783-B537-43A5-ADAF-4C46B818E7E8}"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9F57569-099F-4E10-B975-5E3E6B8E0A5B}" type="doc">
      <dgm:prSet loTypeId="urn:microsoft.com/office/officeart/2005/8/layout/vList3" loCatId="picture" qsTypeId="urn:microsoft.com/office/officeart/2005/8/quickstyle/simple1" qsCatId="simple" csTypeId="urn:microsoft.com/office/officeart/2005/8/colors/accent1_2" csCatId="accent1" phldr="1"/>
      <dgm:spPr/>
    </dgm:pt>
    <dgm:pt modelId="{E63206A0-254A-49F9-BD11-DE3E6FF65EA8}">
      <dgm:prSet phldrT="[Текст]" custT="1"/>
      <dgm:spPr/>
      <dgm:t>
        <a:bodyPr/>
        <a:lstStyle/>
        <a:p>
          <a:r>
            <a:rPr lang="uz-Cyrl-UZ" sz="4000" dirty="0"/>
            <a:t>Ҳар йили август ойида барча ҳудудларда “Кексалар саломатлигини муҳофаза қилиш ойлиги”ни ўтказишга кўмаклашиш</a:t>
          </a:r>
        </a:p>
      </dgm:t>
    </dgm:pt>
    <dgm:pt modelId="{1A6711C6-45A9-4B42-A7D2-0E3E1F903166}" type="parTrans" cxnId="{B43C242A-EDA5-4C6C-B91A-BED0995237E4}">
      <dgm:prSet/>
      <dgm:spPr/>
      <dgm:t>
        <a:bodyPr/>
        <a:lstStyle/>
        <a:p>
          <a:endParaRPr lang="uz-Cyrl-UZ"/>
        </a:p>
      </dgm:t>
    </dgm:pt>
    <dgm:pt modelId="{18306C94-C6E9-4BA3-9E53-32D0684ABFCC}" type="sibTrans" cxnId="{B43C242A-EDA5-4C6C-B91A-BED0995237E4}">
      <dgm:prSet/>
      <dgm:spPr/>
      <dgm:t>
        <a:bodyPr/>
        <a:lstStyle/>
        <a:p>
          <a:endParaRPr lang="uz-Cyrl-UZ"/>
        </a:p>
      </dgm:t>
    </dgm:pt>
    <dgm:pt modelId="{B6D254E1-8B35-4630-9B87-8FD0F011EA0F}">
      <dgm:prSet phldrT="[Текст]" custT="1"/>
      <dgm:spPr/>
      <dgm:t>
        <a:bodyPr/>
        <a:lstStyle/>
        <a:p>
          <a:r>
            <a:rPr lang="uz-Cyrl-UZ" sz="3200" dirty="0"/>
            <a:t>Танлаб олинган мактабларнинг юқори синф ўқувчиларини маҳаллалардаги ҳунарманд, фермер ва тадбиркорларга касбга қизиқишларига қараб “Устоз – шогирд” тамойили асосида бириктиришни ташкил этиш</a:t>
          </a:r>
        </a:p>
      </dgm:t>
    </dgm:pt>
    <dgm:pt modelId="{CFAF952D-7F17-42F9-A66C-AF9EAF796E4C}" type="parTrans" cxnId="{EC2C34A9-6A0E-4A3F-9EB7-B3515DBC9446}">
      <dgm:prSet/>
      <dgm:spPr/>
      <dgm:t>
        <a:bodyPr/>
        <a:lstStyle/>
        <a:p>
          <a:endParaRPr lang="uz-Cyrl-UZ"/>
        </a:p>
      </dgm:t>
    </dgm:pt>
    <dgm:pt modelId="{56C0A80A-BD2C-4B6E-98C0-92C2FF1EA97D}" type="sibTrans" cxnId="{EC2C34A9-6A0E-4A3F-9EB7-B3515DBC9446}">
      <dgm:prSet/>
      <dgm:spPr/>
      <dgm:t>
        <a:bodyPr/>
        <a:lstStyle/>
        <a:p>
          <a:endParaRPr lang="uz-Cyrl-UZ"/>
        </a:p>
      </dgm:t>
    </dgm:pt>
    <dgm:pt modelId="{30BA01FE-34C4-4B42-9FE5-05CD6FB0979C}">
      <dgm:prSet phldrT="[Текст]"/>
      <dgm:spPr/>
      <dgm:t>
        <a:bodyPr/>
        <a:lstStyle/>
        <a:p>
          <a:r>
            <a:rPr lang="uz-Cyrl-UZ" dirty="0"/>
            <a:t>Нуронийлар билан ҳамкорликда “Яшил макон” умумиллий ҳаракатининг мамлакат ҳаётидаги аҳамияти тўғрисида тушунтириш-тарғибот ишларини олиб бориш ҳамда маҳаллалар кесимида ҳар бир экилган кўчатни ҳисобга олиш, унинг парвариши, қуриб қолмаслиги  юзасидан белгиланган чора-тадбирлар ижроси юзасидан нуронийларнинг жамоатчилик назоратини ўрнатишга кўмаклашиш</a:t>
          </a:r>
        </a:p>
      </dgm:t>
    </dgm:pt>
    <dgm:pt modelId="{99EFBF57-9699-423A-BAFB-1F25BE7CE905}" type="parTrans" cxnId="{E7D13609-C33B-40E4-AE63-778023D11619}">
      <dgm:prSet/>
      <dgm:spPr/>
      <dgm:t>
        <a:bodyPr/>
        <a:lstStyle/>
        <a:p>
          <a:endParaRPr lang="uz-Cyrl-UZ"/>
        </a:p>
      </dgm:t>
    </dgm:pt>
    <dgm:pt modelId="{DAE2C43A-4B9C-4871-B478-DFD67B9E19FC}" type="sibTrans" cxnId="{E7D13609-C33B-40E4-AE63-778023D11619}">
      <dgm:prSet/>
      <dgm:spPr/>
      <dgm:t>
        <a:bodyPr/>
        <a:lstStyle/>
        <a:p>
          <a:endParaRPr lang="uz-Cyrl-UZ"/>
        </a:p>
      </dgm:t>
    </dgm:pt>
    <dgm:pt modelId="{CD86BB2B-32E1-49E1-BFC3-12FB1343F1F2}" type="pres">
      <dgm:prSet presAssocID="{69F57569-099F-4E10-B975-5E3E6B8E0A5B}" presName="linearFlow" presStyleCnt="0">
        <dgm:presLayoutVars>
          <dgm:dir/>
          <dgm:resizeHandles val="exact"/>
        </dgm:presLayoutVars>
      </dgm:prSet>
      <dgm:spPr/>
    </dgm:pt>
    <dgm:pt modelId="{3820F67C-EE96-4A0C-ABFD-F8DBD545DAFD}" type="pres">
      <dgm:prSet presAssocID="{E63206A0-254A-49F9-BD11-DE3E6FF65EA8}" presName="composite" presStyleCnt="0"/>
      <dgm:spPr/>
    </dgm:pt>
    <dgm:pt modelId="{B8BFB05D-87C4-44F4-8C8A-713B5F76F64A}" type="pres">
      <dgm:prSet presAssocID="{E63206A0-254A-49F9-BD11-DE3E6FF65EA8}"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dgm:spPr>
    </dgm:pt>
    <dgm:pt modelId="{BAABE64C-C8F1-494B-B3B7-19491C9861D7}" type="pres">
      <dgm:prSet presAssocID="{E63206A0-254A-49F9-BD11-DE3E6FF65EA8}" presName="txShp" presStyleLbl="node1" presStyleIdx="0" presStyleCnt="3">
        <dgm:presLayoutVars>
          <dgm:bulletEnabled val="1"/>
        </dgm:presLayoutVars>
      </dgm:prSet>
      <dgm:spPr/>
      <dgm:t>
        <a:bodyPr/>
        <a:lstStyle/>
        <a:p>
          <a:endParaRPr lang="ru-RU"/>
        </a:p>
      </dgm:t>
    </dgm:pt>
    <dgm:pt modelId="{11C9237A-E984-4A28-A374-9A8B34804BF5}" type="pres">
      <dgm:prSet presAssocID="{18306C94-C6E9-4BA3-9E53-32D0684ABFCC}" presName="spacing" presStyleCnt="0"/>
      <dgm:spPr/>
    </dgm:pt>
    <dgm:pt modelId="{964B2998-D914-4800-99A9-B9FBB94D2FD3}" type="pres">
      <dgm:prSet presAssocID="{B6D254E1-8B35-4630-9B87-8FD0F011EA0F}" presName="composite" presStyleCnt="0"/>
      <dgm:spPr/>
    </dgm:pt>
    <dgm:pt modelId="{F8510DFE-33B3-481C-93D1-E9C5C98179CB}" type="pres">
      <dgm:prSet presAssocID="{B6D254E1-8B35-4630-9B87-8FD0F011EA0F}" presName="imgShp"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38000" r="-38000"/>
          </a:stretch>
        </a:blipFill>
      </dgm:spPr>
    </dgm:pt>
    <dgm:pt modelId="{F492972B-A8DA-49BD-B224-E60AF8EF061B}" type="pres">
      <dgm:prSet presAssocID="{B6D254E1-8B35-4630-9B87-8FD0F011EA0F}" presName="txShp" presStyleLbl="node1" presStyleIdx="1" presStyleCnt="3">
        <dgm:presLayoutVars>
          <dgm:bulletEnabled val="1"/>
        </dgm:presLayoutVars>
      </dgm:prSet>
      <dgm:spPr/>
      <dgm:t>
        <a:bodyPr/>
        <a:lstStyle/>
        <a:p>
          <a:endParaRPr lang="ru-RU"/>
        </a:p>
      </dgm:t>
    </dgm:pt>
    <dgm:pt modelId="{8B367D96-5092-440A-B31E-90821535656D}" type="pres">
      <dgm:prSet presAssocID="{56C0A80A-BD2C-4B6E-98C0-92C2FF1EA97D}" presName="spacing" presStyleCnt="0"/>
      <dgm:spPr/>
    </dgm:pt>
    <dgm:pt modelId="{9AAB391A-0A40-4343-8798-962F1E1CBE73}" type="pres">
      <dgm:prSet presAssocID="{30BA01FE-34C4-4B42-9FE5-05CD6FB0979C}" presName="composite" presStyleCnt="0"/>
      <dgm:spPr/>
    </dgm:pt>
    <dgm:pt modelId="{E78F826F-9817-4790-AA27-6740A07706B2}" type="pres">
      <dgm:prSet presAssocID="{30BA01FE-34C4-4B42-9FE5-05CD6FB0979C}" presName="imgShp"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pt>
    <dgm:pt modelId="{C16EA783-B537-43A5-ADAF-4C46B818E7E8}" type="pres">
      <dgm:prSet presAssocID="{30BA01FE-34C4-4B42-9FE5-05CD6FB0979C}" presName="txShp" presStyleLbl="node1" presStyleIdx="2" presStyleCnt="3">
        <dgm:presLayoutVars>
          <dgm:bulletEnabled val="1"/>
        </dgm:presLayoutVars>
      </dgm:prSet>
      <dgm:spPr/>
      <dgm:t>
        <a:bodyPr/>
        <a:lstStyle/>
        <a:p>
          <a:endParaRPr lang="ru-RU"/>
        </a:p>
      </dgm:t>
    </dgm:pt>
  </dgm:ptLst>
  <dgm:cxnLst>
    <dgm:cxn modelId="{40B5A064-A77C-4504-BBB8-972A65217690}" type="presOf" srcId="{69F57569-099F-4E10-B975-5E3E6B8E0A5B}" destId="{CD86BB2B-32E1-49E1-BFC3-12FB1343F1F2}" srcOrd="0" destOrd="0" presId="urn:microsoft.com/office/officeart/2005/8/layout/vList3"/>
    <dgm:cxn modelId="{B43C242A-EDA5-4C6C-B91A-BED0995237E4}" srcId="{69F57569-099F-4E10-B975-5E3E6B8E0A5B}" destId="{E63206A0-254A-49F9-BD11-DE3E6FF65EA8}" srcOrd="0" destOrd="0" parTransId="{1A6711C6-45A9-4B42-A7D2-0E3E1F903166}" sibTransId="{18306C94-C6E9-4BA3-9E53-32D0684ABFCC}"/>
    <dgm:cxn modelId="{CC5E7037-7DB6-44F2-9EC7-045C517A2690}" type="presOf" srcId="{30BA01FE-34C4-4B42-9FE5-05CD6FB0979C}" destId="{C16EA783-B537-43A5-ADAF-4C46B818E7E8}" srcOrd="0" destOrd="0" presId="urn:microsoft.com/office/officeart/2005/8/layout/vList3"/>
    <dgm:cxn modelId="{2ED0E08F-BB5F-41A9-BF95-FDCB016C1F10}" type="presOf" srcId="{E63206A0-254A-49F9-BD11-DE3E6FF65EA8}" destId="{BAABE64C-C8F1-494B-B3B7-19491C9861D7}" srcOrd="0" destOrd="0" presId="urn:microsoft.com/office/officeart/2005/8/layout/vList3"/>
    <dgm:cxn modelId="{14D894E5-4F69-419F-AF25-E297DA010B37}" type="presOf" srcId="{B6D254E1-8B35-4630-9B87-8FD0F011EA0F}" destId="{F492972B-A8DA-49BD-B224-E60AF8EF061B}" srcOrd="0" destOrd="0" presId="urn:microsoft.com/office/officeart/2005/8/layout/vList3"/>
    <dgm:cxn modelId="{E7D13609-C33B-40E4-AE63-778023D11619}" srcId="{69F57569-099F-4E10-B975-5E3E6B8E0A5B}" destId="{30BA01FE-34C4-4B42-9FE5-05CD6FB0979C}" srcOrd="2" destOrd="0" parTransId="{99EFBF57-9699-423A-BAFB-1F25BE7CE905}" sibTransId="{DAE2C43A-4B9C-4871-B478-DFD67B9E19FC}"/>
    <dgm:cxn modelId="{EC2C34A9-6A0E-4A3F-9EB7-B3515DBC9446}" srcId="{69F57569-099F-4E10-B975-5E3E6B8E0A5B}" destId="{B6D254E1-8B35-4630-9B87-8FD0F011EA0F}" srcOrd="1" destOrd="0" parTransId="{CFAF952D-7F17-42F9-A66C-AF9EAF796E4C}" sibTransId="{56C0A80A-BD2C-4B6E-98C0-92C2FF1EA97D}"/>
    <dgm:cxn modelId="{64D2B8D9-378F-41EF-A0F9-62BDC7C3D0BC}" type="presParOf" srcId="{CD86BB2B-32E1-49E1-BFC3-12FB1343F1F2}" destId="{3820F67C-EE96-4A0C-ABFD-F8DBD545DAFD}" srcOrd="0" destOrd="0" presId="urn:microsoft.com/office/officeart/2005/8/layout/vList3"/>
    <dgm:cxn modelId="{CFE15484-5DE1-46DB-A62F-F83CFC6435B9}" type="presParOf" srcId="{3820F67C-EE96-4A0C-ABFD-F8DBD545DAFD}" destId="{B8BFB05D-87C4-44F4-8C8A-713B5F76F64A}" srcOrd="0" destOrd="0" presId="urn:microsoft.com/office/officeart/2005/8/layout/vList3"/>
    <dgm:cxn modelId="{4BC0B547-9FE9-4C6F-8A2D-F7887C540EF9}" type="presParOf" srcId="{3820F67C-EE96-4A0C-ABFD-F8DBD545DAFD}" destId="{BAABE64C-C8F1-494B-B3B7-19491C9861D7}" srcOrd="1" destOrd="0" presId="urn:microsoft.com/office/officeart/2005/8/layout/vList3"/>
    <dgm:cxn modelId="{9975E9A9-CBAC-47C0-B9E1-7B0AB3B8C478}" type="presParOf" srcId="{CD86BB2B-32E1-49E1-BFC3-12FB1343F1F2}" destId="{11C9237A-E984-4A28-A374-9A8B34804BF5}" srcOrd="1" destOrd="0" presId="urn:microsoft.com/office/officeart/2005/8/layout/vList3"/>
    <dgm:cxn modelId="{7664C71C-990E-4135-8EA3-AD5E0F2EFF38}" type="presParOf" srcId="{CD86BB2B-32E1-49E1-BFC3-12FB1343F1F2}" destId="{964B2998-D914-4800-99A9-B9FBB94D2FD3}" srcOrd="2" destOrd="0" presId="urn:microsoft.com/office/officeart/2005/8/layout/vList3"/>
    <dgm:cxn modelId="{D963F16A-8984-4BD9-8572-37158503A8C9}" type="presParOf" srcId="{964B2998-D914-4800-99A9-B9FBB94D2FD3}" destId="{F8510DFE-33B3-481C-93D1-E9C5C98179CB}" srcOrd="0" destOrd="0" presId="urn:microsoft.com/office/officeart/2005/8/layout/vList3"/>
    <dgm:cxn modelId="{95ECEE81-6C79-4542-9BA9-555251AFCE42}" type="presParOf" srcId="{964B2998-D914-4800-99A9-B9FBB94D2FD3}" destId="{F492972B-A8DA-49BD-B224-E60AF8EF061B}" srcOrd="1" destOrd="0" presId="urn:microsoft.com/office/officeart/2005/8/layout/vList3"/>
    <dgm:cxn modelId="{AF763FF5-4E7B-455C-A58C-F510476E5B06}" type="presParOf" srcId="{CD86BB2B-32E1-49E1-BFC3-12FB1343F1F2}" destId="{8B367D96-5092-440A-B31E-90821535656D}" srcOrd="3" destOrd="0" presId="urn:microsoft.com/office/officeart/2005/8/layout/vList3"/>
    <dgm:cxn modelId="{BDF9880B-41EA-4CF1-BB5E-A230B545B5F3}" type="presParOf" srcId="{CD86BB2B-32E1-49E1-BFC3-12FB1343F1F2}" destId="{9AAB391A-0A40-4343-8798-962F1E1CBE73}" srcOrd="4" destOrd="0" presId="urn:microsoft.com/office/officeart/2005/8/layout/vList3"/>
    <dgm:cxn modelId="{29BB23C2-FE55-4741-85F6-B86665F12A44}" type="presParOf" srcId="{9AAB391A-0A40-4343-8798-962F1E1CBE73}" destId="{E78F826F-9817-4790-AA27-6740A07706B2}" srcOrd="0" destOrd="0" presId="urn:microsoft.com/office/officeart/2005/8/layout/vList3"/>
    <dgm:cxn modelId="{3C926262-945D-470D-9296-897660CCBEFC}" type="presParOf" srcId="{9AAB391A-0A40-4343-8798-962F1E1CBE73}" destId="{C16EA783-B537-43A5-ADAF-4C46B818E7E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2B7515-20A1-45CE-84AB-B6668AD9BEF2}">
      <dsp:nvSpPr>
        <dsp:cNvPr id="0" name=""/>
        <dsp:cNvSpPr/>
      </dsp:nvSpPr>
      <dsp:spPr>
        <a:xfrm>
          <a:off x="0" y="0"/>
          <a:ext cx="16743336" cy="251690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uz-Cyrl-UZ" sz="5000" kern="1200" dirty="0"/>
            <a:t>Маҳаллани жамоатчилик бошқаруви ва назоратининг таянч бўғинига айлантириш</a:t>
          </a:r>
        </a:p>
      </dsp:txBody>
      <dsp:txXfrm>
        <a:off x="3600357" y="0"/>
        <a:ext cx="13142978" cy="2516906"/>
      </dsp:txXfrm>
    </dsp:sp>
    <dsp:sp modelId="{590DB7EE-04CF-4CEA-B535-BF707AC93F33}">
      <dsp:nvSpPr>
        <dsp:cNvPr id="0" name=""/>
        <dsp:cNvSpPr/>
      </dsp:nvSpPr>
      <dsp:spPr>
        <a:xfrm>
          <a:off x="251690" y="251690"/>
          <a:ext cx="3348667" cy="2013525"/>
        </a:xfrm>
        <a:prstGeom prst="roundRect">
          <a:avLst>
            <a:gd name="adj" fmla="val 10000"/>
          </a:avLst>
        </a:prstGeom>
        <a:blipFill>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A37EA3-6C9A-44CE-908A-B954436489E5}">
      <dsp:nvSpPr>
        <dsp:cNvPr id="0" name=""/>
        <dsp:cNvSpPr/>
      </dsp:nvSpPr>
      <dsp:spPr>
        <a:xfrm>
          <a:off x="0" y="2768597"/>
          <a:ext cx="16743336" cy="251690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uz-Cyrl-UZ" sz="5000" kern="1200" dirty="0"/>
            <a:t>Халқ билан мулоқот механизмларини такомиллаштириш</a:t>
          </a:r>
        </a:p>
      </dsp:txBody>
      <dsp:txXfrm>
        <a:off x="3600357" y="2768597"/>
        <a:ext cx="13142978" cy="2516906"/>
      </dsp:txXfrm>
    </dsp:sp>
    <dsp:sp modelId="{10DE7F93-367F-4019-9F53-6DEEE7FC6CAC}">
      <dsp:nvSpPr>
        <dsp:cNvPr id="0" name=""/>
        <dsp:cNvSpPr/>
      </dsp:nvSpPr>
      <dsp:spPr>
        <a:xfrm>
          <a:off x="251690" y="3020287"/>
          <a:ext cx="3348667" cy="2013525"/>
        </a:xfrm>
        <a:prstGeom prst="roundRect">
          <a:avLst>
            <a:gd name="adj" fmla="val 10000"/>
          </a:avLst>
        </a:prstGeom>
        <a:blipFill>
          <a:blip xmlns:r="http://schemas.openxmlformats.org/officeDocument/2006/relationships" r:embed="rId2"/>
          <a:srcRect/>
          <a:stretch>
            <a:fillRect t="-2000" b="-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E42C2E-5659-42B4-81C2-580C322A0139}">
      <dsp:nvSpPr>
        <dsp:cNvPr id="0" name=""/>
        <dsp:cNvSpPr/>
      </dsp:nvSpPr>
      <dsp:spPr>
        <a:xfrm>
          <a:off x="0" y="5537194"/>
          <a:ext cx="16743336" cy="251690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uz-Cyrl-UZ" sz="5000" kern="1200" dirty="0"/>
            <a:t>“Обод қишлоқ”, “Обод маҳалла” ва бошқа ҳудудий дастурларни жамоатчилик фикри асосида ишлаб чиқиш</a:t>
          </a:r>
        </a:p>
      </dsp:txBody>
      <dsp:txXfrm>
        <a:off x="3600357" y="5537194"/>
        <a:ext cx="13142978" cy="2516906"/>
      </dsp:txXfrm>
    </dsp:sp>
    <dsp:sp modelId="{65C6FECC-83A6-453B-AC1E-EFD9484184C3}">
      <dsp:nvSpPr>
        <dsp:cNvPr id="0" name=""/>
        <dsp:cNvSpPr/>
      </dsp:nvSpPr>
      <dsp:spPr>
        <a:xfrm>
          <a:off x="251690" y="5788885"/>
          <a:ext cx="3348667" cy="2013525"/>
        </a:xfrm>
        <a:prstGeom prst="roundRect">
          <a:avLst>
            <a:gd name="adj" fmla="val 10000"/>
          </a:avLst>
        </a:prstGeom>
        <a:blipFill>
          <a:blip xmlns:r="http://schemas.openxmlformats.org/officeDocument/2006/relationships" r:embed="rId3"/>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2B7515-20A1-45CE-84AB-B6668AD9BEF2}">
      <dsp:nvSpPr>
        <dsp:cNvPr id="0" name=""/>
        <dsp:cNvSpPr/>
      </dsp:nvSpPr>
      <dsp:spPr>
        <a:xfrm>
          <a:off x="0" y="0"/>
          <a:ext cx="16877654" cy="34822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uz-Cyrl-UZ" sz="6500" kern="1200" dirty="0"/>
            <a:t>Давлат органларини “маҳаллабай” ишлаш тизимига ўтказиш</a:t>
          </a:r>
        </a:p>
      </dsp:txBody>
      <dsp:txXfrm>
        <a:off x="3723758" y="0"/>
        <a:ext cx="13153895" cy="3482275"/>
      </dsp:txXfrm>
    </dsp:sp>
    <dsp:sp modelId="{590DB7EE-04CF-4CEA-B535-BF707AC93F33}">
      <dsp:nvSpPr>
        <dsp:cNvPr id="0" name=""/>
        <dsp:cNvSpPr/>
      </dsp:nvSpPr>
      <dsp:spPr>
        <a:xfrm>
          <a:off x="348227" y="348227"/>
          <a:ext cx="3375530" cy="278582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5000" r="-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A37EA3-6C9A-44CE-908A-B954436489E5}">
      <dsp:nvSpPr>
        <dsp:cNvPr id="0" name=""/>
        <dsp:cNvSpPr/>
      </dsp:nvSpPr>
      <dsp:spPr>
        <a:xfrm>
          <a:off x="0" y="3830503"/>
          <a:ext cx="16877654" cy="34822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uz-Cyrl-UZ" sz="6500" kern="1200" dirty="0"/>
            <a:t>Электрон давлат хизматлари улушини амалдаги 54 фоиздан 90 фоизга етказиш</a:t>
          </a:r>
        </a:p>
      </dsp:txBody>
      <dsp:txXfrm>
        <a:off x="3723758" y="3830503"/>
        <a:ext cx="13153895" cy="3482275"/>
      </dsp:txXfrm>
    </dsp:sp>
    <dsp:sp modelId="{10DE7F93-367F-4019-9F53-6DEEE7FC6CAC}">
      <dsp:nvSpPr>
        <dsp:cNvPr id="0" name=""/>
        <dsp:cNvSpPr/>
      </dsp:nvSpPr>
      <dsp:spPr>
        <a:xfrm>
          <a:off x="348227" y="4178730"/>
          <a:ext cx="3375530" cy="278582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52E7EC9-C8CC-4BDD-A915-83D7B3D966B9}">
      <dsp:nvSpPr>
        <dsp:cNvPr id="0" name=""/>
        <dsp:cNvSpPr/>
      </dsp:nvSpPr>
      <dsp:spPr>
        <a:xfrm>
          <a:off x="0" y="7661006"/>
          <a:ext cx="16877654" cy="34822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r>
            <a:rPr lang="uz-Cyrl-UZ" sz="6500" kern="1200" dirty="0"/>
            <a:t>Жамоатчилик фикрини мунтазам ва илмий асосланган ҳолда тизимли ўрганиш</a:t>
          </a:r>
        </a:p>
      </dsp:txBody>
      <dsp:txXfrm>
        <a:off x="3723758" y="7661006"/>
        <a:ext cx="13153895" cy="3482275"/>
      </dsp:txXfrm>
    </dsp:sp>
    <dsp:sp modelId="{4472E266-C35C-450B-BE5D-8A267DF8C275}">
      <dsp:nvSpPr>
        <dsp:cNvPr id="0" name=""/>
        <dsp:cNvSpPr/>
      </dsp:nvSpPr>
      <dsp:spPr>
        <a:xfrm>
          <a:off x="348227" y="8009233"/>
          <a:ext cx="3375530" cy="278582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5000" r="-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BE64C-C8F1-494B-B3B7-19491C9861D7}">
      <dsp:nvSpPr>
        <dsp:cNvPr id="0" name=""/>
        <dsp:cNvSpPr/>
      </dsp:nvSpPr>
      <dsp:spPr>
        <a:xfrm rot="10800000">
          <a:off x="2479674" y="388"/>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106680" rIns="199136" bIns="106680" numCol="1" spcCol="1270" anchor="ctr" anchorCtr="0">
          <a:noAutofit/>
        </a:bodyPr>
        <a:lstStyle/>
        <a:p>
          <a:pPr lvl="0" algn="ctr" defTabSz="1244600">
            <a:lnSpc>
              <a:spcPct val="90000"/>
            </a:lnSpc>
            <a:spcBef>
              <a:spcPct val="0"/>
            </a:spcBef>
            <a:spcAft>
              <a:spcPct val="35000"/>
            </a:spcAft>
          </a:pPr>
          <a:r>
            <a:rPr lang="uz-Cyrl-UZ" sz="2800" kern="1200" dirty="0"/>
            <a:t>Секторлар таркибидаги маҳаллаларда фаолият кўрсатаётган “Кексалар маслаҳати” гуруҳлари таркиби билан танишиш</a:t>
          </a:r>
        </a:p>
      </dsp:txBody>
      <dsp:txXfrm rot="10800000">
        <a:off x="3086792" y="388"/>
        <a:ext cx="6827212" cy="2428472"/>
      </dsp:txXfrm>
    </dsp:sp>
    <dsp:sp modelId="{B8BFB05D-87C4-44F4-8C8A-713B5F76F64A}">
      <dsp:nvSpPr>
        <dsp:cNvPr id="0" name=""/>
        <dsp:cNvSpPr/>
      </dsp:nvSpPr>
      <dsp:spPr>
        <a:xfrm>
          <a:off x="1265438" y="388"/>
          <a:ext cx="2428472" cy="242847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7000" r="-5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92972B-A8DA-49BD-B224-E60AF8EF061B}">
      <dsp:nvSpPr>
        <dsp:cNvPr id="0" name=""/>
        <dsp:cNvSpPr/>
      </dsp:nvSpPr>
      <dsp:spPr>
        <a:xfrm rot="10800000">
          <a:off x="2479674" y="3153777"/>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1440" rIns="170688" bIns="91440" numCol="1" spcCol="1270" anchor="ctr" anchorCtr="0">
          <a:noAutofit/>
        </a:bodyPr>
        <a:lstStyle/>
        <a:p>
          <a:pPr lvl="0" algn="ctr" defTabSz="1066800">
            <a:lnSpc>
              <a:spcPct val="90000"/>
            </a:lnSpc>
            <a:spcBef>
              <a:spcPct val="0"/>
            </a:spcBef>
            <a:spcAft>
              <a:spcPct val="35000"/>
            </a:spcAft>
          </a:pPr>
          <a:r>
            <a:rPr lang="uz-Cyrl-UZ" sz="2400" kern="1200" dirty="0"/>
            <a:t>“Кексалар маслаҳати” гуруҳи аъзолари ва сектор ҳудудида истиқомат қилувчи фаол нуронийларни жалб этган ҳолда ҳар ойда бир маротаба маслаҳат кенгашларини ўтказиш</a:t>
          </a:r>
        </a:p>
      </dsp:txBody>
      <dsp:txXfrm rot="10800000">
        <a:off x="3086792" y="3153777"/>
        <a:ext cx="6827212" cy="2428472"/>
      </dsp:txXfrm>
    </dsp:sp>
    <dsp:sp modelId="{F8510DFE-33B3-481C-93D1-E9C5C98179CB}">
      <dsp:nvSpPr>
        <dsp:cNvPr id="0" name=""/>
        <dsp:cNvSpPr/>
      </dsp:nvSpPr>
      <dsp:spPr>
        <a:xfrm>
          <a:off x="1265438" y="3153777"/>
          <a:ext cx="2428472" cy="242847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7000" r="-3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6EA783-B537-43A5-ADAF-4C46B818E7E8}">
      <dsp:nvSpPr>
        <dsp:cNvPr id="0" name=""/>
        <dsp:cNvSpPr/>
      </dsp:nvSpPr>
      <dsp:spPr>
        <a:xfrm rot="10800000">
          <a:off x="2479674" y="6307166"/>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87630" rIns="163576" bIns="87630" numCol="1" spcCol="1270" anchor="ctr" anchorCtr="0">
          <a:noAutofit/>
        </a:bodyPr>
        <a:lstStyle/>
        <a:p>
          <a:pPr lvl="0" algn="ctr" defTabSz="1022350">
            <a:lnSpc>
              <a:spcPct val="90000"/>
            </a:lnSpc>
            <a:spcBef>
              <a:spcPct val="0"/>
            </a:spcBef>
            <a:spcAft>
              <a:spcPct val="35000"/>
            </a:spcAft>
          </a:pPr>
          <a:r>
            <a:rPr lang="uz-Cyrl-UZ" sz="2300" kern="1200" dirty="0"/>
            <a:t>Аҳоли муаммоларини ўрганиш, таҳлил қилиш ва ҳал этиш, мурожаатлар билан ишлаш бўйича фаол нуронийлардан иборат кенгашлар ташкил этиш. Улар билан аҳоли эътирозларига энг кўп сабаб бўлаётган муаммоларни аниқлаш мақсадида доимий муҳокамалар ўтказиб бориш</a:t>
          </a:r>
        </a:p>
      </dsp:txBody>
      <dsp:txXfrm rot="10800000">
        <a:off x="3086792" y="6307166"/>
        <a:ext cx="6827212" cy="2428472"/>
      </dsp:txXfrm>
    </dsp:sp>
    <dsp:sp modelId="{E78F826F-9817-4790-AA27-6740A07706B2}">
      <dsp:nvSpPr>
        <dsp:cNvPr id="0" name=""/>
        <dsp:cNvSpPr/>
      </dsp:nvSpPr>
      <dsp:spPr>
        <a:xfrm>
          <a:off x="1265438" y="6307166"/>
          <a:ext cx="2428472" cy="242847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BE64C-C8F1-494B-B3B7-19491C9861D7}">
      <dsp:nvSpPr>
        <dsp:cNvPr id="0" name=""/>
        <dsp:cNvSpPr/>
      </dsp:nvSpPr>
      <dsp:spPr>
        <a:xfrm rot="10800000">
          <a:off x="2479674" y="388"/>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121920" rIns="227584" bIns="121920" numCol="1" spcCol="1270" anchor="ctr" anchorCtr="0">
          <a:noAutofit/>
        </a:bodyPr>
        <a:lstStyle/>
        <a:p>
          <a:pPr lvl="0" algn="ctr" defTabSz="1422400">
            <a:lnSpc>
              <a:spcPct val="90000"/>
            </a:lnSpc>
            <a:spcBef>
              <a:spcPct val="0"/>
            </a:spcBef>
            <a:spcAft>
              <a:spcPct val="35000"/>
            </a:spcAft>
          </a:pPr>
          <a:r>
            <a:rPr lang="uz-Cyrl-UZ" sz="3200" kern="1200" dirty="0"/>
            <a:t>Секторларда фаол нуронийлар иштирокида ҳар ойда давлат органлари ва ташкилотлари раҳбарларининг ахборотини эшитиб бориш</a:t>
          </a:r>
        </a:p>
      </dsp:txBody>
      <dsp:txXfrm rot="10800000">
        <a:off x="3086792" y="388"/>
        <a:ext cx="6827212" cy="2428472"/>
      </dsp:txXfrm>
    </dsp:sp>
    <dsp:sp modelId="{B8BFB05D-87C4-44F4-8C8A-713B5F76F64A}">
      <dsp:nvSpPr>
        <dsp:cNvPr id="0" name=""/>
        <dsp:cNvSpPr/>
      </dsp:nvSpPr>
      <dsp:spPr>
        <a:xfrm>
          <a:off x="1265438" y="388"/>
          <a:ext cx="2428472" cy="242847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92972B-A8DA-49BD-B224-E60AF8EF061B}">
      <dsp:nvSpPr>
        <dsp:cNvPr id="0" name=""/>
        <dsp:cNvSpPr/>
      </dsp:nvSpPr>
      <dsp:spPr>
        <a:xfrm rot="10800000">
          <a:off x="2479674" y="3153777"/>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106680" rIns="199136" bIns="106680" numCol="1" spcCol="1270" anchor="ctr" anchorCtr="0">
          <a:noAutofit/>
        </a:bodyPr>
        <a:lstStyle/>
        <a:p>
          <a:pPr lvl="0" algn="ctr" defTabSz="1244600">
            <a:lnSpc>
              <a:spcPct val="90000"/>
            </a:lnSpc>
            <a:spcBef>
              <a:spcPct val="0"/>
            </a:spcBef>
            <a:spcAft>
              <a:spcPct val="35000"/>
            </a:spcAft>
          </a:pPr>
          <a:r>
            <a:rPr lang="uz-Cyrl-UZ" sz="2800" kern="1200" dirty="0"/>
            <a:t>Энг фаол нуронийларни рағбатлантириб бориш тизимини йўлга қўйиш. (Саёҳатларга юбориш, моддий рағбатлантириш</a:t>
          </a:r>
        </a:p>
      </dsp:txBody>
      <dsp:txXfrm rot="10800000">
        <a:off x="3086792" y="3153777"/>
        <a:ext cx="6827212" cy="2428472"/>
      </dsp:txXfrm>
    </dsp:sp>
    <dsp:sp modelId="{F8510DFE-33B3-481C-93D1-E9C5C98179CB}">
      <dsp:nvSpPr>
        <dsp:cNvPr id="0" name=""/>
        <dsp:cNvSpPr/>
      </dsp:nvSpPr>
      <dsp:spPr>
        <a:xfrm>
          <a:off x="1265438" y="3153777"/>
          <a:ext cx="2428472" cy="242847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6EA783-B537-43A5-ADAF-4C46B818E7E8}">
      <dsp:nvSpPr>
        <dsp:cNvPr id="0" name=""/>
        <dsp:cNvSpPr/>
      </dsp:nvSpPr>
      <dsp:spPr>
        <a:xfrm rot="10800000">
          <a:off x="2479674" y="6307166"/>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9060" rIns="184912" bIns="99060" numCol="1" spcCol="1270" anchor="ctr" anchorCtr="0">
          <a:noAutofit/>
        </a:bodyPr>
        <a:lstStyle/>
        <a:p>
          <a:pPr lvl="0" algn="ctr" defTabSz="1155700">
            <a:lnSpc>
              <a:spcPct val="90000"/>
            </a:lnSpc>
            <a:spcBef>
              <a:spcPct val="0"/>
            </a:spcBef>
            <a:spcAft>
              <a:spcPct val="35000"/>
            </a:spcAft>
          </a:pPr>
          <a:r>
            <a:rPr lang="uz-Cyrl-UZ" sz="2600" kern="1200" dirty="0"/>
            <a:t>Мактабгача ва мактаб таълими вазирлиги, Ёшлар ишлари агентлиги ва “Ҳунарманд” уюшмаси билан </a:t>
          </a:r>
          <a:r>
            <a:rPr lang="uz-Cyrl-UZ" sz="2600" b="1" kern="1200" dirty="0"/>
            <a:t>“Икки тил ва бир касб”</a:t>
          </a:r>
          <a:r>
            <a:rPr lang="uz-Cyrl-UZ" sz="2600" kern="1200" dirty="0"/>
            <a:t> тамойилини ҳамкорликда амалга оширишда нуронийлар кўмагидан фойдаланиш</a:t>
          </a:r>
        </a:p>
      </dsp:txBody>
      <dsp:txXfrm rot="10800000">
        <a:off x="3086792" y="6307166"/>
        <a:ext cx="6827212" cy="2428472"/>
      </dsp:txXfrm>
    </dsp:sp>
    <dsp:sp modelId="{E78F826F-9817-4790-AA27-6740A07706B2}">
      <dsp:nvSpPr>
        <dsp:cNvPr id="0" name=""/>
        <dsp:cNvSpPr/>
      </dsp:nvSpPr>
      <dsp:spPr>
        <a:xfrm>
          <a:off x="1265438" y="6307166"/>
          <a:ext cx="2428472" cy="242847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BE64C-C8F1-494B-B3B7-19491C9861D7}">
      <dsp:nvSpPr>
        <dsp:cNvPr id="0" name=""/>
        <dsp:cNvSpPr/>
      </dsp:nvSpPr>
      <dsp:spPr>
        <a:xfrm rot="10800000">
          <a:off x="2479674" y="388"/>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5250" rIns="177800" bIns="95250" numCol="1" spcCol="1270" anchor="ctr" anchorCtr="0">
          <a:noAutofit/>
        </a:bodyPr>
        <a:lstStyle/>
        <a:p>
          <a:pPr lvl="0" algn="ctr" defTabSz="1111250">
            <a:lnSpc>
              <a:spcPct val="90000"/>
            </a:lnSpc>
            <a:spcBef>
              <a:spcPct val="0"/>
            </a:spcBef>
            <a:spcAft>
              <a:spcPct val="35000"/>
            </a:spcAft>
          </a:pPr>
          <a:r>
            <a:rPr lang="uz-Cyrl-UZ" sz="2500" kern="1200" dirty="0"/>
            <a:t>Маҳалла, таълим муассасалари, корхона ва ташкилотларда </a:t>
          </a:r>
          <a:r>
            <a:rPr lang="uz-Cyrl-UZ" sz="2500" b="1" kern="1200" dirty="0"/>
            <a:t>“Уч авлод учрашувлари”</a:t>
          </a:r>
          <a:r>
            <a:rPr lang="uz-Cyrl-UZ" sz="2500" kern="1200" dirty="0"/>
            <a:t>ни ташкил этишда яқиндан кўмаклашиш</a:t>
          </a:r>
        </a:p>
      </dsp:txBody>
      <dsp:txXfrm rot="10800000">
        <a:off x="3086792" y="388"/>
        <a:ext cx="6827212" cy="2428472"/>
      </dsp:txXfrm>
    </dsp:sp>
    <dsp:sp modelId="{B8BFB05D-87C4-44F4-8C8A-713B5F76F64A}">
      <dsp:nvSpPr>
        <dsp:cNvPr id="0" name=""/>
        <dsp:cNvSpPr/>
      </dsp:nvSpPr>
      <dsp:spPr>
        <a:xfrm>
          <a:off x="1265438" y="388"/>
          <a:ext cx="2428472" cy="242847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2000" r="-3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92972B-A8DA-49BD-B224-E60AF8EF061B}">
      <dsp:nvSpPr>
        <dsp:cNvPr id="0" name=""/>
        <dsp:cNvSpPr/>
      </dsp:nvSpPr>
      <dsp:spPr>
        <a:xfrm rot="10800000">
          <a:off x="2479674" y="3153777"/>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5250" rIns="177800" bIns="95250" numCol="1" spcCol="1270" anchor="ctr" anchorCtr="0">
          <a:noAutofit/>
        </a:bodyPr>
        <a:lstStyle/>
        <a:p>
          <a:pPr lvl="0" algn="ctr" defTabSz="1111250">
            <a:lnSpc>
              <a:spcPct val="90000"/>
            </a:lnSpc>
            <a:spcBef>
              <a:spcPct val="0"/>
            </a:spcBef>
            <a:spcAft>
              <a:spcPct val="35000"/>
            </a:spcAft>
          </a:pPr>
          <a:r>
            <a:rPr lang="uz-Cyrl-UZ" sz="2500" b="1" kern="1200" dirty="0"/>
            <a:t>“Нуроний ҳар бир оилага масъул” </a:t>
          </a:r>
          <a:r>
            <a:rPr lang="uz-Cyrl-UZ" sz="2500" kern="1200" dirty="0"/>
            <a:t>тамойили асосида маҳаллаларда олиб бориладиган маънавий тадбирларни қўллаб-қувватлаш</a:t>
          </a:r>
        </a:p>
      </dsp:txBody>
      <dsp:txXfrm rot="10800000">
        <a:off x="3086792" y="3153777"/>
        <a:ext cx="6827212" cy="2428472"/>
      </dsp:txXfrm>
    </dsp:sp>
    <dsp:sp modelId="{F8510DFE-33B3-481C-93D1-E9C5C98179CB}">
      <dsp:nvSpPr>
        <dsp:cNvPr id="0" name=""/>
        <dsp:cNvSpPr/>
      </dsp:nvSpPr>
      <dsp:spPr>
        <a:xfrm>
          <a:off x="1265438" y="3153777"/>
          <a:ext cx="2428472" cy="2428472"/>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6EA783-B537-43A5-ADAF-4C46B818E7E8}">
      <dsp:nvSpPr>
        <dsp:cNvPr id="0" name=""/>
        <dsp:cNvSpPr/>
      </dsp:nvSpPr>
      <dsp:spPr>
        <a:xfrm rot="10800000">
          <a:off x="2479674" y="6307166"/>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5250" rIns="177800" bIns="95250" numCol="1" spcCol="1270" anchor="ctr" anchorCtr="0">
          <a:noAutofit/>
        </a:bodyPr>
        <a:lstStyle/>
        <a:p>
          <a:pPr lvl="0" algn="ctr" defTabSz="1111250">
            <a:lnSpc>
              <a:spcPct val="90000"/>
            </a:lnSpc>
            <a:spcBef>
              <a:spcPct val="0"/>
            </a:spcBef>
            <a:spcAft>
              <a:spcPct val="35000"/>
            </a:spcAft>
          </a:pPr>
          <a:r>
            <a:rPr lang="uz-Cyrl-UZ" sz="2500" b="1" kern="1200" dirty="0"/>
            <a:t>“Бир нуроний ўн ёшга масъул”</a:t>
          </a:r>
          <a:r>
            <a:rPr lang="uz-Cyrl-UZ" sz="2500" kern="1200" dirty="0"/>
            <a:t> тамойили остида ташкил этиладиган тадбирларда тарбияси оғир ёшларни фаол нуронийларга бириктиришда ва уларнинг ўқишлари тикланишида ҳамда ишга жойлашишларида кўмаклашиш</a:t>
          </a:r>
        </a:p>
      </dsp:txBody>
      <dsp:txXfrm rot="10800000">
        <a:off x="3086792" y="6307166"/>
        <a:ext cx="6827212" cy="2428472"/>
      </dsp:txXfrm>
    </dsp:sp>
    <dsp:sp modelId="{E78F826F-9817-4790-AA27-6740A07706B2}">
      <dsp:nvSpPr>
        <dsp:cNvPr id="0" name=""/>
        <dsp:cNvSpPr/>
      </dsp:nvSpPr>
      <dsp:spPr>
        <a:xfrm>
          <a:off x="1265438" y="6307166"/>
          <a:ext cx="2428472" cy="242847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4000" r="-3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BE64C-C8F1-494B-B3B7-19491C9861D7}">
      <dsp:nvSpPr>
        <dsp:cNvPr id="0" name=""/>
        <dsp:cNvSpPr/>
      </dsp:nvSpPr>
      <dsp:spPr>
        <a:xfrm rot="10800000">
          <a:off x="2479674" y="388"/>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5250" rIns="177800" bIns="95250" numCol="1" spcCol="1270" anchor="ctr" anchorCtr="0">
          <a:noAutofit/>
        </a:bodyPr>
        <a:lstStyle/>
        <a:p>
          <a:pPr lvl="0" algn="ctr" defTabSz="1111250">
            <a:lnSpc>
              <a:spcPct val="90000"/>
            </a:lnSpc>
            <a:spcBef>
              <a:spcPct val="0"/>
            </a:spcBef>
            <a:spcAft>
              <a:spcPct val="35000"/>
            </a:spcAft>
          </a:pPr>
          <a:r>
            <a:rPr lang="uz-Cyrl-UZ" sz="2500" kern="1200" dirty="0"/>
            <a:t>Нуронийлар томонидан тизимли равишда таълим муассасаларида ўқувчилар давомати ва дарсларнинг сифати йўналишида ўтказилиб келинаётган жамоатчилик назоратини амалга ошириш борасида иштирок этиш</a:t>
          </a:r>
        </a:p>
      </dsp:txBody>
      <dsp:txXfrm rot="10800000">
        <a:off x="3086792" y="388"/>
        <a:ext cx="6827212" cy="2428472"/>
      </dsp:txXfrm>
    </dsp:sp>
    <dsp:sp modelId="{B8BFB05D-87C4-44F4-8C8A-713B5F76F64A}">
      <dsp:nvSpPr>
        <dsp:cNvPr id="0" name=""/>
        <dsp:cNvSpPr/>
      </dsp:nvSpPr>
      <dsp:spPr>
        <a:xfrm>
          <a:off x="1265438" y="388"/>
          <a:ext cx="2428472" cy="242847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92972B-A8DA-49BD-B224-E60AF8EF061B}">
      <dsp:nvSpPr>
        <dsp:cNvPr id="0" name=""/>
        <dsp:cNvSpPr/>
      </dsp:nvSpPr>
      <dsp:spPr>
        <a:xfrm rot="10800000">
          <a:off x="2479674" y="3153777"/>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5250" rIns="177800" bIns="95250" numCol="1" spcCol="1270" anchor="ctr" anchorCtr="0">
          <a:noAutofit/>
        </a:bodyPr>
        <a:lstStyle/>
        <a:p>
          <a:pPr lvl="0" algn="ctr" defTabSz="1111250">
            <a:lnSpc>
              <a:spcPct val="90000"/>
            </a:lnSpc>
            <a:spcBef>
              <a:spcPct val="0"/>
            </a:spcBef>
            <a:spcAft>
              <a:spcPct val="35000"/>
            </a:spcAft>
          </a:pPr>
          <a:r>
            <a:rPr lang="uz-Cyrl-UZ" sz="2500" kern="1200" dirty="0"/>
            <a:t>“Ҳеч ким меҳр ва эътибордан четда қолмасин” шиори остида ўзгалар парваришига муҳтож якка-ёлғиз ва ёлғиз яшовчи кексаларнинг муаммоларини ўрганиб, ҳал этишга кўмаклашиш</a:t>
          </a:r>
        </a:p>
      </dsp:txBody>
      <dsp:txXfrm rot="10800000">
        <a:off x="3086792" y="3153777"/>
        <a:ext cx="6827212" cy="2428472"/>
      </dsp:txXfrm>
    </dsp:sp>
    <dsp:sp modelId="{F8510DFE-33B3-481C-93D1-E9C5C98179CB}">
      <dsp:nvSpPr>
        <dsp:cNvPr id="0" name=""/>
        <dsp:cNvSpPr/>
      </dsp:nvSpPr>
      <dsp:spPr>
        <a:xfrm>
          <a:off x="1265438" y="3153777"/>
          <a:ext cx="2428472" cy="2428472"/>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6EA783-B537-43A5-ADAF-4C46B818E7E8}">
      <dsp:nvSpPr>
        <dsp:cNvPr id="0" name=""/>
        <dsp:cNvSpPr/>
      </dsp:nvSpPr>
      <dsp:spPr>
        <a:xfrm rot="10800000">
          <a:off x="2479674" y="6307166"/>
          <a:ext cx="7434330" cy="242847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0889" tIns="95250" rIns="177800" bIns="95250" numCol="1" spcCol="1270" anchor="ctr" anchorCtr="0">
          <a:noAutofit/>
        </a:bodyPr>
        <a:lstStyle/>
        <a:p>
          <a:pPr lvl="0" algn="ctr" defTabSz="1111250">
            <a:lnSpc>
              <a:spcPct val="90000"/>
            </a:lnSpc>
            <a:spcBef>
              <a:spcPct val="0"/>
            </a:spcBef>
            <a:spcAft>
              <a:spcPct val="35000"/>
            </a:spcAft>
          </a:pPr>
          <a:r>
            <a:rPr lang="uz-Cyrl-UZ" sz="2500" kern="1200" dirty="0"/>
            <a:t>Иккинчи жаҳон уруши қатнашчилари ва фронт орти меҳнат фахрийлари ҳолидан мунтазам хабар олиш. Жумладан, “9 май – Хотира ва қадрлаш куни” байрами арафасида уларни совға-саломлар билан йўқлаш</a:t>
          </a:r>
        </a:p>
      </dsp:txBody>
      <dsp:txXfrm rot="10800000">
        <a:off x="3086792" y="6307166"/>
        <a:ext cx="6827212" cy="2428472"/>
      </dsp:txXfrm>
    </dsp:sp>
    <dsp:sp modelId="{E78F826F-9817-4790-AA27-6740A07706B2}">
      <dsp:nvSpPr>
        <dsp:cNvPr id="0" name=""/>
        <dsp:cNvSpPr/>
      </dsp:nvSpPr>
      <dsp:spPr>
        <a:xfrm>
          <a:off x="1265438" y="6307166"/>
          <a:ext cx="2428472" cy="242847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BE64C-C8F1-494B-B3B7-19491C9861D7}">
      <dsp:nvSpPr>
        <dsp:cNvPr id="0" name=""/>
        <dsp:cNvSpPr/>
      </dsp:nvSpPr>
      <dsp:spPr>
        <a:xfrm rot="10800000">
          <a:off x="3695748" y="2477"/>
          <a:ext cx="12082682" cy="260946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0701" tIns="152400" rIns="284480" bIns="152400" numCol="1" spcCol="1270" anchor="ctr" anchorCtr="0">
          <a:noAutofit/>
        </a:bodyPr>
        <a:lstStyle/>
        <a:p>
          <a:pPr lvl="0" algn="ctr" defTabSz="1778000">
            <a:lnSpc>
              <a:spcPct val="90000"/>
            </a:lnSpc>
            <a:spcBef>
              <a:spcPct val="0"/>
            </a:spcBef>
            <a:spcAft>
              <a:spcPct val="35000"/>
            </a:spcAft>
          </a:pPr>
          <a:r>
            <a:rPr lang="uz-Cyrl-UZ" sz="4000" kern="1200" dirty="0"/>
            <a:t>Ҳар йили август ойида барча ҳудудларда “Кексалар саломатлигини муҳофаза қилиш ойлиги”ни ўтказишга кўмаклашиш</a:t>
          </a:r>
        </a:p>
      </dsp:txBody>
      <dsp:txXfrm rot="10800000">
        <a:off x="4348113" y="2477"/>
        <a:ext cx="11430317" cy="2609462"/>
      </dsp:txXfrm>
    </dsp:sp>
    <dsp:sp modelId="{B8BFB05D-87C4-44F4-8C8A-713B5F76F64A}">
      <dsp:nvSpPr>
        <dsp:cNvPr id="0" name=""/>
        <dsp:cNvSpPr/>
      </dsp:nvSpPr>
      <dsp:spPr>
        <a:xfrm>
          <a:off x="2391016" y="2477"/>
          <a:ext cx="2609462" cy="260946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92972B-A8DA-49BD-B224-E60AF8EF061B}">
      <dsp:nvSpPr>
        <dsp:cNvPr id="0" name=""/>
        <dsp:cNvSpPr/>
      </dsp:nvSpPr>
      <dsp:spPr>
        <a:xfrm rot="10800000">
          <a:off x="3695748" y="3390884"/>
          <a:ext cx="12082682" cy="260946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0701" tIns="121920" rIns="227584" bIns="121920" numCol="1" spcCol="1270" anchor="ctr" anchorCtr="0">
          <a:noAutofit/>
        </a:bodyPr>
        <a:lstStyle/>
        <a:p>
          <a:pPr lvl="0" algn="ctr" defTabSz="1422400">
            <a:lnSpc>
              <a:spcPct val="90000"/>
            </a:lnSpc>
            <a:spcBef>
              <a:spcPct val="0"/>
            </a:spcBef>
            <a:spcAft>
              <a:spcPct val="35000"/>
            </a:spcAft>
          </a:pPr>
          <a:r>
            <a:rPr lang="uz-Cyrl-UZ" sz="3200" kern="1200" dirty="0"/>
            <a:t>Танлаб олинган мактабларнинг юқори синф ўқувчиларини маҳаллалардаги ҳунарманд, фермер ва тадбиркорларга касбга қизиқишларига қараб “Устоз – шогирд” тамойили асосида бириктиришни ташкил этиш</a:t>
          </a:r>
        </a:p>
      </dsp:txBody>
      <dsp:txXfrm rot="10800000">
        <a:off x="4348113" y="3390884"/>
        <a:ext cx="11430317" cy="2609462"/>
      </dsp:txXfrm>
    </dsp:sp>
    <dsp:sp modelId="{F8510DFE-33B3-481C-93D1-E9C5C98179CB}">
      <dsp:nvSpPr>
        <dsp:cNvPr id="0" name=""/>
        <dsp:cNvSpPr/>
      </dsp:nvSpPr>
      <dsp:spPr>
        <a:xfrm>
          <a:off x="2391016" y="3390884"/>
          <a:ext cx="2609462" cy="2609462"/>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38000" r="-3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6EA783-B537-43A5-ADAF-4C46B818E7E8}">
      <dsp:nvSpPr>
        <dsp:cNvPr id="0" name=""/>
        <dsp:cNvSpPr/>
      </dsp:nvSpPr>
      <dsp:spPr>
        <a:xfrm rot="10800000">
          <a:off x="3695748" y="6779290"/>
          <a:ext cx="12082682" cy="260946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0701" tIns="99060" rIns="184912" bIns="99060" numCol="1" spcCol="1270" anchor="ctr" anchorCtr="0">
          <a:noAutofit/>
        </a:bodyPr>
        <a:lstStyle/>
        <a:p>
          <a:pPr lvl="0" algn="ctr" defTabSz="1155700">
            <a:lnSpc>
              <a:spcPct val="90000"/>
            </a:lnSpc>
            <a:spcBef>
              <a:spcPct val="0"/>
            </a:spcBef>
            <a:spcAft>
              <a:spcPct val="35000"/>
            </a:spcAft>
          </a:pPr>
          <a:r>
            <a:rPr lang="uz-Cyrl-UZ" sz="2600" kern="1200" dirty="0"/>
            <a:t>Нуронийлар билан ҳамкорликда “Яшил макон” умумиллий ҳаракатининг мамлакат ҳаётидаги аҳамияти тўғрисида тушунтириш-тарғибот ишларини олиб бориш ҳамда маҳаллалар кесимида ҳар бир экилган кўчатни ҳисобга олиш, унинг парвариши, қуриб қолмаслиги  юзасидан белгиланган чора-тадбирлар ижроси юзасидан нуронийларнинг жамоатчилик назоратини ўрнатишга кўмаклашиш</a:t>
          </a:r>
        </a:p>
      </dsp:txBody>
      <dsp:txXfrm rot="10800000">
        <a:off x="4348113" y="6779290"/>
        <a:ext cx="11430317" cy="2609462"/>
      </dsp:txXfrm>
    </dsp:sp>
    <dsp:sp modelId="{E78F826F-9817-4790-AA27-6740A07706B2}">
      <dsp:nvSpPr>
        <dsp:cNvPr id="0" name=""/>
        <dsp:cNvSpPr/>
      </dsp:nvSpPr>
      <dsp:spPr>
        <a:xfrm>
          <a:off x="2391016" y="6779290"/>
          <a:ext cx="2609462" cy="2609462"/>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z-Cyrl-UZ"/>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DEC96C-5A7E-44BC-92AF-D79C13745EF0}" type="datetimeFigureOut">
              <a:rPr lang="uz-Cyrl-UZ" smtClean="0"/>
              <a:t>18.10.2023</a:t>
            </a:fld>
            <a:endParaRPr lang="uz-Cyrl-UZ"/>
          </a:p>
        </p:txBody>
      </p:sp>
      <p:sp>
        <p:nvSpPr>
          <p:cNvPr id="4" name="Образ слайда 3"/>
          <p:cNvSpPr>
            <a:spLocks noGrp="1" noRot="1" noChangeAspect="1"/>
          </p:cNvSpPr>
          <p:nvPr>
            <p:ph type="sldImg" idx="2"/>
          </p:nvPr>
        </p:nvSpPr>
        <p:spPr>
          <a:xfrm>
            <a:off x="1079500" y="1143000"/>
            <a:ext cx="4699000" cy="3086100"/>
          </a:xfrm>
          <a:prstGeom prst="rect">
            <a:avLst/>
          </a:prstGeom>
          <a:noFill/>
          <a:ln w="12700">
            <a:solidFill>
              <a:prstClr val="black"/>
            </a:solidFill>
          </a:ln>
        </p:spPr>
        <p:txBody>
          <a:bodyPr vert="horz" lIns="91440" tIns="45720" rIns="91440" bIns="45720" rtlCol="0" anchor="ctr"/>
          <a:lstStyle/>
          <a:p>
            <a:endParaRPr lang="uz-Cyrl-UZ"/>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z-Cyrl-UZ"/>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z-Cyrl-UZ"/>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F50970-8DEB-4247-9A65-DE881C5613C0}" type="slidenum">
              <a:rPr lang="uz-Cyrl-UZ" smtClean="0"/>
              <a:t>‹#›</a:t>
            </a:fld>
            <a:endParaRPr lang="uz-Cyrl-UZ"/>
          </a:p>
        </p:txBody>
      </p:sp>
    </p:spTree>
    <p:extLst>
      <p:ext uri="{BB962C8B-B14F-4D97-AF65-F5344CB8AC3E}">
        <p14:creationId xmlns:p14="http://schemas.microsoft.com/office/powerpoint/2010/main" val="2340688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a:extLst>
              <a:ext uri="{FF2B5EF4-FFF2-40B4-BE49-F238E27FC236}">
                <a16:creationId xmlns:a16="http://schemas.microsoft.com/office/drawing/2014/main" xmlns="" id="{AEB144F6-2C40-4BB0-BE22-53EF7B3A2727}"/>
              </a:ext>
            </a:extLst>
          </p:cNvPr>
          <p:cNvPicPr>
            <a:picLocks noChangeAspect="1"/>
          </p:cNvPicPr>
          <p:nvPr/>
        </p:nvPicPr>
        <p:blipFill>
          <a:blip r:embed="rId3"/>
          <a:stretch>
            <a:fillRect/>
          </a:stretch>
        </p:blipFill>
        <p:spPr>
          <a:xfrm rot="5400000">
            <a:off x="-402948" y="423672"/>
            <a:ext cx="4285488" cy="3438144"/>
          </a:xfrm>
          <a:prstGeom prst="rect">
            <a:avLst/>
          </a:prstGeom>
        </p:spPr>
      </p:pic>
      <p:pic>
        <p:nvPicPr>
          <p:cNvPr id="11" name="Рисунок 10">
            <a:extLst>
              <a:ext uri="{FF2B5EF4-FFF2-40B4-BE49-F238E27FC236}">
                <a16:creationId xmlns:a16="http://schemas.microsoft.com/office/drawing/2014/main" xmlns="" id="{2AE4BA35-17F2-4F29-A313-14073B15AB51}"/>
              </a:ext>
            </a:extLst>
          </p:cNvPr>
          <p:cNvPicPr>
            <a:picLocks noChangeAspect="1"/>
          </p:cNvPicPr>
          <p:nvPr/>
        </p:nvPicPr>
        <p:blipFill>
          <a:blip r:embed="rId3"/>
          <a:stretch>
            <a:fillRect/>
          </a:stretch>
        </p:blipFill>
        <p:spPr>
          <a:xfrm rot="10800000">
            <a:off x="14002512" y="-1"/>
            <a:ext cx="4285488" cy="3438144"/>
          </a:xfrm>
          <a:prstGeom prst="rect">
            <a:avLst/>
          </a:prstGeom>
        </p:spPr>
      </p:pic>
      <p:pic>
        <p:nvPicPr>
          <p:cNvPr id="13" name="Рисунок 12">
            <a:extLst>
              <a:ext uri="{FF2B5EF4-FFF2-40B4-BE49-F238E27FC236}">
                <a16:creationId xmlns:a16="http://schemas.microsoft.com/office/drawing/2014/main" xmlns="" id="{EDAFB832-67AE-4732-ADC4-8CC6A6ABD8EF}"/>
              </a:ext>
            </a:extLst>
          </p:cNvPr>
          <p:cNvPicPr>
            <a:picLocks noChangeAspect="1"/>
          </p:cNvPicPr>
          <p:nvPr/>
        </p:nvPicPr>
        <p:blipFill>
          <a:blip r:embed="rId3"/>
          <a:stretch>
            <a:fillRect/>
          </a:stretch>
        </p:blipFill>
        <p:spPr>
          <a:xfrm rot="16200000">
            <a:off x="14426184" y="8137015"/>
            <a:ext cx="4285488" cy="3438144"/>
          </a:xfrm>
          <a:prstGeom prst="rect">
            <a:avLst/>
          </a:prstGeom>
        </p:spPr>
      </p:pic>
      <p:pic>
        <p:nvPicPr>
          <p:cNvPr id="9" name="Рисунок 8">
            <a:extLst>
              <a:ext uri="{FF2B5EF4-FFF2-40B4-BE49-F238E27FC236}">
                <a16:creationId xmlns:a16="http://schemas.microsoft.com/office/drawing/2014/main" xmlns="" id="{3357A529-0D42-41A8-A711-7DCA528F2E37}"/>
              </a:ext>
            </a:extLst>
          </p:cNvPr>
          <p:cNvPicPr>
            <a:picLocks noChangeAspect="1"/>
          </p:cNvPicPr>
          <p:nvPr/>
        </p:nvPicPr>
        <p:blipFill>
          <a:blip r:embed="rId3"/>
          <a:stretch>
            <a:fillRect/>
          </a:stretch>
        </p:blipFill>
        <p:spPr>
          <a:xfrm>
            <a:off x="0" y="8574469"/>
            <a:ext cx="4285488" cy="3438144"/>
          </a:xfrm>
          <a:prstGeom prst="rect">
            <a:avLst/>
          </a:prstGeom>
        </p:spPr>
      </p:pic>
      <p:sp>
        <p:nvSpPr>
          <p:cNvPr id="5" name="TextBox 4">
            <a:extLst>
              <a:ext uri="{FF2B5EF4-FFF2-40B4-BE49-F238E27FC236}">
                <a16:creationId xmlns:a16="http://schemas.microsoft.com/office/drawing/2014/main" xmlns="" id="{D876EED9-0F82-48A7-9855-534DD831A442}"/>
              </a:ext>
            </a:extLst>
          </p:cNvPr>
          <p:cNvSpPr txBox="1"/>
          <p:nvPr/>
        </p:nvSpPr>
        <p:spPr>
          <a:xfrm>
            <a:off x="689675" y="3136673"/>
            <a:ext cx="16908650" cy="5170646"/>
          </a:xfrm>
          <a:prstGeom prst="rect">
            <a:avLst/>
          </a:prstGeom>
          <a:noFill/>
        </p:spPr>
        <p:txBody>
          <a:bodyPr wrap="square" rtlCol="0">
            <a:spAutoFit/>
          </a:bodyPr>
          <a:lstStyle/>
          <a:p>
            <a:pPr algn="ctr"/>
            <a:r>
              <a:rPr lang="uz-Cyrl-UZ" sz="5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ru-RU" sz="5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Б</a:t>
            </a:r>
            <a:r>
              <a:rPr lang="uz-Cyrl-UZ" sz="5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ир Нуроний – ўн нафар ёшга мураббий” тамойили асосида ижтимоий-сиёсий жараёнларга ўз ҳиссасини қўшиб келаётган, обрў-эътиборли нуронийлар, катта ҳаётий тажрибага эга бўлган фаол кексаларнинг ёшлар тарбияси ва жамоатчилик назоратини амалга ошириш. </a:t>
            </a:r>
          </a:p>
        </p:txBody>
      </p:sp>
      <p:sp>
        <p:nvSpPr>
          <p:cNvPr id="7" name="TextBox 6">
            <a:extLst>
              <a:ext uri="{FF2B5EF4-FFF2-40B4-BE49-F238E27FC236}">
                <a16:creationId xmlns:a16="http://schemas.microsoft.com/office/drawing/2014/main" xmlns="" id="{FEA5D2A1-BA40-43E1-A1C2-65BE2FDD421F}"/>
              </a:ext>
            </a:extLst>
          </p:cNvPr>
          <p:cNvSpPr txBox="1"/>
          <p:nvPr/>
        </p:nvSpPr>
        <p:spPr>
          <a:xfrm>
            <a:off x="2798735" y="9217602"/>
            <a:ext cx="12690530" cy="1015663"/>
          </a:xfrm>
          <a:prstGeom prst="rect">
            <a:avLst/>
          </a:prstGeom>
          <a:noFill/>
        </p:spPr>
        <p:txBody>
          <a:bodyPr wrap="square" rtlCol="0">
            <a:spAutoFit/>
          </a:bodyPr>
          <a:lstStyle/>
          <a:p>
            <a:pPr algn="ctr"/>
            <a:r>
              <a:rPr lang="uz-Cyrl-UZ" sz="6000" b="1" dirty="0">
                <a:ln w="12700">
                  <a:solidFill>
                    <a:schemeClr val="accent1"/>
                  </a:solidFill>
                  <a:prstDash val="solid"/>
                </a:ln>
                <a:effectLst>
                  <a:outerShdw dist="38100" dir="2640000" algn="bl" rotWithShape="0">
                    <a:schemeClr val="accent1"/>
                  </a:outerShdw>
                </a:effectLst>
              </a:rPr>
              <a:t>Республика “Нуроний” жамғармаси</a:t>
            </a:r>
          </a:p>
        </p:txBody>
      </p:sp>
      <p:pic>
        <p:nvPicPr>
          <p:cNvPr id="8" name="Рисунок 7">
            <a:extLst>
              <a:ext uri="{FF2B5EF4-FFF2-40B4-BE49-F238E27FC236}">
                <a16:creationId xmlns:a16="http://schemas.microsoft.com/office/drawing/2014/main" xmlns="" id="{02B977CC-05D3-40CE-B49C-5F9CA5DAC170}"/>
              </a:ext>
            </a:extLst>
          </p:cNvPr>
          <p:cNvPicPr>
            <a:picLocks noChangeAspect="1"/>
          </p:cNvPicPr>
          <p:nvPr/>
        </p:nvPicPr>
        <p:blipFill>
          <a:blip r:embed="rId4"/>
          <a:stretch>
            <a:fillRect/>
          </a:stretch>
        </p:blipFill>
        <p:spPr>
          <a:xfrm>
            <a:off x="7728275" y="305223"/>
            <a:ext cx="2831450" cy="2831450"/>
          </a:xfrm>
          <a:prstGeom prst="ellipse">
            <a:avLst/>
          </a:prstGeom>
          <a:ln>
            <a:noFill/>
          </a:ln>
          <a:effectLst>
            <a:softEdge rad="112500"/>
          </a:effectLst>
        </p:spPr>
      </p:pic>
      <p:sp>
        <p:nvSpPr>
          <p:cNvPr id="15" name="TextBox 14">
            <a:extLst>
              <a:ext uri="{FF2B5EF4-FFF2-40B4-BE49-F238E27FC236}">
                <a16:creationId xmlns:a16="http://schemas.microsoft.com/office/drawing/2014/main" xmlns="" id="{FD6D914F-16B9-42C3-96AB-245B29DB5DD0}"/>
              </a:ext>
            </a:extLst>
          </p:cNvPr>
          <p:cNvSpPr txBox="1"/>
          <p:nvPr/>
        </p:nvSpPr>
        <p:spPr>
          <a:xfrm>
            <a:off x="7410670" y="11269938"/>
            <a:ext cx="3438144" cy="707886"/>
          </a:xfrm>
          <a:prstGeom prst="rect">
            <a:avLst/>
          </a:prstGeom>
          <a:noFill/>
        </p:spPr>
        <p:txBody>
          <a:bodyPr wrap="square" rtlCol="0">
            <a:spAutoFit/>
          </a:bodyPr>
          <a:lstStyle/>
          <a:p>
            <a:pPr algn="ctr"/>
            <a:r>
              <a:rPr lang="uz-Cyrl-UZ" sz="4000" b="1" dirty="0">
                <a:ln w="12700">
                  <a:solidFill>
                    <a:schemeClr val="accent1"/>
                  </a:solidFill>
                  <a:prstDash val="solid"/>
                </a:ln>
                <a:effectLst>
                  <a:outerShdw dist="38100" dir="2640000" algn="bl" rotWithShape="0">
                    <a:schemeClr val="accent1"/>
                  </a:outerShdw>
                </a:effectLst>
              </a:rPr>
              <a:t>2023 йил</a:t>
            </a:r>
          </a:p>
        </p:txBody>
      </p:sp>
    </p:spTree>
  </p:cSld>
  <p:clrMapOvr>
    <a:masterClrMapping/>
  </p:clrMapOvr>
  <mc:AlternateContent xmlns:mc="http://schemas.openxmlformats.org/markup-compatibility/2006">
    <mc:Choice xmlns:p14="http://schemas.microsoft.com/office/powerpoint/2010/main" Requires="p14">
      <p:transition p14:dur="0" advClick="0" advTm="3000">
        <p:sndAc>
          <p:stSnd>
            <p:snd r:embed="rId2" name="bomb.wav"/>
          </p:stSnd>
        </p:sndAc>
      </p:transition>
    </mc:Choice>
    <mc:Fallback>
      <p:transition advClick="0" advTm="3000">
        <p:sndAc>
          <p:stSnd>
            <p:snd r:embed="rId2" name="bomb.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04C86700-EE60-4678-BBBA-87DBE35540A9}"/>
              </a:ext>
            </a:extLst>
          </p:cNvPr>
          <p:cNvSpPr txBox="1"/>
          <p:nvPr/>
        </p:nvSpPr>
        <p:spPr>
          <a:xfrm>
            <a:off x="712922" y="418454"/>
            <a:ext cx="17180940" cy="1938992"/>
          </a:xfrm>
          <a:prstGeom prst="rect">
            <a:avLst/>
          </a:prstGeom>
          <a:noFill/>
        </p:spPr>
        <p:txBody>
          <a:bodyPr wrap="square">
            <a:spAutoFit/>
          </a:bodyPr>
          <a:lstStyle/>
          <a:p>
            <a:pPr algn="ctr"/>
            <a:r>
              <a:rPr lang="uz-Cyrl-UZ" sz="40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Arial" panose="020B0604020202020204" pitchFamily="34" charset="0"/>
              </a:rPr>
              <a:t>Ушбу ҳамкорликни амалга ошириш учун сектор раҳбарлари томонидан авваламбор қўйидагиларни эътибор қаратиш зарур бўлади:</a:t>
            </a:r>
          </a:p>
        </p:txBody>
      </p:sp>
      <p:graphicFrame>
        <p:nvGraphicFramePr>
          <p:cNvPr id="4" name="Схема 3">
            <a:extLst>
              <a:ext uri="{FF2B5EF4-FFF2-40B4-BE49-F238E27FC236}">
                <a16:creationId xmlns:a16="http://schemas.microsoft.com/office/drawing/2014/main" xmlns="" id="{ED7B8EB4-AA63-4A30-A8A0-9465DB196E7B}"/>
              </a:ext>
            </a:extLst>
          </p:cNvPr>
          <p:cNvGraphicFramePr/>
          <p:nvPr>
            <p:extLst>
              <p:ext uri="{D42A27DB-BD31-4B8C-83A1-F6EECF244321}">
                <p14:modId xmlns:p14="http://schemas.microsoft.com/office/powerpoint/2010/main" val="3000149439"/>
              </p:ext>
            </p:extLst>
          </p:nvPr>
        </p:nvGraphicFramePr>
        <p:xfrm>
          <a:off x="-826576" y="2515742"/>
          <a:ext cx="11179444" cy="8736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a:extLst>
              <a:ext uri="{FF2B5EF4-FFF2-40B4-BE49-F238E27FC236}">
                <a16:creationId xmlns:a16="http://schemas.microsoft.com/office/drawing/2014/main" xmlns="" id="{4B359B12-7FF0-4EF9-9CB9-EC406F81EF56}"/>
              </a:ext>
            </a:extLst>
          </p:cNvPr>
          <p:cNvGraphicFramePr/>
          <p:nvPr>
            <p:extLst>
              <p:ext uri="{D42A27DB-BD31-4B8C-83A1-F6EECF244321}">
                <p14:modId xmlns:p14="http://schemas.microsoft.com/office/powerpoint/2010/main" val="106593043"/>
              </p:ext>
            </p:extLst>
          </p:nvPr>
        </p:nvGraphicFramePr>
        <p:xfrm>
          <a:off x="8144359" y="2515741"/>
          <a:ext cx="11179444" cy="87360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53125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xmlns="" id="{ED7B8EB4-AA63-4A30-A8A0-9465DB196E7B}"/>
              </a:ext>
            </a:extLst>
          </p:cNvPr>
          <p:cNvGraphicFramePr/>
          <p:nvPr>
            <p:extLst>
              <p:ext uri="{D42A27DB-BD31-4B8C-83A1-F6EECF244321}">
                <p14:modId xmlns:p14="http://schemas.microsoft.com/office/powerpoint/2010/main" val="2509285320"/>
              </p:ext>
            </p:extLst>
          </p:nvPr>
        </p:nvGraphicFramePr>
        <p:xfrm>
          <a:off x="-842342" y="1349094"/>
          <a:ext cx="11179444" cy="8736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a:extLst>
              <a:ext uri="{FF2B5EF4-FFF2-40B4-BE49-F238E27FC236}">
                <a16:creationId xmlns:a16="http://schemas.microsoft.com/office/drawing/2014/main" xmlns="" id="{4B359B12-7FF0-4EF9-9CB9-EC406F81EF56}"/>
              </a:ext>
            </a:extLst>
          </p:cNvPr>
          <p:cNvGraphicFramePr/>
          <p:nvPr>
            <p:extLst>
              <p:ext uri="{D42A27DB-BD31-4B8C-83A1-F6EECF244321}">
                <p14:modId xmlns:p14="http://schemas.microsoft.com/office/powerpoint/2010/main" val="4090199353"/>
              </p:ext>
            </p:extLst>
          </p:nvPr>
        </p:nvGraphicFramePr>
        <p:xfrm>
          <a:off x="8144359" y="1349094"/>
          <a:ext cx="11179444" cy="87360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6942480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xmlns="" id="{ED7B8EB4-AA63-4A30-A8A0-9465DB196E7B}"/>
              </a:ext>
            </a:extLst>
          </p:cNvPr>
          <p:cNvGraphicFramePr/>
          <p:nvPr>
            <p:extLst>
              <p:ext uri="{D42A27DB-BD31-4B8C-83A1-F6EECF244321}">
                <p14:modId xmlns:p14="http://schemas.microsoft.com/office/powerpoint/2010/main" val="3725737203"/>
              </p:ext>
            </p:extLst>
          </p:nvPr>
        </p:nvGraphicFramePr>
        <p:xfrm>
          <a:off x="59276" y="1581569"/>
          <a:ext cx="18169447" cy="93912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89249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5492652C-422A-48BF-ACC1-FADF1CFE7B30}"/>
              </a:ext>
            </a:extLst>
          </p:cNvPr>
          <p:cNvSpPr txBox="1"/>
          <p:nvPr/>
        </p:nvSpPr>
        <p:spPr>
          <a:xfrm>
            <a:off x="2518475" y="4608185"/>
            <a:ext cx="4572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Блок-схема: перфолента 7">
            <a:extLst>
              <a:ext uri="{FF2B5EF4-FFF2-40B4-BE49-F238E27FC236}">
                <a16:creationId xmlns:a16="http://schemas.microsoft.com/office/drawing/2014/main" xmlns="" id="{1EF59350-7B53-418C-A2EF-3849B0373456}"/>
              </a:ext>
            </a:extLst>
          </p:cNvPr>
          <p:cNvSpPr/>
          <p:nvPr/>
        </p:nvSpPr>
        <p:spPr>
          <a:xfrm>
            <a:off x="3180663" y="635430"/>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z-Cyrl-UZ"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Ҳоким ёрдамчиси</a:t>
            </a:r>
            <a:endParaRPr kumimoji="0" lang="ru-RU"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10" name="Блок-схема: перфолента 9">
            <a:extLst>
              <a:ext uri="{FF2B5EF4-FFF2-40B4-BE49-F238E27FC236}">
                <a16:creationId xmlns:a16="http://schemas.microsoft.com/office/drawing/2014/main" xmlns="" id="{39BD3713-8704-4516-A8C5-BAD4934E8E25}"/>
              </a:ext>
            </a:extLst>
          </p:cNvPr>
          <p:cNvSpPr/>
          <p:nvPr/>
        </p:nvSpPr>
        <p:spPr>
          <a:xfrm>
            <a:off x="643181" y="635431"/>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z-Cyrl-UZ"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Маҳалла раиси</a:t>
            </a:r>
            <a:endParaRPr kumimoji="0" lang="ru-RU"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14" name="Блок-схема: перфолента 13">
            <a:extLst>
              <a:ext uri="{FF2B5EF4-FFF2-40B4-BE49-F238E27FC236}">
                <a16:creationId xmlns:a16="http://schemas.microsoft.com/office/drawing/2014/main" xmlns="" id="{940615C6-BC0B-487D-9F4D-DAE200003611}"/>
              </a:ext>
            </a:extLst>
          </p:cNvPr>
          <p:cNvSpPr/>
          <p:nvPr/>
        </p:nvSpPr>
        <p:spPr>
          <a:xfrm>
            <a:off x="10523580" y="556038"/>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defRPr/>
            </a:pPr>
            <a:r>
              <a:rPr lang="uz-Cyrl-UZ" sz="2000" b="1" dirty="0">
                <a:solidFill>
                  <a:schemeClr val="bg1"/>
                </a:solidFill>
                <a:latin typeface="Arial" panose="020B0604020202020204" pitchFamily="34" charset="0"/>
                <a:cs typeface="Arial" panose="020B0604020202020204" pitchFamily="34" charset="0"/>
              </a:rPr>
              <a:t>Профилактика                                            инспектори</a:t>
            </a:r>
            <a:endParaRPr lang="ru-RU" sz="2000" b="1" dirty="0">
              <a:solidFill>
                <a:schemeClr val="bg1"/>
              </a:solidFill>
              <a:latin typeface="Arial" panose="020B0604020202020204" pitchFamily="34" charset="0"/>
              <a:cs typeface="Arial" panose="020B0604020202020204" pitchFamily="34" charset="0"/>
            </a:endParaRPr>
          </a:p>
        </p:txBody>
      </p:sp>
      <p:sp>
        <p:nvSpPr>
          <p:cNvPr id="15" name="Блок-схема: перфолента 14">
            <a:extLst>
              <a:ext uri="{FF2B5EF4-FFF2-40B4-BE49-F238E27FC236}">
                <a16:creationId xmlns:a16="http://schemas.microsoft.com/office/drawing/2014/main" xmlns="" id="{018FD1D6-36D3-4BAF-B163-DBD56669C568}"/>
              </a:ext>
            </a:extLst>
          </p:cNvPr>
          <p:cNvSpPr/>
          <p:nvPr/>
        </p:nvSpPr>
        <p:spPr>
          <a:xfrm>
            <a:off x="8092471" y="556038"/>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uz-Cyrl-UZ" sz="2000" b="1" dirty="0">
                <a:solidFill>
                  <a:schemeClr val="bg1"/>
                </a:solidFill>
                <a:latin typeface="Arial" panose="020B0604020202020204" pitchFamily="34" charset="0"/>
                <a:cs typeface="Arial" panose="020B0604020202020204" pitchFamily="34" charset="0"/>
              </a:rPr>
              <a:t>Ҳотин-қизлар фоали</a:t>
            </a:r>
            <a:endParaRPr lang="ru-RU" sz="2000" b="1" dirty="0">
              <a:solidFill>
                <a:schemeClr val="bg1"/>
              </a:solidFill>
              <a:latin typeface="Arial" panose="020B0604020202020204" pitchFamily="34" charset="0"/>
              <a:cs typeface="Arial" panose="020B0604020202020204" pitchFamily="34" charset="0"/>
            </a:endParaRPr>
          </a:p>
        </p:txBody>
      </p:sp>
      <p:sp>
        <p:nvSpPr>
          <p:cNvPr id="16" name="Блок-схема: перфолента 15">
            <a:extLst>
              <a:ext uri="{FF2B5EF4-FFF2-40B4-BE49-F238E27FC236}">
                <a16:creationId xmlns:a16="http://schemas.microsoft.com/office/drawing/2014/main" xmlns="" id="{84AEE93F-56D7-41C1-AD53-AFF5E2471494}"/>
              </a:ext>
            </a:extLst>
          </p:cNvPr>
          <p:cNvSpPr/>
          <p:nvPr/>
        </p:nvSpPr>
        <p:spPr>
          <a:xfrm>
            <a:off x="5667715" y="609808"/>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z-Cyrl-UZ"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Ёшлар етакчиси</a:t>
            </a:r>
            <a:endParaRPr kumimoji="0" lang="ru-RU"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17" name="Блок-схема: перфолента 16">
            <a:extLst>
              <a:ext uri="{FF2B5EF4-FFF2-40B4-BE49-F238E27FC236}">
                <a16:creationId xmlns:a16="http://schemas.microsoft.com/office/drawing/2014/main" xmlns="" id="{F3E7DDEA-612E-48B1-8CDA-09A2925FB506}"/>
              </a:ext>
            </a:extLst>
          </p:cNvPr>
          <p:cNvSpPr/>
          <p:nvPr/>
        </p:nvSpPr>
        <p:spPr>
          <a:xfrm>
            <a:off x="13001183" y="472396"/>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z-Cyrl-UZ" sz="2000" b="1" i="0"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Солиқчи</a:t>
            </a:r>
            <a:endParaRPr kumimoji="0" lang="ru-RU" sz="2000" b="1" i="0" u="none" strike="noStrike" kern="1200" cap="none" spc="0" normalizeH="0" baseline="0" noProof="0" dirty="0">
              <a:ln>
                <a:noFill/>
              </a:ln>
              <a:solidFill>
                <a:schemeClr val="bg1"/>
              </a:solidFill>
              <a:effectLst/>
              <a:uLnTx/>
              <a:uFillTx/>
              <a:latin typeface="Calibri"/>
              <a:ea typeface="+mn-ea"/>
              <a:cs typeface="+mn-cs"/>
            </a:endParaRPr>
          </a:p>
        </p:txBody>
      </p:sp>
      <p:sp>
        <p:nvSpPr>
          <p:cNvPr id="18" name="Блок-схема: перфолента 17">
            <a:extLst>
              <a:ext uri="{FF2B5EF4-FFF2-40B4-BE49-F238E27FC236}">
                <a16:creationId xmlns:a16="http://schemas.microsoft.com/office/drawing/2014/main" xmlns="" id="{67FE4BD2-A452-48A1-8900-590DFCC3E03A}"/>
              </a:ext>
            </a:extLst>
          </p:cNvPr>
          <p:cNvSpPr/>
          <p:nvPr/>
        </p:nvSpPr>
        <p:spPr>
          <a:xfrm>
            <a:off x="15556276" y="472396"/>
            <a:ext cx="2160000" cy="1440000"/>
          </a:xfrm>
          <a:prstGeom prst="flowChartPunchedTape">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z-Cyrl-UZ" sz="2000" b="1" i="0"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Ижтимоий соҳа вакили</a:t>
            </a:r>
            <a:endParaRPr kumimoji="0" lang="ru-RU" sz="2000" b="1" i="0" u="none" strike="noStrike" kern="1200" cap="none" spc="0" normalizeH="0" baseline="0" noProof="0" dirty="0">
              <a:ln>
                <a:noFill/>
              </a:ln>
              <a:solidFill>
                <a:schemeClr val="bg1"/>
              </a:solidFill>
              <a:effectLst/>
              <a:uLnTx/>
              <a:uFillTx/>
              <a:latin typeface="Calibri"/>
              <a:ea typeface="+mn-ea"/>
              <a:cs typeface="+mn-cs"/>
            </a:endParaRPr>
          </a:p>
        </p:txBody>
      </p:sp>
      <p:sp>
        <p:nvSpPr>
          <p:cNvPr id="19" name="Блок-схема: перфолента 18">
            <a:extLst>
              <a:ext uri="{FF2B5EF4-FFF2-40B4-BE49-F238E27FC236}">
                <a16:creationId xmlns:a16="http://schemas.microsoft.com/office/drawing/2014/main" xmlns="" id="{4CC5A116-D8DE-4AB4-9147-6BB722A505C9}"/>
              </a:ext>
            </a:extLst>
          </p:cNvPr>
          <p:cNvSpPr/>
          <p:nvPr/>
        </p:nvSpPr>
        <p:spPr>
          <a:xfrm>
            <a:off x="1059837" y="2243743"/>
            <a:ext cx="16319713" cy="3239146"/>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ea typeface="Times New Roman" panose="02020603050405020304" pitchFamily="18" charset="0"/>
              </a:rPr>
              <a:t>Аҳоли манфаатларини ҳимоя қилиш, миллий қадриятлар, урф-одатлар ва анъаналарни тарғиб қилиш, соғлом ижтимоий-маънавий муҳитни сақлаш, тўй-маросимларни исрофгарчиликларсиз ихчам ўтказилишини, ҳудудни ободонлаштириш, кўкаламзорлаштириш;</a:t>
            </a:r>
            <a:endParaRPr kumimoji="0" lang="ru-RU" sz="3200" b="1" i="0" u="none" strike="noStrike" kern="1200" spc="50" normalizeH="0" baseline="0" noProof="0" dirty="0">
              <a:ln w="0"/>
              <a:solidFill>
                <a:schemeClr val="bg2"/>
              </a:solidFill>
              <a:effectLst>
                <a:innerShdw blurRad="63500" dist="50800" dir="13500000">
                  <a:srgbClr val="000000">
                    <a:alpha val="50000"/>
                  </a:srgbClr>
                </a:innerShdw>
              </a:effectLst>
              <a:uLnTx/>
              <a:uFillTx/>
              <a:latin typeface="Arial" panose="020B0604020202020204" pitchFamily="34" charset="0"/>
              <a:cs typeface="Arial" panose="020B0604020202020204" pitchFamily="34" charset="0"/>
            </a:endParaRPr>
          </a:p>
        </p:txBody>
      </p:sp>
      <p:sp>
        <p:nvSpPr>
          <p:cNvPr id="20" name="Блок-схема: перфолента 19">
            <a:extLst>
              <a:ext uri="{FF2B5EF4-FFF2-40B4-BE49-F238E27FC236}">
                <a16:creationId xmlns:a16="http://schemas.microsoft.com/office/drawing/2014/main" xmlns="" id="{523E7DFE-AC18-49D7-90BB-AA2BE9F6168F}"/>
              </a:ext>
            </a:extLst>
          </p:cNvPr>
          <p:cNvSpPr/>
          <p:nvPr/>
        </p:nvSpPr>
        <p:spPr>
          <a:xfrm>
            <a:off x="1059837" y="5177166"/>
            <a:ext cx="16319713" cy="3239146"/>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rPr>
              <a:t>Маҳаллада тадбиркорликни ривожлантириш, томорқа ва деҳқончилик учун ажратилган ерлардан самарали фойдаланишга кўмаклашиш, маҳаллаларга ажратилаётган маблағларни мақсадли фойдаланилишида жамоатчилик назоратини амалга ошириш учун шароит яратиш;</a:t>
            </a:r>
            <a:endParaRPr lang="ru-RU" sz="2800" b="1" spc="50" dirty="0">
              <a:ln w="0"/>
              <a:solidFill>
                <a:schemeClr val="bg2"/>
              </a:solidFill>
              <a:effectLst>
                <a:innerShdw blurRad="63500" dist="50800" dir="13500000">
                  <a:srgbClr val="000000">
                    <a:alpha val="50000"/>
                  </a:srgbClr>
                </a:innerShdw>
              </a:effectLst>
              <a:latin typeface="Arial" panose="020B0604020202020204" pitchFamily="34" charset="0"/>
            </a:endParaRPr>
          </a:p>
        </p:txBody>
      </p:sp>
      <p:sp>
        <p:nvSpPr>
          <p:cNvPr id="21" name="Блок-схема: перфолента 20">
            <a:extLst>
              <a:ext uri="{FF2B5EF4-FFF2-40B4-BE49-F238E27FC236}">
                <a16:creationId xmlns:a16="http://schemas.microsoft.com/office/drawing/2014/main" xmlns="" id="{46701796-E53F-466A-A50A-F511B2C503CE}"/>
              </a:ext>
            </a:extLst>
          </p:cNvPr>
          <p:cNvSpPr/>
          <p:nvPr/>
        </p:nvSpPr>
        <p:spPr>
          <a:xfrm>
            <a:off x="1059836" y="8163659"/>
            <a:ext cx="16319713" cy="3239146"/>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rPr>
              <a:t>Ёшларнинг иқтидори ва истеъдодини ривожлантириш, китобхонликни кенг тарғиб қилиш, маҳаллада соғлом турмуш тарзи ва спортни ривожлантириш; </a:t>
            </a:r>
          </a:p>
        </p:txBody>
      </p:sp>
    </p:spTree>
    <p:extLst>
      <p:ext uri="{BB962C8B-B14F-4D97-AF65-F5344CB8AC3E}">
        <p14:creationId xmlns:p14="http://schemas.microsoft.com/office/powerpoint/2010/main" val="14327012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Блок-схема: перфолента 1">
            <a:extLst>
              <a:ext uri="{FF2B5EF4-FFF2-40B4-BE49-F238E27FC236}">
                <a16:creationId xmlns:a16="http://schemas.microsoft.com/office/drawing/2014/main" xmlns="" id="{605D0C79-A065-43AE-B180-E459F4A6858C}"/>
              </a:ext>
            </a:extLst>
          </p:cNvPr>
          <p:cNvSpPr/>
          <p:nvPr/>
        </p:nvSpPr>
        <p:spPr>
          <a:xfrm>
            <a:off x="1059834" y="3072548"/>
            <a:ext cx="16319713" cy="2991173"/>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rPr>
              <a:t>Маҳаллада ҳуқуқбузарликларни олдини олиш, жамоат тартибини сақлаш ва хавфсиз муҳитни таъминлаш;</a:t>
            </a:r>
            <a:endParaRPr lang="ru-RU" sz="2800" b="1" spc="50" dirty="0">
              <a:ln w="0"/>
              <a:solidFill>
                <a:schemeClr val="bg2"/>
              </a:solidFill>
              <a:effectLst>
                <a:innerShdw blurRad="63500" dist="50800" dir="13500000">
                  <a:srgbClr val="000000">
                    <a:alpha val="50000"/>
                  </a:srgbClr>
                </a:innerShdw>
              </a:effectLst>
              <a:latin typeface="Arial" panose="020B0604020202020204" pitchFamily="34" charset="0"/>
            </a:endParaRPr>
          </a:p>
        </p:txBody>
      </p:sp>
      <p:sp>
        <p:nvSpPr>
          <p:cNvPr id="3" name="Блок-схема: перфолента 2">
            <a:extLst>
              <a:ext uri="{FF2B5EF4-FFF2-40B4-BE49-F238E27FC236}">
                <a16:creationId xmlns:a16="http://schemas.microsoft.com/office/drawing/2014/main" xmlns="" id="{B98318BE-8171-4603-8985-093165D6C45B}"/>
              </a:ext>
            </a:extLst>
          </p:cNvPr>
          <p:cNvSpPr/>
          <p:nvPr/>
        </p:nvSpPr>
        <p:spPr>
          <a:xfrm>
            <a:off x="1059834" y="5839708"/>
            <a:ext cx="16319713" cy="2991173"/>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rPr>
              <a:t>Оғир аҳволга тушиб қолган шахслар ва оилаларни аниқлаш, уларнинг эҳтиёжларига қараб, комплекс ёндашув асосида профессионал ижтимоий хизмат ва ёрдамларни ташкил этиш;</a:t>
            </a:r>
          </a:p>
        </p:txBody>
      </p:sp>
      <p:sp>
        <p:nvSpPr>
          <p:cNvPr id="4" name="Блок-схема: перфолента 3">
            <a:extLst>
              <a:ext uri="{FF2B5EF4-FFF2-40B4-BE49-F238E27FC236}">
                <a16:creationId xmlns:a16="http://schemas.microsoft.com/office/drawing/2014/main" xmlns="" id="{2607143C-B8DA-4194-BE30-AF6BDF61B638}"/>
              </a:ext>
            </a:extLst>
          </p:cNvPr>
          <p:cNvSpPr/>
          <p:nvPr/>
        </p:nvSpPr>
        <p:spPr>
          <a:xfrm>
            <a:off x="1059835" y="8664284"/>
            <a:ext cx="16319713" cy="2991174"/>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0215" algn="ctr">
              <a:defRPr/>
            </a:pP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rPr>
              <a:t>Аҳолидан солиқларни ундириш ва маҳалла бюджетини шакллантиришга эътибор қаратиш лозим бўлади. </a:t>
            </a:r>
          </a:p>
        </p:txBody>
      </p:sp>
      <p:sp>
        <p:nvSpPr>
          <p:cNvPr id="5" name="Блок-схема: перфолента 4">
            <a:extLst>
              <a:ext uri="{FF2B5EF4-FFF2-40B4-BE49-F238E27FC236}">
                <a16:creationId xmlns:a16="http://schemas.microsoft.com/office/drawing/2014/main" xmlns="" id="{70FE6066-CCCC-4535-9DFC-B0E747FA62B7}"/>
              </a:ext>
            </a:extLst>
          </p:cNvPr>
          <p:cNvSpPr/>
          <p:nvPr/>
        </p:nvSpPr>
        <p:spPr>
          <a:xfrm>
            <a:off x="1059834" y="247972"/>
            <a:ext cx="16319713" cy="2991173"/>
          </a:xfrm>
          <a:prstGeom prst="flowChartPunchedTape">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0215" algn="ctr"/>
            <a:r>
              <a:rPr lang="uz-Cyrl-UZ" sz="2800" b="1" spc="50" dirty="0">
                <a:ln w="0"/>
                <a:solidFill>
                  <a:schemeClr val="bg2"/>
                </a:solidFill>
                <a:effectLst>
                  <a:innerShdw blurRad="63500" dist="50800" dir="13500000">
                    <a:srgbClr val="000000">
                      <a:alpha val="50000"/>
                    </a:srgbClr>
                  </a:innerShdw>
                </a:effectLst>
                <a:latin typeface="Arial" panose="020B0604020202020204" pitchFamily="34" charset="0"/>
              </a:rPr>
              <a:t>Жамиятда хотин-қизлар роли ва ўрнини ошириш, ажрим ёқасига келиб қолган оилалар билан ишлаш, ёшларни оила қуришга тайёрлаш;</a:t>
            </a:r>
          </a:p>
        </p:txBody>
      </p:sp>
    </p:spTree>
    <p:extLst>
      <p:ext uri="{BB962C8B-B14F-4D97-AF65-F5344CB8AC3E}">
        <p14:creationId xmlns:p14="http://schemas.microsoft.com/office/powerpoint/2010/main" val="15146461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811AAC69-CE56-4B68-AACD-05FE294BBB47}"/>
              </a:ext>
            </a:extLst>
          </p:cNvPr>
          <p:cNvSpPr txBox="1"/>
          <p:nvPr/>
        </p:nvSpPr>
        <p:spPr>
          <a:xfrm>
            <a:off x="712922" y="1255363"/>
            <a:ext cx="17141125" cy="3631763"/>
          </a:xfrm>
          <a:prstGeom prst="rect">
            <a:avLst/>
          </a:prstGeom>
          <a:noFill/>
        </p:spPr>
        <p:txBody>
          <a:bodyPr wrap="square">
            <a:spAutoFit/>
          </a:bodyPr>
          <a:lstStyle/>
          <a:p>
            <a:pPr indent="450215" algn="ctr"/>
            <a:r>
              <a:rPr lang="uz-Cyrl-UZ"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 panose="020B0604020202020204" pitchFamily="34" charset="0"/>
                <a:ea typeface="Times New Roman" panose="02020603050405020304" pitchFamily="18" charset="0"/>
              </a:rPr>
              <a:t>Эътиборингиз учун раҳмат!</a:t>
            </a:r>
            <a:endParaRPr lang="uz-Cyrl-UZ"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xmlns="" id="{36D9C30E-D79A-46EF-AC78-5477C9BA3178}"/>
              </a:ext>
            </a:extLst>
          </p:cNvPr>
          <p:cNvPicPr>
            <a:picLocks noChangeAspect="1"/>
          </p:cNvPicPr>
          <p:nvPr/>
        </p:nvPicPr>
        <p:blipFill>
          <a:blip r:embed="rId2"/>
          <a:stretch>
            <a:fillRect/>
          </a:stretch>
        </p:blipFill>
        <p:spPr>
          <a:xfrm>
            <a:off x="5735368" y="4887126"/>
            <a:ext cx="6817263" cy="6817263"/>
          </a:xfrm>
          <a:prstGeom prst="rect">
            <a:avLst/>
          </a:prstGeom>
        </p:spPr>
      </p:pic>
    </p:spTree>
    <p:extLst>
      <p:ext uri="{BB962C8B-B14F-4D97-AF65-F5344CB8AC3E}">
        <p14:creationId xmlns:p14="http://schemas.microsoft.com/office/powerpoint/2010/main" val="10846387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AE4CF7AE-7855-4096-B00B-2A73B70DEFC1}"/>
              </a:ext>
            </a:extLst>
          </p:cNvPr>
          <p:cNvPicPr>
            <a:picLocks noChangeAspect="1"/>
          </p:cNvPicPr>
          <p:nvPr/>
        </p:nvPicPr>
        <p:blipFill>
          <a:blip r:embed="rId3"/>
          <a:stretch>
            <a:fillRect/>
          </a:stretch>
        </p:blipFill>
        <p:spPr>
          <a:xfrm>
            <a:off x="8606724" y="325465"/>
            <a:ext cx="9061831" cy="5394621"/>
          </a:xfrm>
          <a:prstGeom prst="rect">
            <a:avLst/>
          </a:prstGeom>
          <a:ln>
            <a:solidFill>
              <a:schemeClr val="tx1">
                <a:lumMod val="95000"/>
                <a:lumOff val="5000"/>
              </a:schemeClr>
            </a:solidFill>
          </a:ln>
          <a:effectLst>
            <a:softEdge rad="635000"/>
          </a:effectLst>
        </p:spPr>
      </p:pic>
      <p:sp>
        <p:nvSpPr>
          <p:cNvPr id="10" name="TextBox 9">
            <a:extLst>
              <a:ext uri="{FF2B5EF4-FFF2-40B4-BE49-F238E27FC236}">
                <a16:creationId xmlns:a16="http://schemas.microsoft.com/office/drawing/2014/main" xmlns="" id="{87D196D8-134C-4487-9D38-40023E745A59}"/>
              </a:ext>
            </a:extLst>
          </p:cNvPr>
          <p:cNvSpPr txBox="1"/>
          <p:nvPr/>
        </p:nvSpPr>
        <p:spPr>
          <a:xfrm>
            <a:off x="836909" y="1035714"/>
            <a:ext cx="7769815" cy="9941183"/>
          </a:xfrm>
          <a:prstGeom prst="rect">
            <a:avLst/>
          </a:prstGeom>
          <a:noFill/>
        </p:spPr>
        <p:txBody>
          <a:bodyPr wrap="square">
            <a:spAutoFit/>
          </a:bodyPr>
          <a:lstStyle/>
          <a:p>
            <a:r>
              <a:rPr lang="uz-Cyrl-UZ"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Давлатимиз раҳбари 2022 йилнинг </a:t>
            </a:r>
            <a:br>
              <a:rPr lang="uz-Cyrl-UZ"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br>
            <a:r>
              <a:rPr lang="uz-Cyrl-UZ" sz="3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20 декабрида Олий Мажлис палаталарига йўллаган Мурожаатномасида “...биз ёшларимизни ҳарбий-ватанпарварлик руҳида тарбиялаш, уларнинг она юртга меҳри ва садоқатини оширишга янада кўпроқ аҳамият беришимиз керак. Ёш авлодимизни ана шундай баркамол, эл-юрт учун фидойи инсонлар қилиб тарбиялашда биз муҳтарам нуронийларимизга таянамиз”, дея ёш авлод тарбиясида кекса авлод вакилларининг ўрнини алоҳида эътироф этиб, бу борада кекса авлод вакилларига катта ишонч билдирдилар. Бу юксак ишонч, албатта, нуронийларга катта масъулият юклайди ва бу борада нуронийлар билан бир қаторда сиз, ҳурматли секторлар раҳбарларининг кўмагига таянамиз.</a:t>
            </a:r>
          </a:p>
        </p:txBody>
      </p:sp>
      <p:pic>
        <p:nvPicPr>
          <p:cNvPr id="3074" name="Picture 2" descr="Шавкат Мирзиёев: Яккаю ягона нажотимиз – илм">
            <a:extLst>
              <a:ext uri="{FF2B5EF4-FFF2-40B4-BE49-F238E27FC236}">
                <a16:creationId xmlns:a16="http://schemas.microsoft.com/office/drawing/2014/main" xmlns="" id="{AC4FA156-FA29-4385-8A9D-C5A268D939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6724" y="5835824"/>
            <a:ext cx="9061831" cy="6041221"/>
          </a:xfrm>
          <a:prstGeom prst="rect">
            <a:avLst/>
          </a:prstGeom>
          <a:ln>
            <a:noFill/>
          </a:ln>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846732"/>
      </p:ext>
    </p:extLst>
  </p:cSld>
  <p:clrMapOvr>
    <a:masterClrMapping/>
  </p:clrMapOvr>
  <mc:AlternateContent xmlns:mc="http://schemas.openxmlformats.org/markup-compatibility/2006">
    <mc:Choice xmlns:p14="http://schemas.microsoft.com/office/powerpoint/2010/main" Requires="p14">
      <p:transition p14:dur="0" advTm="16000">
        <p:sndAc>
          <p:stSnd>
            <p:snd r:embed="rId2" name="click.wav"/>
          </p:stSnd>
        </p:sndAc>
      </p:transition>
    </mc:Choice>
    <mc:Fallback>
      <p:transition advTm="16000">
        <p:sndAc>
          <p:stSnd>
            <p:snd r:embed="rId2" name="click.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87D196D8-134C-4487-9D38-40023E745A59}"/>
              </a:ext>
            </a:extLst>
          </p:cNvPr>
          <p:cNvSpPr txBox="1"/>
          <p:nvPr/>
        </p:nvSpPr>
        <p:spPr>
          <a:xfrm>
            <a:off x="929899" y="511719"/>
            <a:ext cx="16691674" cy="1569660"/>
          </a:xfrm>
          <a:prstGeom prst="rect">
            <a:avLst/>
          </a:prstGeom>
          <a:noFill/>
        </p:spPr>
        <p:txBody>
          <a:bodyPr wrap="square">
            <a:spAutoFit/>
          </a:bodyPr>
          <a:lstStyle/>
          <a:p>
            <a:pPr algn="ctr"/>
            <a:r>
              <a:rPr lang="uz-Cyrl-UZ" sz="4800" b="1" i="1" dirty="0">
                <a:ln w="12700">
                  <a:solidFill>
                    <a:schemeClr val="accent1"/>
                  </a:solidFill>
                  <a:prstDash val="solid"/>
                </a:ln>
                <a:solidFill>
                  <a:srgbClr val="002060"/>
                </a:solidFill>
                <a:effectLst>
                  <a:outerShdw dist="38100" dir="2640000" algn="bl" rotWithShape="0">
                    <a:schemeClr val="accent1"/>
                  </a:outerShdw>
                </a:effectLst>
              </a:rPr>
              <a:t>“Ҳар бир Нуроний – ўн нафар ёшга мураббий” тамойили асосида</a:t>
            </a:r>
          </a:p>
        </p:txBody>
      </p:sp>
      <p:sp>
        <p:nvSpPr>
          <p:cNvPr id="5" name="TextBox 4">
            <a:extLst>
              <a:ext uri="{FF2B5EF4-FFF2-40B4-BE49-F238E27FC236}">
                <a16:creationId xmlns:a16="http://schemas.microsoft.com/office/drawing/2014/main" xmlns="" id="{EECDD181-4E45-4D9F-97AB-DC4A6396C977}"/>
              </a:ext>
            </a:extLst>
          </p:cNvPr>
          <p:cNvSpPr txBox="1"/>
          <p:nvPr/>
        </p:nvSpPr>
        <p:spPr>
          <a:xfrm>
            <a:off x="1340604" y="2554162"/>
            <a:ext cx="15606792" cy="9171742"/>
          </a:xfrm>
          <a:prstGeom prst="rect">
            <a:avLst/>
          </a:prstGeom>
          <a:noFill/>
        </p:spPr>
        <p:txBody>
          <a:bodyPr wrap="square">
            <a:spAutoFit/>
          </a:bodyPr>
          <a:lstStyle/>
          <a:p>
            <a:pPr marL="342900" indent="-342900" algn="just">
              <a:buFontTx/>
              <a:buChar char="-"/>
            </a:pP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маҳаллаларда ҳаётий ва катта амалий тажрибага эга бўлган обрў-эътиборли нуронийлар ва зиёлиларни ишсиз, тарбияси оғир ва муаммоли ёшларга бириктириш орқали уларни жамият учун фойдали инсонлар бўлиб етишишларига кўмаклашиш;</a:t>
            </a:r>
          </a:p>
          <a:p>
            <a:pPr marL="342900" indent="-342900" algn="just">
              <a:buFontTx/>
              <a:buChar char="-"/>
            </a:pPr>
            <a:endParaRPr lang="uz-Cyrl-UZ" sz="40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marL="342900" indent="-342900" algn="just">
              <a:buFontTx/>
              <a:buChar char="-"/>
            </a:pP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2022 йилда “Нуроний” жамғармаси, Ёшлар ишлари агентлиги ҳамда Республика Маънавият ва маърифат марказининг "Бир нуроний ўн ёшга масъул" тамойили асосида қўшма дастури тасдиқланиб, ижрога йўналтирилди;</a:t>
            </a:r>
          </a:p>
          <a:p>
            <a:pPr marL="342900" indent="-342900" algn="just">
              <a:buFontTx/>
              <a:buChar char="-"/>
            </a:pPr>
            <a:endParaRPr lang="uz-Cyrl-UZ" sz="40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marL="342900" indent="-342900" algn="just">
              <a:buFontTx/>
              <a:buChar char="-"/>
            </a:pP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барча ҳудудларда “Бир нуроний ўн ёшга” тамойили асосида кекса ва ўрта авлод вакилларининг ёшлар билан учрашувларини ташкил этиш режа-графиги ишлаб чиқилди ҳамда нуронийлар томонидан ўзларига бириктирилган ёшлар билан учрашувлар, суҳбатлар ташкил этиш, уларнинг муаммоларига ечим топишда кўмаклашиш йўлга қўйилди.</a:t>
            </a:r>
          </a:p>
          <a:p>
            <a:endParaRPr lang="uz-Cyrl-UZ" sz="2400" i="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8959695"/>
      </p:ext>
    </p:extLst>
  </p:cSld>
  <p:clrMapOvr>
    <a:masterClrMapping/>
  </p:clrMapOvr>
  <mc:AlternateContent xmlns:mc="http://schemas.openxmlformats.org/markup-compatibility/2006">
    <mc:Choice xmlns:p14="http://schemas.microsoft.com/office/powerpoint/2010/main" Requires="p14">
      <p:transition p14:dur="0" advTm="16000">
        <p:sndAc>
          <p:stSnd>
            <p:snd r:embed="rId2" name="click.wav"/>
          </p:stSnd>
        </p:sndAc>
      </p:transition>
    </mc:Choice>
    <mc:Fallback>
      <p:transition advTm="16000">
        <p:sndAc>
          <p:stSnd>
            <p:snd r:embed="rId2" name="click.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EECDD181-4E45-4D9F-97AB-DC4A6396C977}"/>
              </a:ext>
            </a:extLst>
          </p:cNvPr>
          <p:cNvSpPr txBox="1"/>
          <p:nvPr/>
        </p:nvSpPr>
        <p:spPr>
          <a:xfrm>
            <a:off x="1340604" y="756358"/>
            <a:ext cx="15606792" cy="5786199"/>
          </a:xfrm>
          <a:prstGeom prst="rect">
            <a:avLst/>
          </a:prstGeom>
          <a:noFill/>
        </p:spPr>
        <p:txBody>
          <a:bodyPr wrap="square">
            <a:spAutoFit/>
          </a:bodyPr>
          <a:lstStyle/>
          <a:p>
            <a:pPr marL="342900" indent="-342900" algn="just">
              <a:buFontTx/>
              <a:buChar char="-"/>
            </a:pP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бугунги кунга қадар маҳаллаларда ҳаётий ва катта амалий тажрибага эга бўлган 16 224 нафар обрў-эътиборли нуронийлар ва зиёлилар 154 218 нафар ишсиз, тарбияси </a:t>
            </a:r>
            <a:r>
              <a:rPr lang="en-US"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o</a:t>
            </a: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ғи</a:t>
            </a:r>
            <a:r>
              <a:rPr lang="en-US"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 </a:t>
            </a: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ва муаммоли ёшларга бириктирилди. Натижада, нуронийлар томонидан 470 нафар ёшларнинг ўқишларини тиклашда, 29 868 нафарининг ишга жойлашишларида кўмаклашилди, 20 211 нафар ортиқ тарбияси оғир ёшларнинг тўғри йўлга тушиб олишларига эришилди, 5 055 та ажралиб кетиш олдида турган ёш оилалар яраштирилди;</a:t>
            </a:r>
          </a:p>
          <a:p>
            <a:pPr marL="342900" indent="-342900" algn="just">
              <a:buFontTx/>
              <a:buChar char="-"/>
            </a:pPr>
            <a:endParaRPr lang="uz-Cyrl-UZ" sz="40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endParaRPr lang="uz-Cyrl-UZ" sz="2400" i="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63B5C86D-1BD9-4CB6-BE9A-B3F7A2B53CD8}"/>
              </a:ext>
            </a:extLst>
          </p:cNvPr>
          <p:cNvSpPr txBox="1"/>
          <p:nvPr/>
        </p:nvSpPr>
        <p:spPr>
          <a:xfrm>
            <a:off x="1565329" y="5780868"/>
            <a:ext cx="15382067" cy="4695985"/>
          </a:xfrm>
          <a:prstGeom prst="rect">
            <a:avLst/>
          </a:prstGeom>
          <a:noFill/>
        </p:spPr>
        <p:txBody>
          <a:bodyPr wrap="square">
            <a:spAutoFit/>
          </a:bodyPr>
          <a:lstStyle/>
          <a:p>
            <a:pPr algn="just"/>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ёшлар учун 4 196 та маҳаллада нуроний отахон ва онахонлар раҳбарлик қилиб келаётган 4 294 та турли йўналишдаги тўгараклар фаолияти йўлга қўйилди. Бугунги кунда</a:t>
            </a:r>
            <a:r>
              <a:rPr lang="az-Cyrl-A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жами 44 815 нафар ёшларни қамраб олган тўгараклар фаолиятига 4 635 нафар нуроний отахон ва онахонлар раҳбарлик қилиб келишмоқда. Шу жумладан, ушбу тўгаракларга “Бир нуроний ўн ёшга масъул” тамойили асосида нуронийларга бириктирилган 4 964 нафар муаммоли, ишсиз ва тарбияси оғир ёшлар ҳам жалб этилди</a:t>
            </a:r>
            <a:endPar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736123750"/>
      </p:ext>
    </p:extLst>
  </p:cSld>
  <p:clrMapOvr>
    <a:masterClrMapping/>
  </p:clrMapOvr>
  <mc:AlternateContent xmlns:mc="http://schemas.openxmlformats.org/markup-compatibility/2006">
    <mc:Choice xmlns:p14="http://schemas.microsoft.com/office/powerpoint/2010/main" Requires="p14">
      <p:transition p14:dur="0" advTm="16000">
        <p:sndAc>
          <p:stSnd>
            <p:snd r:embed="rId2" name="click.wav"/>
          </p:stSnd>
        </p:sndAc>
      </p:transition>
    </mc:Choice>
    <mc:Fallback>
      <p:transition advTm="16000">
        <p:sndAc>
          <p:stSnd>
            <p:snd r:embed="rId2" name="click.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F11F9A29-2477-4AF4-956D-E485C0669693}"/>
              </a:ext>
            </a:extLst>
          </p:cNvPr>
          <p:cNvSpPr txBox="1"/>
          <p:nvPr/>
        </p:nvSpPr>
        <p:spPr>
          <a:xfrm>
            <a:off x="1115877" y="666425"/>
            <a:ext cx="15854767" cy="2960177"/>
          </a:xfrm>
          <a:prstGeom prst="rect">
            <a:avLst/>
          </a:prstGeom>
          <a:noFill/>
        </p:spPr>
        <p:txBody>
          <a:bodyPr wrap="square">
            <a:spAutoFit/>
          </a:bodyPr>
          <a:lstStyle/>
          <a:p>
            <a:pPr algn="just"/>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ҳар бир олий ва ўрта махсус таълим муассасаларига 5 нафардан, умумий ўрта таълим мактабларига 3 нафардан нуронийлар, жумладан фахрий ўқитувчиларни бириктириб, улар томонидан ўқувчиларнинг давомати ва дарсларни ўзлаштиришини назорат қилиш, ўқувчиларнинг ота-оналари билан суҳбатлар ўтказиш тажрибаси жорий қилинди:</a:t>
            </a:r>
          </a:p>
        </p:txBody>
      </p:sp>
      <p:sp>
        <p:nvSpPr>
          <p:cNvPr id="5" name="TextBox 4">
            <a:extLst>
              <a:ext uri="{FF2B5EF4-FFF2-40B4-BE49-F238E27FC236}">
                <a16:creationId xmlns:a16="http://schemas.microsoft.com/office/drawing/2014/main" xmlns="" id="{862867FA-C833-41B2-ADF2-0D336A8050F1}"/>
              </a:ext>
            </a:extLst>
          </p:cNvPr>
          <p:cNvSpPr txBox="1"/>
          <p:nvPr/>
        </p:nvSpPr>
        <p:spPr>
          <a:xfrm>
            <a:off x="1115877" y="4277531"/>
            <a:ext cx="15854767" cy="4108479"/>
          </a:xfrm>
          <a:prstGeom prst="rect">
            <a:avLst/>
          </a:prstGeom>
          <a:noFill/>
        </p:spPr>
        <p:txBody>
          <a:bodyPr wrap="square">
            <a:spAutoFit/>
          </a:bodyPr>
          <a:lstStyle/>
          <a:p>
            <a:pPr algn="just"/>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ёшларнинг тарбияси ва ахлоқида бўлган ижобий ўзгаришлардан келиб чиқиб, яхши натижаларга эришган нуронийларни рағбатлантириб бориш мақсадида Камбағалликни қисқартириш ва бандлик вазирлиги, Ёшлар ишлари агентлиги, Республика Маънавият ва маърифат маркази ҳамда Ўзбекистон фахрийларининг ижтимоий фаоллигини қўллаб-қувватлаш “Нуроний” жамғармаси республика бошқарувининг      қўшма қарори билан “Бир нуроний ўн ёшга масъул” кўрик-танловини ўтказиш белгиланди. </a:t>
            </a:r>
          </a:p>
        </p:txBody>
      </p:sp>
    </p:spTree>
    <p:extLst>
      <p:ext uri="{BB962C8B-B14F-4D97-AF65-F5344CB8AC3E}">
        <p14:creationId xmlns:p14="http://schemas.microsoft.com/office/powerpoint/2010/main" val="31856067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Стрелка вправо 4">
            <a:extLst>
              <a:ext uri="{FF2B5EF4-FFF2-40B4-BE49-F238E27FC236}">
                <a16:creationId xmlns:a16="http://schemas.microsoft.com/office/drawing/2014/main" xmlns="" id="{AF66890F-F384-43C3-9DF6-FA3CD1070A95}"/>
              </a:ext>
            </a:extLst>
          </p:cNvPr>
          <p:cNvSpPr/>
          <p:nvPr/>
        </p:nvSpPr>
        <p:spPr>
          <a:xfrm>
            <a:off x="11188221" y="9968729"/>
            <a:ext cx="2230976" cy="978593"/>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2" name="Стрелка вправо 4">
            <a:extLst>
              <a:ext uri="{FF2B5EF4-FFF2-40B4-BE49-F238E27FC236}">
                <a16:creationId xmlns:a16="http://schemas.microsoft.com/office/drawing/2014/main" xmlns="" id="{C64EC63E-2715-49E0-82D6-A0508643EBEE}"/>
              </a:ext>
            </a:extLst>
          </p:cNvPr>
          <p:cNvSpPr/>
          <p:nvPr/>
        </p:nvSpPr>
        <p:spPr>
          <a:xfrm rot="5400000">
            <a:off x="8534115" y="8352255"/>
            <a:ext cx="1398826" cy="978593"/>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0" name="Стрелка вправо 4">
            <a:extLst>
              <a:ext uri="{FF2B5EF4-FFF2-40B4-BE49-F238E27FC236}">
                <a16:creationId xmlns:a16="http://schemas.microsoft.com/office/drawing/2014/main" xmlns="" id="{B953493D-8A12-4D4A-BAF5-94398B70F8A4}"/>
              </a:ext>
            </a:extLst>
          </p:cNvPr>
          <p:cNvSpPr/>
          <p:nvPr/>
        </p:nvSpPr>
        <p:spPr>
          <a:xfrm>
            <a:off x="11188221" y="6775089"/>
            <a:ext cx="2230976" cy="978593"/>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9" name="Стрелка вправо 4">
            <a:extLst>
              <a:ext uri="{FF2B5EF4-FFF2-40B4-BE49-F238E27FC236}">
                <a16:creationId xmlns:a16="http://schemas.microsoft.com/office/drawing/2014/main" xmlns="" id="{81FB433A-8F0F-467B-A677-221C43E89420}"/>
              </a:ext>
            </a:extLst>
          </p:cNvPr>
          <p:cNvSpPr/>
          <p:nvPr/>
        </p:nvSpPr>
        <p:spPr>
          <a:xfrm rot="5400000">
            <a:off x="8534115" y="5126584"/>
            <a:ext cx="1398826" cy="978593"/>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6" name="Стрелка вправо 4">
            <a:extLst>
              <a:ext uri="{FF2B5EF4-FFF2-40B4-BE49-F238E27FC236}">
                <a16:creationId xmlns:a16="http://schemas.microsoft.com/office/drawing/2014/main" xmlns="" id="{1A51ECAF-7F1C-423A-9BEE-D32C1902A61C}"/>
              </a:ext>
            </a:extLst>
          </p:cNvPr>
          <p:cNvSpPr/>
          <p:nvPr/>
        </p:nvSpPr>
        <p:spPr>
          <a:xfrm>
            <a:off x="11175894" y="3507003"/>
            <a:ext cx="2230976" cy="978593"/>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Стрелка вправо 4">
            <a:extLst>
              <a:ext uri="{FF2B5EF4-FFF2-40B4-BE49-F238E27FC236}">
                <a16:creationId xmlns:a16="http://schemas.microsoft.com/office/drawing/2014/main" xmlns="" id="{DAF2328A-E02C-4C61-A68E-F54E07393B1B}"/>
              </a:ext>
            </a:extLst>
          </p:cNvPr>
          <p:cNvSpPr/>
          <p:nvPr/>
        </p:nvSpPr>
        <p:spPr>
          <a:xfrm>
            <a:off x="4935888" y="3646491"/>
            <a:ext cx="2306530" cy="978593"/>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4" name="Полилиния 5">
            <a:extLst>
              <a:ext uri="{FF2B5EF4-FFF2-40B4-BE49-F238E27FC236}">
                <a16:creationId xmlns:a16="http://schemas.microsoft.com/office/drawing/2014/main" xmlns="" id="{DDED7810-C3F8-483B-A5D3-997E0B168CFE}"/>
              </a:ext>
            </a:extLst>
          </p:cNvPr>
          <p:cNvSpPr/>
          <p:nvPr/>
        </p:nvSpPr>
        <p:spPr>
          <a:xfrm>
            <a:off x="980524" y="3082555"/>
            <a:ext cx="4030918" cy="3152170"/>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“Бир нуроний ўн ёшга масъул” кўрик танловини ўтказиш.</a:t>
            </a:r>
            <a:r>
              <a:rPr kumimoji="0" lang="en-US" sz="36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endParaRPr kumimoji="0" lang="uz-Cyrl-UZ" sz="36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11" name="Полилиния 5">
            <a:extLst>
              <a:ext uri="{FF2B5EF4-FFF2-40B4-BE49-F238E27FC236}">
                <a16:creationId xmlns:a16="http://schemas.microsoft.com/office/drawing/2014/main" xmlns="" id="{2295015A-A369-4640-9428-61DF40603BD7}"/>
              </a:ext>
            </a:extLst>
          </p:cNvPr>
          <p:cNvSpPr/>
          <p:nvPr/>
        </p:nvSpPr>
        <p:spPr>
          <a:xfrm>
            <a:off x="1232115" y="472820"/>
            <a:ext cx="15823769" cy="1681444"/>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algn="ctr" defTabSz="711200">
              <a:lnSpc>
                <a:spcPct val="90000"/>
              </a:lnSpc>
              <a:spcBef>
                <a:spcPct val="0"/>
              </a:spcBef>
              <a:spcAft>
                <a:spcPct val="35000"/>
              </a:spcAft>
              <a:defRPr/>
            </a:pPr>
            <a:r>
              <a:rPr lang="uz-Cyrl-UZ" sz="3600" b="1" i="1" dirty="0">
                <a:solidFill>
                  <a:srgbClr val="002060"/>
                </a:solidFill>
                <a:latin typeface="Times New Roman" panose="02020603050405020304" pitchFamily="18" charset="0"/>
                <a:cs typeface="Times New Roman" panose="02020603050405020304" pitchFamily="18" charset="0"/>
              </a:rPr>
              <a:t>Энг фаол нуронийларнинг ёшлар тарбиясидаги фаоллиги ҳамда фаолиятидаги натижалари бўйича уларни рағбатлантириб бориш</a:t>
            </a:r>
            <a:r>
              <a:rPr lang="en-US" sz="3600" b="1" i="1" dirty="0">
                <a:solidFill>
                  <a:srgbClr val="002060"/>
                </a:solidFill>
                <a:latin typeface="Times New Roman" panose="02020603050405020304" pitchFamily="18" charset="0"/>
                <a:cs typeface="Times New Roman" panose="02020603050405020304" pitchFamily="18" charset="0"/>
              </a:rPr>
              <a:t> </a:t>
            </a:r>
            <a:r>
              <a:rPr lang="uz-Cyrl-UZ" sz="3600" b="1" i="1" dirty="0">
                <a:solidFill>
                  <a:srgbClr val="002060"/>
                </a:solidFill>
                <a:latin typeface="Times New Roman" panose="02020603050405020304" pitchFamily="18" charset="0"/>
                <a:cs typeface="Times New Roman" panose="02020603050405020304" pitchFamily="18" charset="0"/>
              </a:rPr>
              <a:t>мақсадида</a:t>
            </a:r>
          </a:p>
        </p:txBody>
      </p:sp>
      <p:sp>
        <p:nvSpPr>
          <p:cNvPr id="14" name="Rectangle 4">
            <a:extLst>
              <a:ext uri="{FF2B5EF4-FFF2-40B4-BE49-F238E27FC236}">
                <a16:creationId xmlns:a16="http://schemas.microsoft.com/office/drawing/2014/main" xmlns="" id="{929664F0-FEC0-4CF3-9DDF-F5DC7D83B71E}"/>
              </a:ext>
            </a:extLst>
          </p:cNvPr>
          <p:cNvSpPr>
            <a:spLocks noChangeArrowheads="1"/>
          </p:cNvSpPr>
          <p:nvPr/>
        </p:nvSpPr>
        <p:spPr bwMode="auto">
          <a:xfrm flipV="1">
            <a:off x="1185298" y="5675365"/>
            <a:ext cx="10443920" cy="1182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z-Cyrl-UZ"/>
          </a:p>
        </p:txBody>
      </p:sp>
      <p:sp>
        <p:nvSpPr>
          <p:cNvPr id="15" name="Полилиния 5">
            <a:extLst>
              <a:ext uri="{FF2B5EF4-FFF2-40B4-BE49-F238E27FC236}">
                <a16:creationId xmlns:a16="http://schemas.microsoft.com/office/drawing/2014/main" xmlns="" id="{757F4627-7134-43FC-A0D6-E586FAFBFF70}"/>
              </a:ext>
            </a:extLst>
          </p:cNvPr>
          <p:cNvSpPr/>
          <p:nvPr/>
        </p:nvSpPr>
        <p:spPr>
          <a:xfrm>
            <a:off x="7218070" y="3089623"/>
            <a:ext cx="4030918" cy="1841821"/>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ИЮЛЬ ОЙИДА</a:t>
            </a:r>
            <a:endParaRPr kumimoji="0" lang="uz-Cyrl-UZ" sz="36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17" name="Полилиния 5">
            <a:extLst>
              <a:ext uri="{FF2B5EF4-FFF2-40B4-BE49-F238E27FC236}">
                <a16:creationId xmlns:a16="http://schemas.microsoft.com/office/drawing/2014/main" xmlns="" id="{5D650899-7285-4221-BB70-76E82ED1E96A}"/>
              </a:ext>
            </a:extLst>
          </p:cNvPr>
          <p:cNvSpPr/>
          <p:nvPr/>
        </p:nvSpPr>
        <p:spPr>
          <a:xfrm>
            <a:off x="13406870" y="2835646"/>
            <a:ext cx="4030918" cy="2313132"/>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00B050"/>
                </a:solidFill>
                <a:effectLst/>
                <a:uLnTx/>
                <a:uFillTx/>
                <a:latin typeface="Times New Roman" pitchFamily="18" charset="0"/>
                <a:ea typeface="+mn-ea"/>
                <a:cs typeface="Times New Roman" pitchFamily="18" charset="0"/>
              </a:rPr>
              <a:t>ТУМАН ВА ШАҲАР БОСҚИЧИ</a:t>
            </a:r>
            <a:endParaRPr kumimoji="0" lang="uz-Cyrl-UZ" sz="3600" b="1" i="1"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endParaRPr>
          </a:p>
        </p:txBody>
      </p:sp>
      <p:sp>
        <p:nvSpPr>
          <p:cNvPr id="18" name="Полилиния 5">
            <a:extLst>
              <a:ext uri="{FF2B5EF4-FFF2-40B4-BE49-F238E27FC236}">
                <a16:creationId xmlns:a16="http://schemas.microsoft.com/office/drawing/2014/main" xmlns="" id="{0313D903-CE0C-415D-B9EB-84BB98A679F8}"/>
              </a:ext>
            </a:extLst>
          </p:cNvPr>
          <p:cNvSpPr/>
          <p:nvPr/>
        </p:nvSpPr>
        <p:spPr>
          <a:xfrm>
            <a:off x="7218070" y="6361785"/>
            <a:ext cx="4030918" cy="1841821"/>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АВГУСТ ОЙИДА</a:t>
            </a:r>
            <a:endParaRPr kumimoji="0" lang="uz-Cyrl-UZ" sz="36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21" name="Полилиния 5">
            <a:extLst>
              <a:ext uri="{FF2B5EF4-FFF2-40B4-BE49-F238E27FC236}">
                <a16:creationId xmlns:a16="http://schemas.microsoft.com/office/drawing/2014/main" xmlns="" id="{DAB2A33F-54A8-4E14-8241-8094B7117073}"/>
              </a:ext>
            </a:extLst>
          </p:cNvPr>
          <p:cNvSpPr/>
          <p:nvPr/>
        </p:nvSpPr>
        <p:spPr>
          <a:xfrm>
            <a:off x="13419197" y="6006306"/>
            <a:ext cx="4030918" cy="2313132"/>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00B0F0"/>
                </a:solidFill>
                <a:effectLst/>
                <a:uLnTx/>
                <a:uFillTx/>
                <a:latin typeface="Times New Roman" pitchFamily="18" charset="0"/>
                <a:ea typeface="+mn-ea"/>
                <a:cs typeface="Times New Roman" pitchFamily="18" charset="0"/>
              </a:rPr>
              <a:t>ВИЛОЯТ БОСҚИЧИ</a:t>
            </a:r>
            <a:endParaRPr kumimoji="0" lang="uz-Cyrl-UZ" sz="3600" b="1" i="1" u="none" strike="noStrike" kern="1200" cap="none" spc="0" normalizeH="0" baseline="0" noProof="0" dirty="0">
              <a:ln>
                <a:noFill/>
              </a:ln>
              <a:solidFill>
                <a:srgbClr val="00B0F0"/>
              </a:solidFill>
              <a:effectLst/>
              <a:uLnTx/>
              <a:uFillTx/>
              <a:latin typeface="Times New Roman" panose="02020603050405020304" pitchFamily="18" charset="0"/>
              <a:ea typeface="+mn-ea"/>
              <a:cs typeface="Times New Roman" panose="02020603050405020304" pitchFamily="18" charset="0"/>
            </a:endParaRPr>
          </a:p>
        </p:txBody>
      </p:sp>
      <p:sp>
        <p:nvSpPr>
          <p:cNvPr id="23" name="Полилиния 5">
            <a:extLst>
              <a:ext uri="{FF2B5EF4-FFF2-40B4-BE49-F238E27FC236}">
                <a16:creationId xmlns:a16="http://schemas.microsoft.com/office/drawing/2014/main" xmlns="" id="{28194697-BC06-48BB-AD2A-80541B22D673}"/>
              </a:ext>
            </a:extLst>
          </p:cNvPr>
          <p:cNvSpPr/>
          <p:nvPr/>
        </p:nvSpPr>
        <p:spPr>
          <a:xfrm>
            <a:off x="7218070" y="9572188"/>
            <a:ext cx="4030918" cy="1841821"/>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НОЯБРЬ ОЙИДА</a:t>
            </a:r>
            <a:endParaRPr kumimoji="0" lang="uz-Cyrl-UZ" sz="36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25" name="Полилиния 5">
            <a:extLst>
              <a:ext uri="{FF2B5EF4-FFF2-40B4-BE49-F238E27FC236}">
                <a16:creationId xmlns:a16="http://schemas.microsoft.com/office/drawing/2014/main" xmlns="" id="{EE8AD1F5-D7A9-44E8-B817-DEB61B22983C}"/>
              </a:ext>
            </a:extLst>
          </p:cNvPr>
          <p:cNvSpPr/>
          <p:nvPr/>
        </p:nvSpPr>
        <p:spPr>
          <a:xfrm>
            <a:off x="13439689" y="9336532"/>
            <a:ext cx="4030918" cy="2313132"/>
          </a:xfrm>
          <a:custGeom>
            <a:avLst/>
            <a:gdLst>
              <a:gd name="connsiteX0" fmla="*/ 0 w 3130835"/>
              <a:gd name="connsiteY0" fmla="*/ 361960 h 2171715"/>
              <a:gd name="connsiteX1" fmla="*/ 361960 w 3130835"/>
              <a:gd name="connsiteY1" fmla="*/ 0 h 2171715"/>
              <a:gd name="connsiteX2" fmla="*/ 2768875 w 3130835"/>
              <a:gd name="connsiteY2" fmla="*/ 0 h 2171715"/>
              <a:gd name="connsiteX3" fmla="*/ 3130835 w 3130835"/>
              <a:gd name="connsiteY3" fmla="*/ 361960 h 2171715"/>
              <a:gd name="connsiteX4" fmla="*/ 3130835 w 3130835"/>
              <a:gd name="connsiteY4" fmla="*/ 1809755 h 2171715"/>
              <a:gd name="connsiteX5" fmla="*/ 2768875 w 3130835"/>
              <a:gd name="connsiteY5" fmla="*/ 2171715 h 2171715"/>
              <a:gd name="connsiteX6" fmla="*/ 361960 w 3130835"/>
              <a:gd name="connsiteY6" fmla="*/ 2171715 h 2171715"/>
              <a:gd name="connsiteX7" fmla="*/ 0 w 3130835"/>
              <a:gd name="connsiteY7" fmla="*/ 1809755 h 2171715"/>
              <a:gd name="connsiteX8" fmla="*/ 0 w 3130835"/>
              <a:gd name="connsiteY8" fmla="*/ 361960 h 21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0835" h="2171715">
                <a:moveTo>
                  <a:pt x="0" y="361960"/>
                </a:moveTo>
                <a:cubicBezTo>
                  <a:pt x="0" y="162055"/>
                  <a:pt x="162055" y="0"/>
                  <a:pt x="361960" y="0"/>
                </a:cubicBezTo>
                <a:lnTo>
                  <a:pt x="2768875" y="0"/>
                </a:lnTo>
                <a:cubicBezTo>
                  <a:pt x="2968780" y="0"/>
                  <a:pt x="3130835" y="162055"/>
                  <a:pt x="3130835" y="361960"/>
                </a:cubicBezTo>
                <a:lnTo>
                  <a:pt x="3130835" y="1809755"/>
                </a:lnTo>
                <a:cubicBezTo>
                  <a:pt x="3130835" y="2009660"/>
                  <a:pt x="2968780" y="2171715"/>
                  <a:pt x="2768875" y="2171715"/>
                </a:cubicBezTo>
                <a:lnTo>
                  <a:pt x="361960" y="2171715"/>
                </a:lnTo>
                <a:cubicBezTo>
                  <a:pt x="162055" y="2171715"/>
                  <a:pt x="0" y="2009660"/>
                  <a:pt x="0" y="1809755"/>
                </a:cubicBezTo>
                <a:lnTo>
                  <a:pt x="0" y="361960"/>
                </a:lnTo>
                <a:close/>
              </a:path>
            </a:pathLst>
          </a:custGeom>
          <a:solidFill>
            <a:schemeClr val="bg2"/>
          </a:solidFill>
          <a:ln w="38100">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6974" tIns="166974" rIns="166974" bIns="166974"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uz-Cyrl-UZ" sz="3600" b="1" i="0" u="none" strike="noStrike" kern="1200" cap="none" spc="0" normalizeH="0" baseline="0" noProof="0" dirty="0">
                <a:ln>
                  <a:noFill/>
                </a:ln>
                <a:solidFill>
                  <a:srgbClr val="002060"/>
                </a:solidFill>
                <a:effectLst/>
                <a:uLnTx/>
                <a:uFillTx/>
                <a:latin typeface="Times New Roman" pitchFamily="18" charset="0"/>
                <a:ea typeface="+mn-ea"/>
                <a:cs typeface="Times New Roman" pitchFamily="18" charset="0"/>
              </a:rPr>
              <a:t>РЕСПУБЛИКА БОСҚИЧИ</a:t>
            </a:r>
            <a:endParaRPr kumimoji="0" lang="uz-Cyrl-UZ" sz="36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027559052"/>
      </p:ext>
    </p:extLst>
  </p:cSld>
  <p:clrMapOvr>
    <a:masterClrMapping/>
  </p:clrMapOvr>
  <mc:AlternateContent xmlns:mc="http://schemas.openxmlformats.org/markup-compatibility/2006">
    <mc:Choice xmlns:p14="http://schemas.microsoft.com/office/powerpoint/2010/main" Requires="p14">
      <p:transition p14:dur="0" advTm="16000">
        <p:sndAc>
          <p:stSnd>
            <p:snd r:embed="rId2" name="click.wav"/>
          </p:stSnd>
        </p:sndAc>
      </p:transition>
    </mc:Choice>
    <mc:Fallback>
      <p:transition advTm="16000">
        <p:sndAc>
          <p:stSnd>
            <p:snd r:embed="rId2" name="click.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0A204CB8-1E16-443C-B97A-4D12D450A24F}"/>
              </a:ext>
            </a:extLst>
          </p:cNvPr>
          <p:cNvSpPr txBox="1"/>
          <p:nvPr/>
        </p:nvSpPr>
        <p:spPr>
          <a:xfrm>
            <a:off x="1177871" y="635431"/>
            <a:ext cx="16149234" cy="5078313"/>
          </a:xfrm>
          <a:prstGeom prst="rect">
            <a:avLst/>
          </a:prstGeom>
          <a:noFill/>
        </p:spPr>
        <p:txBody>
          <a:bodyPr wrap="square">
            <a:spAutoFit/>
          </a:bodyPr>
          <a:lstStyle/>
          <a:p>
            <a:pPr algn="just"/>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Ўзбекистон Республикаси Вазирлар Маҳкамасининг 2019 йил</a:t>
            </a:r>
            <a:b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br>
            <a:r>
              <a:rPr lang="uz-Cyrl-UZ" sz="36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27 сентябрдаги “Кекса авлод вакилларининг жамиятдаги ўрни ва ижтимоий фаоллигини янада ошириш чора-тадбирлари тўғрисида”ги 816-сонли қарори билан “Кексалар маслаҳати” гуруҳларининг, 2020 йил 23 майдаги “Қорақалпоғистон Республикаси, вилоятлар, Тошкент шаҳар ҳамда туман ва шаҳарларда нуронийлар жамоатчилик кенгашларини ташкил этиш чора-тадбирлари тўғрисида”ги 326-сонли қарори билан барча туман ва шаҳарларда нуронийлар жамоатчилик кенгашлари ташкил этилиб, Нуронийлар кенгашининг намунавий низомлари тасдиқланди.</a:t>
            </a:r>
          </a:p>
        </p:txBody>
      </p:sp>
      <p:pic>
        <p:nvPicPr>
          <p:cNvPr id="2050" name="Picture 2" descr="Кексалар муаммолари билан Нуронийлар жамоатчилик кенгашлари шуғулланади |  NORMA.UZ">
            <a:extLst>
              <a:ext uri="{FF2B5EF4-FFF2-40B4-BE49-F238E27FC236}">
                <a16:creationId xmlns:a16="http://schemas.microsoft.com/office/drawing/2014/main" xmlns="" id="{1D2160B8-874E-495D-AD85-2B252520CF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6269" y="6298869"/>
            <a:ext cx="7907731" cy="43600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2" descr="Oyina">
            <a:extLst>
              <a:ext uri="{FF2B5EF4-FFF2-40B4-BE49-F238E27FC236}">
                <a16:creationId xmlns:a16="http://schemas.microsoft.com/office/drawing/2014/main" xmlns="" id="{26466E68-995B-4EA1-9C54-01F3419188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7436" y="6298867"/>
            <a:ext cx="7230561" cy="436002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9355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E8E3ABA-2C6E-49E5-A9FD-B684F0196412}"/>
              </a:ext>
            </a:extLst>
          </p:cNvPr>
          <p:cNvSpPr txBox="1"/>
          <p:nvPr/>
        </p:nvSpPr>
        <p:spPr>
          <a:xfrm>
            <a:off x="379708" y="759416"/>
            <a:ext cx="17528584" cy="3046988"/>
          </a:xfrm>
          <a:prstGeom prst="rect">
            <a:avLst/>
          </a:prstGeom>
          <a:noFill/>
        </p:spPr>
        <p:txBody>
          <a:bodyPr wrap="square">
            <a:spAutoFit/>
          </a:bodyPr>
          <a:lstStyle/>
          <a:p>
            <a:pPr algn="ctr"/>
            <a:r>
              <a:rPr lang="uz-Cyrl-UZ" sz="3200" b="1" dirty="0">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ea typeface="Calibri" panose="020F0502020204030204" pitchFamily="34" charset="0"/>
              </a:rPr>
              <a:t>Янги Ўзбекистоннинг 2022-2026 йилларга мўлжалланган тараққиёт стратегияси ва уни 2022 йил — Инсон қадрини улуғлаш ва фаол маҳалла йилида амалга оширишга оид Давлат дастури ижросини ташкил этиш масалалари Президентимиз стратегиянинг инсон қадрини юксалтириш ва халқпарвар давлат барпо этиш йўналишидаги қуйидаги вазифаларни белгилаб бердилар:</a:t>
            </a:r>
            <a:endParaRPr lang="uz-Cyrl-UZ" sz="32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endParaRPr>
          </a:p>
          <a:p>
            <a:pPr algn="ctr"/>
            <a:endParaRPr lang="uz-Cyrl-UZ" sz="3200" b="1" dirty="0">
              <a:ln w="9525">
                <a:solidFill>
                  <a:schemeClr val="bg1"/>
                </a:solidFill>
                <a:prstDash val="solid"/>
              </a:ln>
              <a:effectLst>
                <a:outerShdw blurRad="12700" dist="38100" dir="2700000" algn="tl" rotWithShape="0">
                  <a:schemeClr val="bg1">
                    <a:lumMod val="50000"/>
                  </a:schemeClr>
                </a:outerShdw>
              </a:effectLst>
            </a:endParaRPr>
          </a:p>
        </p:txBody>
      </p:sp>
      <p:graphicFrame>
        <p:nvGraphicFramePr>
          <p:cNvPr id="4" name="Схема 3">
            <a:extLst>
              <a:ext uri="{FF2B5EF4-FFF2-40B4-BE49-F238E27FC236}">
                <a16:creationId xmlns:a16="http://schemas.microsoft.com/office/drawing/2014/main" xmlns="" id="{E87954A8-DB7E-4A2D-A989-8B50D687288A}"/>
              </a:ext>
            </a:extLst>
          </p:cNvPr>
          <p:cNvGraphicFramePr/>
          <p:nvPr>
            <p:extLst>
              <p:ext uri="{D42A27DB-BD31-4B8C-83A1-F6EECF244321}">
                <p14:modId xmlns:p14="http://schemas.microsoft.com/office/powerpoint/2010/main" val="1248266166"/>
              </p:ext>
            </p:extLst>
          </p:nvPr>
        </p:nvGraphicFramePr>
        <p:xfrm>
          <a:off x="769749" y="3616123"/>
          <a:ext cx="16743336" cy="80541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8386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xmlns="" id="{191EA804-68DD-440E-AC9E-289D20114D06}"/>
              </a:ext>
            </a:extLst>
          </p:cNvPr>
          <p:cNvGraphicFramePr/>
          <p:nvPr>
            <p:extLst>
              <p:ext uri="{D42A27DB-BD31-4B8C-83A1-F6EECF244321}">
                <p14:modId xmlns:p14="http://schemas.microsoft.com/office/powerpoint/2010/main" val="377167297"/>
              </p:ext>
            </p:extLst>
          </p:nvPr>
        </p:nvGraphicFramePr>
        <p:xfrm>
          <a:off x="635431" y="526943"/>
          <a:ext cx="16877654" cy="111432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65159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634</TotalTime>
  <Words>1005</Words>
  <Application>Microsoft Office PowerPoint</Application>
  <PresentationFormat>Произвольный</PresentationFormat>
  <Paragraphs>62</Paragraphs>
  <Slides>15</Slides>
  <Notes>0</Notes>
  <HiddenSlides>0</HiddenSlides>
  <MMClips>0</MMClips>
  <ScaleCrop>false</ScaleCrop>
  <HeadingPairs>
    <vt:vector size="6" baseType="variant">
      <vt:variant>
        <vt:lpstr>Тема</vt:lpstr>
      </vt:variant>
      <vt:variant>
        <vt:i4>1</vt:i4>
      </vt:variant>
      <vt:variant>
        <vt:lpstr>Заголовки слайдов</vt:lpstr>
      </vt:variant>
      <vt:variant>
        <vt:i4>15</vt:i4>
      </vt:variant>
      <vt:variant>
        <vt:lpstr>Произвольные показы</vt:lpstr>
      </vt:variant>
      <vt:variant>
        <vt:i4>1</vt:i4>
      </vt:variant>
    </vt:vector>
  </HeadingPairs>
  <TitlesOfParts>
    <vt:vector size="17"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Произвольный показ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Запишите свою тему или идею</dc:title>
  <dc:subject/>
  <dc:creator>Abbos Eshqobilov</dc:creator>
  <cp:keywords>DAFxBdENgp0,BAFhzXGTlGo</cp:keywords>
  <cp:lastModifiedBy>Пользователь</cp:lastModifiedBy>
  <cp:revision>49</cp:revision>
  <dcterms:modified xsi:type="dcterms:W3CDTF">2023-10-18T07:11:56Z</dcterms:modified>
</cp:coreProperties>
</file>