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59" r:id="rId3"/>
    <p:sldId id="260" r:id="rId4"/>
    <p:sldId id="268" r:id="rId5"/>
    <p:sldId id="270" r:id="rId6"/>
    <p:sldId id="272" r:id="rId7"/>
    <p:sldId id="273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7" d="100"/>
          <a:sy n="77" d="100"/>
        </p:scale>
        <p:origin x="-120" y="-7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5864A4-7E8C-4AAD-AEF1-045162A01E68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9B8494-577C-48DD-B0BD-1E4269984D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9836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2EBC90-34D1-417D-81AB-A46BEC88D5C8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27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9E548-AFBC-4B41-BA40-B5CED062BCD8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78A64-0DD2-4DB0-9EF2-BFA0F6F50C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590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9E548-AFBC-4B41-BA40-B5CED062BCD8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78A64-0DD2-4DB0-9EF2-BFA0F6F50C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825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9E548-AFBC-4B41-BA40-B5CED062BCD8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78A64-0DD2-4DB0-9EF2-BFA0F6F50C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5748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01943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523014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9E548-AFBC-4B41-BA40-B5CED062BCD8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78A64-0DD2-4DB0-9EF2-BFA0F6F50C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847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9E548-AFBC-4B41-BA40-B5CED062BCD8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78A64-0DD2-4DB0-9EF2-BFA0F6F50C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6223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9E548-AFBC-4B41-BA40-B5CED062BCD8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78A64-0DD2-4DB0-9EF2-BFA0F6F50C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324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9E548-AFBC-4B41-BA40-B5CED062BCD8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78A64-0DD2-4DB0-9EF2-BFA0F6F50C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2318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9E548-AFBC-4B41-BA40-B5CED062BCD8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78A64-0DD2-4DB0-9EF2-BFA0F6F50C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3329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9E548-AFBC-4B41-BA40-B5CED062BCD8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78A64-0DD2-4DB0-9EF2-BFA0F6F50C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510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9E548-AFBC-4B41-BA40-B5CED062BCD8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78A64-0DD2-4DB0-9EF2-BFA0F6F50C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482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9E548-AFBC-4B41-BA40-B5CED062BCD8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78A64-0DD2-4DB0-9EF2-BFA0F6F50C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7323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E9E548-AFBC-4B41-BA40-B5CED062BCD8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C78A64-0DD2-4DB0-9EF2-BFA0F6F50C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9059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556953" y="1030783"/>
            <a:ext cx="10997738" cy="3491346"/>
          </a:xfrm>
          <a:solidFill>
            <a:schemeClr val="bg2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uz-Cyrl-UZ" sz="40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Маҳаллада ижтимоий-маънавий муҳитни соғломлаштириш, ўзаро ҳурмат, меҳр-оқибат ва ҳамжиҳатлик муҳитини шакллантириш </a:t>
            </a:r>
            <a:br>
              <a:rPr lang="uz-Cyrl-UZ" sz="40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40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ҳамда миллатлараро тотувликни таъминлаш масалалари   </a:t>
            </a:r>
            <a:endParaRPr lang="uz-Cyrl-UZ" sz="40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7940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65">
            <a:extLst>
              <a:ext uri="{FF2B5EF4-FFF2-40B4-BE49-F238E27FC236}">
                <a16:creationId xmlns="" xmlns:a16="http://schemas.microsoft.com/office/drawing/2014/main" id="{581F7373-6772-4AB7-974D-82A3CC4CBDC1}"/>
              </a:ext>
            </a:extLst>
          </p:cNvPr>
          <p:cNvSpPr/>
          <p:nvPr/>
        </p:nvSpPr>
        <p:spPr>
          <a:xfrm flipH="1">
            <a:off x="2332653" y="1091631"/>
            <a:ext cx="8012134" cy="1303227"/>
          </a:xfrm>
          <a:prstGeom prst="roundRect">
            <a:avLst>
              <a:gd name="adj" fmla="val 19014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2143" dirty="0">
                <a:solidFill>
                  <a:schemeClr val="bg1"/>
                </a:solidFill>
              </a:rPr>
              <a:t>30 июль санасини – </a:t>
            </a:r>
            <a:r>
              <a:rPr lang="uz-Cyrl-UZ" sz="2143" b="1" dirty="0">
                <a:solidFill>
                  <a:schemeClr val="bg1"/>
                </a:solidFill>
              </a:rPr>
              <a:t>Халқлар дўстлиги куни</a:t>
            </a:r>
            <a:r>
              <a:rPr lang="uz-Cyrl-UZ" sz="2143" dirty="0">
                <a:solidFill>
                  <a:schemeClr val="bg1"/>
                </a:solidFill>
              </a:rPr>
              <a:t> этиб белгилашга қаратилган Ўзбекистон Республикасининг </a:t>
            </a:r>
            <a:r>
              <a:rPr lang="uz-Cyrl-UZ" sz="2143" b="1" dirty="0">
                <a:solidFill>
                  <a:schemeClr val="bg1"/>
                </a:solidFill>
              </a:rPr>
              <a:t>Қонуни</a:t>
            </a:r>
            <a:r>
              <a:rPr lang="uz-Cyrl-UZ" sz="2143" dirty="0">
                <a:solidFill>
                  <a:schemeClr val="bg1"/>
                </a:solidFill>
              </a:rPr>
              <a:t> қабул қилинди</a:t>
            </a:r>
            <a:endParaRPr lang="en-US" sz="2143" b="1" dirty="0">
              <a:solidFill>
                <a:schemeClr val="bg1"/>
              </a:solidFill>
            </a:endParaRPr>
          </a:p>
        </p:txBody>
      </p:sp>
      <p:sp>
        <p:nvSpPr>
          <p:cNvPr id="7" name="Rounded Rectangle 58"/>
          <p:cNvSpPr/>
          <p:nvPr/>
        </p:nvSpPr>
        <p:spPr>
          <a:xfrm>
            <a:off x="2332653" y="2900228"/>
            <a:ext cx="8012135" cy="1671772"/>
          </a:xfrm>
          <a:prstGeom prst="roundRect">
            <a:avLst>
              <a:gd name="adj" fmla="val 1901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2143" dirty="0">
                <a:solidFill>
                  <a:schemeClr val="bg1"/>
                </a:solidFill>
              </a:rPr>
              <a:t>16 ноябрь – Халқаро бағрикенглик кунига бағишлаб </a:t>
            </a:r>
            <a:r>
              <a:rPr lang="uz-Cyrl-UZ" sz="2143" b="1" dirty="0">
                <a:solidFill>
                  <a:schemeClr val="bg1"/>
                </a:solidFill>
              </a:rPr>
              <a:t>“Бағрикенглик” ҳафталигини</a:t>
            </a:r>
            <a:r>
              <a:rPr lang="uz-Cyrl-UZ" sz="2143" dirty="0">
                <a:solidFill>
                  <a:schemeClr val="bg1"/>
                </a:solidFill>
              </a:rPr>
              <a:t>, 30 июль – Халқлар дўстлиги куни муносабати билан </a:t>
            </a:r>
            <a:r>
              <a:rPr lang="uz-Cyrl-UZ" sz="2143" b="1" dirty="0">
                <a:solidFill>
                  <a:schemeClr val="bg1"/>
                </a:solidFill>
              </a:rPr>
              <a:t>“Дўстлик” ҳафталигини </a:t>
            </a:r>
            <a:br>
              <a:rPr lang="uz-Cyrl-UZ" sz="2143" b="1" dirty="0">
                <a:solidFill>
                  <a:schemeClr val="bg1"/>
                </a:solidFill>
              </a:rPr>
            </a:br>
            <a:r>
              <a:rPr lang="uz-Cyrl-UZ" sz="2143" dirty="0">
                <a:solidFill>
                  <a:schemeClr val="bg1"/>
                </a:solidFill>
              </a:rPr>
              <a:t>ўтказиш амалиёти йўлга қўйилди</a:t>
            </a:r>
            <a:endParaRPr lang="en-US" sz="2143" dirty="0">
              <a:solidFill>
                <a:schemeClr val="bg1"/>
              </a:solidFill>
            </a:endParaRPr>
          </a:p>
        </p:txBody>
      </p:sp>
      <p:sp>
        <p:nvSpPr>
          <p:cNvPr id="9" name="Rounded Rectangle 65"/>
          <p:cNvSpPr/>
          <p:nvPr/>
        </p:nvSpPr>
        <p:spPr>
          <a:xfrm flipH="1">
            <a:off x="2332651" y="5077370"/>
            <a:ext cx="8012135" cy="1132671"/>
          </a:xfrm>
          <a:prstGeom prst="roundRect">
            <a:avLst>
              <a:gd name="adj" fmla="val 19014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2143" dirty="0"/>
              <a:t>Вазирлар Маҳкамасининг </a:t>
            </a:r>
            <a:r>
              <a:rPr lang="uz-Cyrl-UZ" sz="2143" b="1" dirty="0"/>
              <a:t>“Халқлар дўстлиги”</a:t>
            </a:r>
            <a:r>
              <a:rPr lang="uz-Cyrl-UZ" sz="2143" dirty="0"/>
              <a:t> </a:t>
            </a:r>
            <a:r>
              <a:rPr lang="uz-Cyrl-UZ" sz="2143" b="1" dirty="0"/>
              <a:t>кўкрак нишонини</a:t>
            </a:r>
            <a:r>
              <a:rPr lang="uz-Cyrl-UZ" sz="2143" dirty="0"/>
              <a:t> таъсис этиш тўғрисида”ги қарори қабул қилинди</a:t>
            </a:r>
            <a:endParaRPr lang="en-US" sz="2143" b="1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09168138-217F-4794-8A2B-CF91D1D7661A}"/>
              </a:ext>
            </a:extLst>
          </p:cNvPr>
          <p:cNvSpPr/>
          <p:nvPr/>
        </p:nvSpPr>
        <p:spPr>
          <a:xfrm>
            <a:off x="1524000" y="213744"/>
            <a:ext cx="9144001" cy="5071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2000" b="1" dirty="0">
                <a:solidFill>
                  <a:prstClr val="white"/>
                </a:solidFill>
                <a:ea typeface="Noto Sans" panose="020B0502040504020204" pitchFamily="34"/>
                <a:cs typeface="Arial" panose="020B0604020202020204" pitchFamily="34" charset="0"/>
              </a:rPr>
              <a:t>Миллатлараро муносабатлар соҳасида амалга оширилган ишлар</a:t>
            </a:r>
            <a:endParaRPr lang="ru-RU" sz="2000" dirty="0"/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407C8338-CC7F-4AFA-A2FC-1A3D72718BBD}"/>
              </a:ext>
            </a:extLst>
          </p:cNvPr>
          <p:cNvSpPr txBox="1"/>
          <p:nvPr/>
        </p:nvSpPr>
        <p:spPr>
          <a:xfrm>
            <a:off x="1524000" y="1335166"/>
            <a:ext cx="736081" cy="842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14">
              <a:defRPr/>
            </a:pPr>
            <a:r>
              <a:rPr lang="uz-Cyrl-UZ" sz="4875" b="1" dirty="0">
                <a:solidFill>
                  <a:schemeClr val="accent4">
                    <a:lumMod val="75000"/>
                  </a:schemeClr>
                </a:solidFill>
                <a:latin typeface="Noto Sans" panose="020B0502040504020204" pitchFamily="34"/>
              </a:rPr>
              <a:t>7</a:t>
            </a:r>
            <a:endParaRPr lang="en-GB" sz="4875" b="1" dirty="0">
              <a:solidFill>
                <a:schemeClr val="accent4">
                  <a:lumMod val="75000"/>
                </a:schemeClr>
              </a:solidFill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407C8338-CC7F-4AFA-A2FC-1A3D72718BBD}"/>
              </a:ext>
            </a:extLst>
          </p:cNvPr>
          <p:cNvSpPr txBox="1"/>
          <p:nvPr/>
        </p:nvSpPr>
        <p:spPr>
          <a:xfrm>
            <a:off x="1524000" y="3328035"/>
            <a:ext cx="736081" cy="842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14">
              <a:defRPr/>
            </a:pPr>
            <a:r>
              <a:rPr lang="uz-Cyrl-UZ" sz="4875" b="1" dirty="0">
                <a:solidFill>
                  <a:srgbClr val="00B0F0"/>
                </a:solidFill>
                <a:latin typeface="Noto Sans" panose="020B0502040504020204" pitchFamily="34"/>
              </a:rPr>
              <a:t>8</a:t>
            </a:r>
            <a:endParaRPr lang="en-GB" sz="4875" b="1" dirty="0">
              <a:solidFill>
                <a:srgbClr val="00B0F0"/>
              </a:solidFill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407C8338-CC7F-4AFA-A2FC-1A3D72718BBD}"/>
              </a:ext>
            </a:extLst>
          </p:cNvPr>
          <p:cNvSpPr txBox="1"/>
          <p:nvPr/>
        </p:nvSpPr>
        <p:spPr>
          <a:xfrm>
            <a:off x="1524000" y="5235626"/>
            <a:ext cx="736081" cy="842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14">
              <a:defRPr/>
            </a:pPr>
            <a:r>
              <a:rPr lang="uz-Cyrl-UZ" sz="4875" b="1" dirty="0">
                <a:solidFill>
                  <a:srgbClr val="C00000"/>
                </a:solidFill>
                <a:latin typeface="Noto Sans" panose="020B0502040504020204" pitchFamily="34"/>
              </a:rPr>
              <a:t>9</a:t>
            </a:r>
            <a:endParaRPr lang="en-GB" sz="4875" b="1" dirty="0">
              <a:solidFill>
                <a:srgbClr val="C00000"/>
              </a:solidFill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2499156367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65"/>
          <p:cNvSpPr/>
          <p:nvPr/>
        </p:nvSpPr>
        <p:spPr>
          <a:xfrm flipH="1">
            <a:off x="2332653" y="3300731"/>
            <a:ext cx="8012134" cy="1626352"/>
          </a:xfrm>
          <a:prstGeom prst="roundRect">
            <a:avLst>
              <a:gd name="adj" fmla="val 19014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2143" dirty="0"/>
              <a:t>Мустақиллик йилларида миллий маданий марказларнинг </a:t>
            </a:r>
            <a:br>
              <a:rPr lang="uz-Cyrl-UZ" sz="2143" dirty="0"/>
            </a:br>
            <a:r>
              <a:rPr lang="uz-Cyrl-UZ" sz="2143" b="1" dirty="0"/>
              <a:t>500 дан </a:t>
            </a:r>
            <a:r>
              <a:rPr lang="uz-Cyrl-UZ" sz="2143" dirty="0"/>
              <a:t>ортиқ фаоли давлат мукофотларига сазовор бўлди, </a:t>
            </a:r>
            <a:br>
              <a:rPr lang="uz-Cyrl-UZ" sz="2143" dirty="0"/>
            </a:br>
            <a:r>
              <a:rPr lang="uz-Cyrl-UZ" sz="2143" dirty="0"/>
              <a:t>орден ва медаллар билан тақдирланди. Жумладан, </a:t>
            </a:r>
            <a:r>
              <a:rPr lang="uz-Cyrl-UZ" sz="2143" b="1" dirty="0"/>
              <a:t>14 нафарига “Ўзбекистон Қаҳрамони” </a:t>
            </a:r>
            <a:r>
              <a:rPr lang="uz-Cyrl-UZ" sz="2143" dirty="0"/>
              <a:t>юксак унвони берилди</a:t>
            </a:r>
            <a:endParaRPr lang="en-US" sz="2143" b="1" dirty="0"/>
          </a:p>
        </p:txBody>
      </p:sp>
      <p:sp>
        <p:nvSpPr>
          <p:cNvPr id="4" name="Rounded Rectangle 43"/>
          <p:cNvSpPr/>
          <p:nvPr/>
        </p:nvSpPr>
        <p:spPr>
          <a:xfrm>
            <a:off x="2332653" y="5334484"/>
            <a:ext cx="7938786" cy="1354736"/>
          </a:xfrm>
          <a:prstGeom prst="roundRect">
            <a:avLst>
              <a:gd name="adj" fmla="val 19014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2143" b="1" dirty="0"/>
              <a:t>2018-2019 йиллар</a:t>
            </a:r>
            <a:r>
              <a:rPr lang="uz-Cyrl-UZ" sz="2143" dirty="0"/>
              <a:t>да </a:t>
            </a:r>
            <a:r>
              <a:rPr lang="uz-Cyrl-UZ" sz="2143" b="1" dirty="0"/>
              <a:t>“Обод қишлоқ” </a:t>
            </a:r>
            <a:r>
              <a:rPr lang="uz-Cyrl-UZ" sz="2143" dirty="0"/>
              <a:t>ва </a:t>
            </a:r>
            <a:r>
              <a:rPr lang="uz-Cyrl-UZ" sz="2143" b="1" dirty="0"/>
              <a:t>“Обод маҳалла” </a:t>
            </a:r>
            <a:r>
              <a:rPr lang="uz-Cyrl-UZ" sz="2143" dirty="0"/>
              <a:t>дастурлари доирасида республиканинг жами </a:t>
            </a:r>
            <a:r>
              <a:rPr lang="uz-Cyrl-UZ" sz="2143" b="1" dirty="0"/>
              <a:t>1116 та қишлоқ </a:t>
            </a:r>
            <a:br>
              <a:rPr lang="uz-Cyrl-UZ" sz="2143" b="1" dirty="0"/>
            </a:br>
            <a:r>
              <a:rPr lang="uz-Cyrl-UZ" sz="2143" b="1" dirty="0"/>
              <a:t>ва маҳаллалари</a:t>
            </a:r>
            <a:r>
              <a:rPr lang="uz-Cyrl-UZ" sz="2143" dirty="0"/>
              <a:t>да қурилиш ва ободонлаштириш </a:t>
            </a:r>
            <a:br>
              <a:rPr lang="uz-Cyrl-UZ" sz="2143" dirty="0"/>
            </a:br>
            <a:r>
              <a:rPr lang="uz-Cyrl-UZ" sz="2143" dirty="0"/>
              <a:t>ишлари амалга оширилди</a:t>
            </a:r>
          </a:p>
        </p:txBody>
      </p:sp>
      <p:sp>
        <p:nvSpPr>
          <p:cNvPr id="5" name="Rounded Rectangle 65"/>
          <p:cNvSpPr/>
          <p:nvPr/>
        </p:nvSpPr>
        <p:spPr>
          <a:xfrm flipH="1">
            <a:off x="2332653" y="1008693"/>
            <a:ext cx="8012134" cy="1884638"/>
          </a:xfrm>
          <a:prstGeom prst="roundRect">
            <a:avLst>
              <a:gd name="adj" fmla="val 19014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2143" dirty="0"/>
              <a:t>2021 йилдан бошлаб</a:t>
            </a:r>
            <a:r>
              <a:rPr lang="uz-Cyrl-UZ" sz="2143" b="1" dirty="0"/>
              <a:t> Халқлар дўстлиги куни </a:t>
            </a:r>
            <a:r>
              <a:rPr lang="uz-Cyrl-UZ" sz="2143" dirty="0"/>
              <a:t>муносабати</a:t>
            </a:r>
            <a:r>
              <a:rPr lang="uz-Cyrl-UZ" sz="2143" b="1" dirty="0"/>
              <a:t> </a:t>
            </a:r>
            <a:r>
              <a:rPr lang="uz-Cyrl-UZ" sz="2143" dirty="0"/>
              <a:t>билан </a:t>
            </a:r>
            <a:r>
              <a:rPr lang="uz-Cyrl-UZ" sz="2143" b="1" dirty="0"/>
              <a:t>120 нафардан</a:t>
            </a:r>
            <a:r>
              <a:rPr lang="uz-Cyrl-UZ" sz="2143" dirty="0"/>
              <a:t> ортиқ турли миллат вакиллари </a:t>
            </a:r>
            <a:r>
              <a:rPr lang="uz-Cyrl-UZ" sz="2143" b="1" dirty="0"/>
              <a:t>давлат мукофотлари</a:t>
            </a:r>
            <a:r>
              <a:rPr lang="uz-Cyrl-UZ" sz="2143" dirty="0"/>
              <a:t> ҳамда </a:t>
            </a:r>
            <a:r>
              <a:rPr lang="uz-Cyrl-UZ" sz="2143" b="1" dirty="0"/>
              <a:t>700</a:t>
            </a:r>
            <a:r>
              <a:rPr lang="uz-Cyrl-UZ" sz="2143" dirty="0"/>
              <a:t> </a:t>
            </a:r>
            <a:r>
              <a:rPr lang="uz-Cyrl-UZ" sz="2143" b="1" dirty="0"/>
              <a:t>нафари</a:t>
            </a:r>
            <a:r>
              <a:rPr lang="uz-Cyrl-UZ" sz="2143" dirty="0"/>
              <a:t> </a:t>
            </a:r>
            <a:r>
              <a:rPr lang="uz-Cyrl-UZ" sz="2143" b="1" dirty="0"/>
              <a:t>“Халқлар дўстлиги”</a:t>
            </a:r>
            <a:r>
              <a:rPr lang="uz-Cyrl-UZ" sz="2143" dirty="0"/>
              <a:t> </a:t>
            </a:r>
            <a:br>
              <a:rPr lang="uz-Cyrl-UZ" sz="2143" dirty="0"/>
            </a:br>
            <a:r>
              <a:rPr lang="uz-Cyrl-UZ" sz="2143" dirty="0"/>
              <a:t>кўкрак нишони билан тақдирланди</a:t>
            </a:r>
            <a:endParaRPr lang="en-US" sz="2143" b="1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09168138-217F-4794-8A2B-CF91D1D7661A}"/>
              </a:ext>
            </a:extLst>
          </p:cNvPr>
          <p:cNvSpPr/>
          <p:nvPr/>
        </p:nvSpPr>
        <p:spPr>
          <a:xfrm>
            <a:off x="1524000" y="213744"/>
            <a:ext cx="9144001" cy="5071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2000" b="1" dirty="0">
                <a:solidFill>
                  <a:prstClr val="white"/>
                </a:solidFill>
                <a:ea typeface="Noto Sans" panose="020B0502040504020204" pitchFamily="34"/>
                <a:cs typeface="Arial" panose="020B0604020202020204" pitchFamily="34" charset="0"/>
              </a:rPr>
              <a:t>Миллатлараро муносабатлар соҳасида амалга оширилган ишлар</a:t>
            </a:r>
            <a:endParaRPr lang="ru-RU" sz="2000" dirty="0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407C8338-CC7F-4AFA-A2FC-1A3D72718BBD}"/>
              </a:ext>
            </a:extLst>
          </p:cNvPr>
          <p:cNvSpPr txBox="1"/>
          <p:nvPr/>
        </p:nvSpPr>
        <p:spPr>
          <a:xfrm>
            <a:off x="831273" y="1542933"/>
            <a:ext cx="1501379" cy="842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14">
              <a:defRPr/>
            </a:pPr>
            <a:r>
              <a:rPr lang="uz-Cyrl-UZ" sz="4875" b="1" dirty="0">
                <a:solidFill>
                  <a:srgbClr val="00B050"/>
                </a:solidFill>
                <a:latin typeface="Noto Sans" panose="020B0502040504020204" pitchFamily="34"/>
              </a:rPr>
              <a:t>10</a:t>
            </a:r>
            <a:endParaRPr lang="en-GB" sz="4875" b="1" dirty="0">
              <a:solidFill>
                <a:srgbClr val="00B050"/>
              </a:solidFill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407C8338-CC7F-4AFA-A2FC-1A3D72718BBD}"/>
              </a:ext>
            </a:extLst>
          </p:cNvPr>
          <p:cNvSpPr txBox="1"/>
          <p:nvPr/>
        </p:nvSpPr>
        <p:spPr>
          <a:xfrm>
            <a:off x="831273" y="3705828"/>
            <a:ext cx="1501379" cy="842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14">
              <a:defRPr/>
            </a:pPr>
            <a:r>
              <a:rPr lang="uz-Cyrl-UZ" sz="4875" b="1" dirty="0">
                <a:solidFill>
                  <a:schemeClr val="accent5">
                    <a:lumMod val="50000"/>
                  </a:schemeClr>
                </a:solidFill>
                <a:latin typeface="Noto Sans" panose="020B0502040504020204" pitchFamily="34"/>
              </a:rPr>
              <a:t>11</a:t>
            </a:r>
            <a:endParaRPr lang="en-GB" sz="4875" b="1" dirty="0">
              <a:solidFill>
                <a:schemeClr val="accent5">
                  <a:lumMod val="50000"/>
                </a:schemeClr>
              </a:solidFill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407C8338-CC7F-4AFA-A2FC-1A3D72718BBD}"/>
              </a:ext>
            </a:extLst>
          </p:cNvPr>
          <p:cNvSpPr txBox="1"/>
          <p:nvPr/>
        </p:nvSpPr>
        <p:spPr>
          <a:xfrm>
            <a:off x="831274" y="5574246"/>
            <a:ext cx="1501380" cy="842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14">
              <a:defRPr/>
            </a:pPr>
            <a:r>
              <a:rPr lang="uz-Cyrl-UZ" sz="4875" b="1" dirty="0">
                <a:solidFill>
                  <a:schemeClr val="accent2">
                    <a:lumMod val="50000"/>
                  </a:schemeClr>
                </a:solidFill>
                <a:latin typeface="Noto Sans" panose="020B0502040504020204" pitchFamily="34"/>
              </a:rPr>
              <a:t>12</a:t>
            </a:r>
            <a:endParaRPr lang="en-GB" sz="4875" b="1" dirty="0">
              <a:solidFill>
                <a:schemeClr val="accent2">
                  <a:lumMod val="50000"/>
                </a:schemeClr>
              </a:solidFill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2314936186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58"/>
          <p:cNvSpPr/>
          <p:nvPr/>
        </p:nvSpPr>
        <p:spPr>
          <a:xfrm>
            <a:off x="2332653" y="1047343"/>
            <a:ext cx="8012134" cy="2993434"/>
          </a:xfrm>
          <a:prstGeom prst="roundRect">
            <a:avLst>
              <a:gd name="adj" fmla="val 19014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2143" dirty="0"/>
              <a:t>Кўпмиллатли Жиззах вилояти Дўстлик туманининг </a:t>
            </a:r>
            <a:r>
              <a:rPr lang="uz-Cyrl-UZ" sz="2143" b="1" dirty="0"/>
              <a:t>“Манас” қишлоғи</a:t>
            </a:r>
            <a:r>
              <a:rPr lang="uz-Cyrl-UZ" sz="2143" dirty="0"/>
              <a:t>, Мирзачўл тумани маркази, Тошкент вилояти Чиноз туманининг </a:t>
            </a:r>
            <a:r>
              <a:rPr lang="uz-Cyrl-UZ" sz="2143" b="1" dirty="0"/>
              <a:t>“Тонг юлдузи” </a:t>
            </a:r>
            <a:r>
              <a:rPr lang="uz-Cyrl-UZ" sz="2143" dirty="0"/>
              <a:t>қишлоғи, Қўнғирот туманининг </a:t>
            </a:r>
            <a:r>
              <a:rPr lang="uz-Cyrl-UZ" sz="2143" b="1" dirty="0"/>
              <a:t>“Қорақалпоғистон” овули</a:t>
            </a:r>
            <a:r>
              <a:rPr lang="uz-Cyrl-UZ" sz="2143" dirty="0"/>
              <a:t>, Навоий шаҳридан </a:t>
            </a:r>
            <a:r>
              <a:rPr lang="uz-Cyrl-UZ" sz="2143" b="1" dirty="0"/>
              <a:t>110</a:t>
            </a:r>
            <a:r>
              <a:rPr lang="uz-Cyrl-UZ" sz="2143" dirty="0"/>
              <a:t> </a:t>
            </a:r>
            <a:r>
              <a:rPr lang="uz-Cyrl-UZ" sz="2143" b="1" dirty="0"/>
              <a:t>километр</a:t>
            </a:r>
            <a:r>
              <a:rPr lang="uz-Cyrl-UZ" sz="2143" dirty="0"/>
              <a:t>, Нурота тумани </a:t>
            </a:r>
            <a:r>
              <a:rPr lang="uz-Cyrl-UZ" sz="2143" b="1" dirty="0"/>
              <a:t>“Чуя” қишлоғи</a:t>
            </a:r>
            <a:r>
              <a:rPr lang="uz-Cyrl-UZ" sz="2143" dirty="0"/>
              <a:t>, Навоий вилояти Томди тумани марказидан </a:t>
            </a:r>
            <a:r>
              <a:rPr lang="uz-Cyrl-UZ" sz="2143" b="1" dirty="0"/>
              <a:t>140</a:t>
            </a:r>
            <a:r>
              <a:rPr lang="uz-Cyrl-UZ" sz="2143" dirty="0"/>
              <a:t> </a:t>
            </a:r>
            <a:r>
              <a:rPr lang="uz-Cyrl-UZ" sz="2143" b="1" dirty="0"/>
              <a:t>километр</a:t>
            </a:r>
            <a:r>
              <a:rPr lang="uz-Cyrl-UZ" sz="2143" dirty="0"/>
              <a:t> узоқликдаги масофада жойлашган </a:t>
            </a:r>
            <a:r>
              <a:rPr lang="uz-Cyrl-UZ" sz="2143" b="1" dirty="0"/>
              <a:t>“Ўтемурат” қишлоғи</a:t>
            </a:r>
            <a:r>
              <a:rPr lang="uz-Cyrl-UZ" sz="2143" dirty="0"/>
              <a:t>, Учқудуқ туманининг </a:t>
            </a:r>
            <a:r>
              <a:rPr lang="uz-Cyrl-UZ" sz="2143" b="1" dirty="0"/>
              <a:t>“Қулқудуқ”</a:t>
            </a:r>
            <a:r>
              <a:rPr lang="uz-Cyrl-UZ" sz="2143" dirty="0"/>
              <a:t> </a:t>
            </a:r>
            <a:br>
              <a:rPr lang="uz-Cyrl-UZ" sz="2143" dirty="0"/>
            </a:br>
            <a:r>
              <a:rPr lang="uz-Cyrl-UZ" sz="2143" b="1" dirty="0"/>
              <a:t>овули </a:t>
            </a:r>
            <a:r>
              <a:rPr lang="uz-Cyrl-UZ" sz="2143" dirty="0"/>
              <a:t>замонавий қиёфага эга бўлди</a:t>
            </a:r>
            <a:endParaRPr lang="en-US" sz="2143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: скругленные углы 16">
            <a:extLst>
              <a:ext uri="{FF2B5EF4-FFF2-40B4-BE49-F238E27FC236}">
                <a16:creationId xmlns="" xmlns:a16="http://schemas.microsoft.com/office/drawing/2014/main" id="{E387F605-DA5A-411F-9D4E-6A8E20A94AA8}"/>
              </a:ext>
            </a:extLst>
          </p:cNvPr>
          <p:cNvSpPr/>
          <p:nvPr/>
        </p:nvSpPr>
        <p:spPr>
          <a:xfrm>
            <a:off x="2332652" y="4308599"/>
            <a:ext cx="8012135" cy="170902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2143" b="1" dirty="0">
                <a:solidFill>
                  <a:schemeClr val="bg1"/>
                </a:solidFill>
              </a:rPr>
              <a:t>“Обод қишлоқ” ва “Обод маҳалла” дастурлари доирасида республиканинг 1116 та МФЙларида қурилиш ва ободонлаштириш ишларига 2018 йилда 3 триллион сўм, </a:t>
            </a:r>
            <a:br>
              <a:rPr lang="uz-Cyrl-UZ" sz="2143" b="1" dirty="0">
                <a:solidFill>
                  <a:schemeClr val="bg1"/>
                </a:solidFill>
              </a:rPr>
            </a:br>
            <a:r>
              <a:rPr lang="uz-Cyrl-UZ" sz="2143" b="1" dirty="0">
                <a:solidFill>
                  <a:schemeClr val="bg1"/>
                </a:solidFill>
              </a:rPr>
              <a:t>2019 йилда эса 6,1 триллион сўм маблағ сарфланди</a:t>
            </a:r>
            <a:endParaRPr lang="ru-RU" sz="2143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09168138-217F-4794-8A2B-CF91D1D7661A}"/>
              </a:ext>
            </a:extLst>
          </p:cNvPr>
          <p:cNvSpPr/>
          <p:nvPr/>
        </p:nvSpPr>
        <p:spPr>
          <a:xfrm>
            <a:off x="1524000" y="213744"/>
            <a:ext cx="9144001" cy="5071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2000" b="1" dirty="0">
                <a:solidFill>
                  <a:prstClr val="white"/>
                </a:solidFill>
                <a:ea typeface="Noto Sans" panose="020B0502040504020204" pitchFamily="34"/>
                <a:cs typeface="Arial" panose="020B0604020202020204" pitchFamily="34" charset="0"/>
              </a:rPr>
              <a:t>Миллатлараро муносабатлар соҳасида амалга оширилган ишлар</a:t>
            </a:r>
            <a:endParaRPr lang="ru-RU" sz="2000" dirty="0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407C8338-CC7F-4AFA-A2FC-1A3D72718BBD}"/>
              </a:ext>
            </a:extLst>
          </p:cNvPr>
          <p:cNvSpPr txBox="1"/>
          <p:nvPr/>
        </p:nvSpPr>
        <p:spPr>
          <a:xfrm>
            <a:off x="922714" y="2063139"/>
            <a:ext cx="1409938" cy="842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14">
              <a:defRPr/>
            </a:pPr>
            <a:r>
              <a:rPr lang="uz-Cyrl-UZ" sz="4875" b="1" dirty="0">
                <a:solidFill>
                  <a:schemeClr val="accent5">
                    <a:lumMod val="75000"/>
                  </a:schemeClr>
                </a:solidFill>
                <a:latin typeface="Noto Sans" panose="020B0502040504020204" pitchFamily="34"/>
              </a:rPr>
              <a:t>13</a:t>
            </a:r>
            <a:endParaRPr lang="en-GB" sz="4875" b="1" dirty="0">
              <a:solidFill>
                <a:schemeClr val="accent5">
                  <a:lumMod val="75000"/>
                </a:schemeClr>
              </a:solidFill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407C8338-CC7F-4AFA-A2FC-1A3D72718BBD}"/>
              </a:ext>
            </a:extLst>
          </p:cNvPr>
          <p:cNvSpPr txBox="1"/>
          <p:nvPr/>
        </p:nvSpPr>
        <p:spPr>
          <a:xfrm>
            <a:off x="989216" y="4755032"/>
            <a:ext cx="1343436" cy="842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14">
              <a:defRPr/>
            </a:pPr>
            <a:r>
              <a:rPr lang="uz-Cyrl-UZ" sz="4875" b="1" dirty="0">
                <a:solidFill>
                  <a:schemeClr val="accent2">
                    <a:lumMod val="75000"/>
                  </a:schemeClr>
                </a:solidFill>
                <a:latin typeface="Noto Sans" panose="020B0502040504020204" pitchFamily="34"/>
              </a:rPr>
              <a:t>14</a:t>
            </a:r>
            <a:endParaRPr lang="en-GB" sz="4875" b="1" dirty="0">
              <a:solidFill>
                <a:schemeClr val="accent2">
                  <a:lumMod val="75000"/>
                </a:schemeClr>
              </a:solidFill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2221094501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407C8338-CC7F-4AFA-A2FC-1A3D72718BBD}"/>
              </a:ext>
            </a:extLst>
          </p:cNvPr>
          <p:cNvSpPr txBox="1"/>
          <p:nvPr/>
        </p:nvSpPr>
        <p:spPr>
          <a:xfrm>
            <a:off x="1524000" y="1476609"/>
            <a:ext cx="1014406" cy="842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14">
              <a:defRPr/>
            </a:pPr>
            <a:r>
              <a:rPr lang="ru-RU" sz="4875" b="1" dirty="0">
                <a:solidFill>
                  <a:srgbClr val="C2C923"/>
                </a:solidFill>
                <a:latin typeface="Open Sans" panose="020B0606030504020204" pitchFamily="34" charset="0"/>
              </a:rPr>
              <a:t>1</a:t>
            </a:r>
            <a:endParaRPr lang="en-GB" sz="4875" b="1" dirty="0">
              <a:solidFill>
                <a:srgbClr val="C2C923"/>
              </a:solidFill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="" xmlns:a16="http://schemas.microsoft.com/office/drawing/2014/main" id="{67862C27-D510-41BB-BC3A-607CECB082BA}"/>
              </a:ext>
            </a:extLst>
          </p:cNvPr>
          <p:cNvSpPr txBox="1"/>
          <p:nvPr/>
        </p:nvSpPr>
        <p:spPr>
          <a:xfrm>
            <a:off x="2058604" y="3346700"/>
            <a:ext cx="1185563" cy="842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14">
              <a:defRPr/>
            </a:pPr>
            <a:r>
              <a:rPr lang="en-US" sz="4875" b="1" dirty="0">
                <a:solidFill>
                  <a:srgbClr val="CB1B4A"/>
                </a:solidFill>
                <a:latin typeface="Open Sans" panose="020B0606030504020204" pitchFamily="34" charset="0"/>
              </a:rPr>
              <a:t>2</a:t>
            </a:r>
            <a:endParaRPr lang="en-GB" sz="4875" b="1" dirty="0">
              <a:solidFill>
                <a:srgbClr val="CB1B4A"/>
              </a:solidFill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="" xmlns:a16="http://schemas.microsoft.com/office/drawing/2014/main" id="{95BED326-E964-47C9-8CD5-3FCE68BEBC57}"/>
              </a:ext>
            </a:extLst>
          </p:cNvPr>
          <p:cNvSpPr txBox="1"/>
          <p:nvPr/>
        </p:nvSpPr>
        <p:spPr>
          <a:xfrm>
            <a:off x="2482567" y="1048777"/>
            <a:ext cx="7211786" cy="2092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14">
              <a:defRPr/>
            </a:pPr>
            <a:r>
              <a:rPr lang="uz-Cyrl-UZ" sz="1857" dirty="0">
                <a:solidFill>
                  <a:srgbClr val="002060"/>
                </a:solidFill>
                <a:cs typeface="Arial" panose="020B0604020202020204" pitchFamily="34" charset="0"/>
              </a:rPr>
              <a:t>Маҳаллаларда </a:t>
            </a:r>
            <a:r>
              <a:rPr lang="uz-Cyrl-UZ" sz="1857" b="1" dirty="0">
                <a:solidFill>
                  <a:srgbClr val="002060"/>
                </a:solidFill>
                <a:cs typeface="Arial" panose="020B0604020202020204" pitchFamily="34" charset="0"/>
              </a:rPr>
              <a:t>миллатлараро муносабатлар соҳасида </a:t>
            </a:r>
            <a:r>
              <a:rPr lang="uz-Cyrl-UZ" sz="1857" dirty="0">
                <a:solidFill>
                  <a:srgbClr val="002060"/>
                </a:solidFill>
                <a:cs typeface="Arial" panose="020B0604020202020204" pitchFamily="34" charset="0"/>
              </a:rPr>
              <a:t>юзага келиши мумкин бўлган можароли вазиятлар ва ихтилофларнинг барвақт олдини олиш мақсадида профилактика инспекторлари томонидан </a:t>
            </a:r>
            <a:r>
              <a:rPr lang="uz-Cyrl-UZ" sz="1857" b="1" dirty="0">
                <a:solidFill>
                  <a:srgbClr val="002060"/>
                </a:solidFill>
                <a:cs typeface="Arial" panose="020B0604020202020204" pitchFamily="34" charset="0"/>
              </a:rPr>
              <a:t>тизимли мониторинг олиб бориш</a:t>
            </a:r>
            <a:r>
              <a:rPr lang="uz-Cyrl-UZ" sz="1857" dirty="0">
                <a:solidFill>
                  <a:srgbClr val="002060"/>
                </a:solidFill>
                <a:cs typeface="Arial" panose="020B0604020202020204" pitchFamily="34" charset="0"/>
              </a:rPr>
              <a:t>, турли миллат вакиллари ўртасидаги салбий мазмундаги ҳар қандай ахборотни ўрганиш, соҳада юзага келган зиддият ва низоли вазият ҳақида юқори турувчи органларга ва маҳалла раисига тезкор ахборот бериб бориш.</a:t>
            </a:r>
            <a:endParaRPr lang="en-GB" sz="1857" dirty="0">
              <a:solidFill>
                <a:srgbClr val="002060"/>
              </a:solidFill>
              <a:cs typeface="Arial" panose="020B060402020202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="" xmlns:a16="http://schemas.microsoft.com/office/drawing/2014/main" id="{3C710E59-3112-4D36-AE77-5CEDBBA0A304}"/>
              </a:ext>
            </a:extLst>
          </p:cNvPr>
          <p:cNvSpPr txBox="1"/>
          <p:nvPr/>
        </p:nvSpPr>
        <p:spPr>
          <a:xfrm>
            <a:off x="2503715" y="4539939"/>
            <a:ext cx="7211786" cy="1807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14">
              <a:defRPr/>
            </a:pPr>
            <a:r>
              <a:rPr lang="uz-Cyrl-UZ" sz="1857" dirty="0">
                <a:solidFill>
                  <a:srgbClr val="002060"/>
                </a:solidFill>
                <a:cs typeface="Arial" panose="020B0604020202020204" pitchFamily="34" charset="0"/>
              </a:rPr>
              <a:t>Ёшларни Ватанга муҳаббат, миллий ва умуминсоний қадриятларга ҳурмат билан қараш руҳида тарбиялаш мақсадида сектор раҳбарлари томонидан қардош тилларда таълим олиб борилаётган давлат умумтаълим мактабларини тегишли </a:t>
            </a:r>
            <a:r>
              <a:rPr lang="uz-Cyrl-UZ" sz="1857" b="1" dirty="0">
                <a:solidFill>
                  <a:srgbClr val="002060"/>
                </a:solidFill>
                <a:cs typeface="Arial" panose="020B0604020202020204" pitchFamily="34" charset="0"/>
              </a:rPr>
              <a:t>ўқув дарсликлари </a:t>
            </a:r>
            <a:r>
              <a:rPr lang="uz-Cyrl-UZ" sz="1857" dirty="0">
                <a:solidFill>
                  <a:srgbClr val="002060"/>
                </a:solidFill>
                <a:cs typeface="Arial" panose="020B0604020202020204" pitchFamily="34" charset="0"/>
              </a:rPr>
              <a:t>ва </a:t>
            </a:r>
            <a:r>
              <a:rPr lang="uz-Cyrl-UZ" sz="1857" b="1" dirty="0">
                <a:solidFill>
                  <a:srgbClr val="002060"/>
                </a:solidFill>
                <a:cs typeface="Arial" panose="020B0604020202020204" pitchFamily="34" charset="0"/>
              </a:rPr>
              <a:t>бадиий адабиётлар</a:t>
            </a:r>
            <a:r>
              <a:rPr lang="uz-Cyrl-UZ" sz="1857" dirty="0">
                <a:solidFill>
                  <a:srgbClr val="002060"/>
                </a:solidFill>
                <a:cs typeface="Arial" panose="020B0604020202020204" pitchFamily="34" charset="0"/>
              </a:rPr>
              <a:t>, жумладан, </a:t>
            </a:r>
            <a:r>
              <a:rPr lang="uz-Cyrl-UZ" sz="1857" b="1" dirty="0">
                <a:solidFill>
                  <a:srgbClr val="002060"/>
                </a:solidFill>
                <a:cs typeface="Arial" panose="020B0604020202020204" pitchFamily="34" charset="0"/>
              </a:rPr>
              <a:t>юртимизда нашр қилинган қардош тиллардаги адабиётлар</a:t>
            </a:r>
            <a:r>
              <a:rPr lang="uz-Cyrl-UZ" sz="1857" dirty="0">
                <a:solidFill>
                  <a:srgbClr val="002060"/>
                </a:solidFill>
                <a:cs typeface="Arial" panose="020B0604020202020204" pitchFamily="34" charset="0"/>
              </a:rPr>
              <a:t> билан таъминлаш.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="" xmlns:a16="http://schemas.microsoft.com/office/drawing/2014/main" id="{DA9B4E82-88A8-46B5-B805-B870C09839D8}"/>
              </a:ext>
            </a:extLst>
          </p:cNvPr>
          <p:cNvSpPr txBox="1"/>
          <p:nvPr/>
        </p:nvSpPr>
        <p:spPr>
          <a:xfrm>
            <a:off x="1524000" y="5022214"/>
            <a:ext cx="1185563" cy="842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14">
              <a:defRPr/>
            </a:pPr>
            <a:r>
              <a:rPr lang="en-US" sz="4875" b="1" dirty="0">
                <a:solidFill>
                  <a:srgbClr val="42AFB6"/>
                </a:solidFill>
                <a:latin typeface="Open Sans" panose="020B0606030504020204" pitchFamily="34" charset="0"/>
              </a:rPr>
              <a:t>3</a:t>
            </a:r>
            <a:endParaRPr lang="en-GB" sz="4875" b="1" dirty="0">
              <a:solidFill>
                <a:srgbClr val="42AFB6"/>
              </a:solidFill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ADDC1413-35F6-4D57-8429-0A6FBBE7019D}"/>
              </a:ext>
            </a:extLst>
          </p:cNvPr>
          <p:cNvSpPr/>
          <p:nvPr/>
        </p:nvSpPr>
        <p:spPr>
          <a:xfrm>
            <a:off x="1524000" y="213744"/>
            <a:ext cx="9144001" cy="6902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2400" b="1" dirty="0">
                <a:solidFill>
                  <a:prstClr val="white"/>
                </a:solidFill>
                <a:ea typeface="Noto Sans" panose="020B0502040504020204" pitchFamily="34"/>
                <a:cs typeface="Arial" panose="020B0604020202020204" pitchFamily="34" charset="0"/>
              </a:rPr>
              <a:t>Миллатлараро тотувликни мустаҳкамлаш бўйича таклифлар</a:t>
            </a:r>
            <a:endParaRPr lang="ru-RU" sz="2400" dirty="0"/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="" xmlns:a16="http://schemas.microsoft.com/office/drawing/2014/main" id="{E24F03DF-90D9-41C2-8C2B-D2A6A3F41972}"/>
              </a:ext>
            </a:extLst>
          </p:cNvPr>
          <p:cNvCxnSpPr>
            <a:cxnSpLocks/>
          </p:cNvCxnSpPr>
          <p:nvPr/>
        </p:nvCxnSpPr>
        <p:spPr>
          <a:xfrm>
            <a:off x="1825380" y="3147319"/>
            <a:ext cx="8526162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="" xmlns:a16="http://schemas.microsoft.com/office/drawing/2014/main" id="{581B0BFE-5CB7-44F9-A6C9-39F45314D1CB}"/>
              </a:ext>
            </a:extLst>
          </p:cNvPr>
          <p:cNvCxnSpPr>
            <a:cxnSpLocks/>
          </p:cNvCxnSpPr>
          <p:nvPr/>
        </p:nvCxnSpPr>
        <p:spPr>
          <a:xfrm>
            <a:off x="1846527" y="4449576"/>
            <a:ext cx="8526162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5ADE957E-2FD4-4C87-98EB-602A8373DC87}"/>
              </a:ext>
            </a:extLst>
          </p:cNvPr>
          <p:cNvSpPr txBox="1"/>
          <p:nvPr/>
        </p:nvSpPr>
        <p:spPr>
          <a:xfrm>
            <a:off x="3002280" y="3150218"/>
            <a:ext cx="7066839" cy="1235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14">
              <a:defRPr/>
            </a:pPr>
            <a:r>
              <a:rPr lang="uz-Cyrl-UZ" sz="1857" dirty="0">
                <a:solidFill>
                  <a:srgbClr val="002060"/>
                </a:solidFill>
                <a:cs typeface="Arial" panose="020B0604020202020204" pitchFamily="34" charset="0"/>
              </a:rPr>
              <a:t>Давлат органлари раҳбарларининг турли миллат вакиллари зич жойлашган чекка ва олис ҳудудлардаги аҳоли пунктлари, шу жумладан чегараолди яшаш жойларида, маҳалла ва овулларда аҳоли билан </a:t>
            </a:r>
            <a:r>
              <a:rPr lang="uz-Cyrl-UZ" sz="1857" b="1" dirty="0">
                <a:solidFill>
                  <a:srgbClr val="002060"/>
                </a:solidFill>
                <a:cs typeface="Arial" panose="020B0604020202020204" pitchFamily="34" charset="0"/>
              </a:rPr>
              <a:t>очиқ мулоқотларни </a:t>
            </a:r>
            <a:r>
              <a:rPr lang="uz-Cyrl-UZ" sz="1857" dirty="0">
                <a:solidFill>
                  <a:srgbClr val="002060"/>
                </a:solidFill>
                <a:cs typeface="Arial" panose="020B0604020202020204" pitchFamily="34" charset="0"/>
              </a:rPr>
              <a:t>мунтазам ташкил этиб бориш.</a:t>
            </a:r>
          </a:p>
        </p:txBody>
      </p:sp>
    </p:spTree>
    <p:extLst>
      <p:ext uri="{BB962C8B-B14F-4D97-AF65-F5344CB8AC3E}">
        <p14:creationId xmlns:p14="http://schemas.microsoft.com/office/powerpoint/2010/main" val="13658776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407C8338-CC7F-4AFA-A2FC-1A3D72718BBD}"/>
              </a:ext>
            </a:extLst>
          </p:cNvPr>
          <p:cNvSpPr txBox="1"/>
          <p:nvPr/>
        </p:nvSpPr>
        <p:spPr>
          <a:xfrm>
            <a:off x="2193795" y="4503873"/>
            <a:ext cx="1014406" cy="842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14">
              <a:defRPr/>
            </a:pPr>
            <a:r>
              <a:rPr lang="uz-Cyrl-UZ" sz="4875" b="1" dirty="0">
                <a:solidFill>
                  <a:schemeClr val="accent4">
                    <a:lumMod val="75000"/>
                  </a:schemeClr>
                </a:solidFill>
                <a:latin typeface="Open Sans"/>
              </a:rPr>
              <a:t>6</a:t>
            </a:r>
            <a:endParaRPr lang="en-GB" sz="4875" b="1" dirty="0">
              <a:solidFill>
                <a:schemeClr val="accent4">
                  <a:lumMod val="75000"/>
                </a:schemeClr>
              </a:solidFill>
              <a:latin typeface="Open Sans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="" xmlns:a16="http://schemas.microsoft.com/office/drawing/2014/main" id="{95BED326-E964-47C9-8CD5-3FCE68BEBC57}"/>
              </a:ext>
            </a:extLst>
          </p:cNvPr>
          <p:cNvSpPr txBox="1"/>
          <p:nvPr/>
        </p:nvSpPr>
        <p:spPr>
          <a:xfrm>
            <a:off x="3089806" y="4513837"/>
            <a:ext cx="7066839" cy="949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14">
              <a:defRPr/>
            </a:pPr>
            <a:r>
              <a:rPr lang="ru-RU" sz="1857" dirty="0" err="1">
                <a:solidFill>
                  <a:srgbClr val="002060"/>
                </a:solidFill>
                <a:cs typeface="Arial" panose="020B0604020202020204" pitchFamily="34" charset="0"/>
              </a:rPr>
              <a:t>Юртимизда</a:t>
            </a:r>
            <a:r>
              <a:rPr lang="ru-RU" sz="1857" dirty="0">
                <a:solidFill>
                  <a:srgbClr val="002060"/>
                </a:solidFill>
                <a:cs typeface="Arial" panose="020B0604020202020204" pitchFamily="34" charset="0"/>
              </a:rPr>
              <a:t> </a:t>
            </a:r>
            <a:r>
              <a:rPr lang="ru-RU" sz="1857" dirty="0" err="1">
                <a:solidFill>
                  <a:srgbClr val="002060"/>
                </a:solidFill>
                <a:cs typeface="Arial" panose="020B0604020202020204" pitchFamily="34" charset="0"/>
              </a:rPr>
              <a:t>фаолият</a:t>
            </a:r>
            <a:r>
              <a:rPr lang="ru-RU" sz="1857" dirty="0">
                <a:solidFill>
                  <a:srgbClr val="002060"/>
                </a:solidFill>
                <a:cs typeface="Arial" panose="020B0604020202020204" pitchFamily="34" charset="0"/>
              </a:rPr>
              <a:t> </a:t>
            </a:r>
            <a:r>
              <a:rPr lang="ru-RU" sz="1857" dirty="0" err="1">
                <a:solidFill>
                  <a:srgbClr val="002060"/>
                </a:solidFill>
                <a:cs typeface="Arial" panose="020B0604020202020204" pitchFamily="34" charset="0"/>
              </a:rPr>
              <a:t>юритаётган</a:t>
            </a:r>
            <a:r>
              <a:rPr lang="ru-RU" sz="1857" dirty="0">
                <a:solidFill>
                  <a:srgbClr val="002060"/>
                </a:solidFill>
                <a:cs typeface="Arial" panose="020B0604020202020204" pitchFamily="34" charset="0"/>
              </a:rPr>
              <a:t> </a:t>
            </a:r>
            <a:r>
              <a:rPr lang="ru-RU" sz="1857" dirty="0" err="1">
                <a:solidFill>
                  <a:srgbClr val="002060"/>
                </a:solidFill>
                <a:cs typeface="Arial" panose="020B0604020202020204" pitchFamily="34" charset="0"/>
              </a:rPr>
              <a:t>миллий</a:t>
            </a:r>
            <a:r>
              <a:rPr lang="ru-RU" sz="1857" dirty="0">
                <a:solidFill>
                  <a:srgbClr val="002060"/>
                </a:solidFill>
                <a:cs typeface="Arial" panose="020B0604020202020204" pitchFamily="34" charset="0"/>
              </a:rPr>
              <a:t> </a:t>
            </a:r>
            <a:r>
              <a:rPr lang="ru-RU" sz="1857" dirty="0" err="1">
                <a:solidFill>
                  <a:srgbClr val="002060"/>
                </a:solidFill>
                <a:cs typeface="Arial" panose="020B0604020202020204" pitchFamily="34" charset="0"/>
              </a:rPr>
              <a:t>маданий</a:t>
            </a:r>
            <a:r>
              <a:rPr lang="ru-RU" sz="1857" dirty="0">
                <a:solidFill>
                  <a:srgbClr val="002060"/>
                </a:solidFill>
                <a:cs typeface="Arial" panose="020B0604020202020204" pitchFamily="34" charset="0"/>
              </a:rPr>
              <a:t> </a:t>
            </a:r>
            <a:r>
              <a:rPr lang="ru-RU" sz="1857" dirty="0" err="1">
                <a:solidFill>
                  <a:srgbClr val="002060"/>
                </a:solidFill>
                <a:cs typeface="Arial" panose="020B0604020202020204" pitchFamily="34" charset="0"/>
              </a:rPr>
              <a:t>марказлар</a:t>
            </a:r>
            <a:r>
              <a:rPr lang="ru-RU" sz="1857" dirty="0">
                <a:solidFill>
                  <a:srgbClr val="002060"/>
                </a:solidFill>
                <a:cs typeface="Arial" panose="020B0604020202020204" pitchFamily="34" charset="0"/>
              </a:rPr>
              <a:t> </a:t>
            </a:r>
            <a:r>
              <a:rPr lang="ru-RU" sz="1857" dirty="0" err="1">
                <a:solidFill>
                  <a:srgbClr val="002060"/>
                </a:solidFill>
                <a:cs typeface="Arial" panose="020B0604020202020204" pitchFamily="34" charset="0"/>
              </a:rPr>
              <a:t>учун</a:t>
            </a:r>
            <a:r>
              <a:rPr lang="ru-RU" sz="1857" dirty="0">
                <a:solidFill>
                  <a:srgbClr val="002060"/>
                </a:solidFill>
                <a:cs typeface="Arial" panose="020B0604020202020204" pitchFamily="34" charset="0"/>
              </a:rPr>
              <a:t> </a:t>
            </a:r>
            <a:r>
              <a:rPr lang="ru-RU" sz="1857" dirty="0" err="1">
                <a:solidFill>
                  <a:srgbClr val="002060"/>
                </a:solidFill>
                <a:cs typeface="Arial" panose="020B0604020202020204" pitchFamily="34" charset="0"/>
              </a:rPr>
              <a:t>республиканинг</a:t>
            </a:r>
            <a:r>
              <a:rPr lang="ru-RU" sz="1857" dirty="0">
                <a:solidFill>
                  <a:srgbClr val="002060"/>
                </a:solidFill>
                <a:cs typeface="Arial" panose="020B0604020202020204" pitchFamily="34" charset="0"/>
              </a:rPr>
              <a:t> </a:t>
            </a:r>
            <a:r>
              <a:rPr lang="ru-RU" sz="1857" dirty="0" err="1">
                <a:solidFill>
                  <a:srgbClr val="002060"/>
                </a:solidFill>
                <a:cs typeface="Arial" panose="020B0604020202020204" pitchFamily="34" charset="0"/>
              </a:rPr>
              <a:t>барча</a:t>
            </a:r>
            <a:r>
              <a:rPr lang="ru-RU" sz="1857" dirty="0">
                <a:solidFill>
                  <a:srgbClr val="002060"/>
                </a:solidFill>
                <a:cs typeface="Arial" panose="020B0604020202020204" pitchFamily="34" charset="0"/>
              </a:rPr>
              <a:t> </a:t>
            </a:r>
            <a:r>
              <a:rPr lang="ru-RU" sz="1857" dirty="0" err="1">
                <a:solidFill>
                  <a:srgbClr val="002060"/>
                </a:solidFill>
                <a:cs typeface="Arial" panose="020B0604020202020204" pitchFamily="34" charset="0"/>
              </a:rPr>
              <a:t>ҳудудларида</a:t>
            </a:r>
            <a:r>
              <a:rPr lang="ru-RU" sz="1857" dirty="0">
                <a:solidFill>
                  <a:srgbClr val="002060"/>
                </a:solidFill>
                <a:cs typeface="Arial" panose="020B0604020202020204" pitchFamily="34" charset="0"/>
              </a:rPr>
              <a:t> </a:t>
            </a:r>
            <a:r>
              <a:rPr lang="ru-RU" sz="1857" dirty="0" err="1">
                <a:solidFill>
                  <a:srgbClr val="002060"/>
                </a:solidFill>
                <a:cs typeface="Arial" panose="020B0604020202020204" pitchFamily="34" charset="0"/>
              </a:rPr>
              <a:t>алоҳида</a:t>
            </a:r>
            <a:r>
              <a:rPr lang="ru-RU" sz="1857" dirty="0">
                <a:solidFill>
                  <a:srgbClr val="002060"/>
                </a:solidFill>
                <a:cs typeface="Arial" panose="020B0604020202020204" pitchFamily="34" charset="0"/>
              </a:rPr>
              <a:t> </a:t>
            </a:r>
            <a:r>
              <a:rPr lang="ru-RU" sz="1857" b="1" dirty="0">
                <a:solidFill>
                  <a:srgbClr val="002060"/>
                </a:solidFill>
                <a:cs typeface="Arial" panose="020B0604020202020204" pitchFamily="34" charset="0"/>
              </a:rPr>
              <a:t>“</a:t>
            </a:r>
            <a:r>
              <a:rPr lang="ru-RU" sz="1857" b="1" dirty="0" err="1">
                <a:solidFill>
                  <a:srgbClr val="002060"/>
                </a:solidFill>
                <a:cs typeface="Arial" panose="020B0604020202020204" pitchFamily="34" charset="0"/>
              </a:rPr>
              <a:t>Дўстлик</a:t>
            </a:r>
            <a:r>
              <a:rPr lang="ru-RU" sz="1857" b="1" dirty="0">
                <a:solidFill>
                  <a:srgbClr val="002060"/>
                </a:solidFill>
                <a:cs typeface="Arial" panose="020B0604020202020204" pitchFamily="34" charset="0"/>
              </a:rPr>
              <a:t> </a:t>
            </a:r>
            <a:r>
              <a:rPr lang="ru-RU" sz="1857" b="1" dirty="0" err="1">
                <a:solidFill>
                  <a:srgbClr val="002060"/>
                </a:solidFill>
                <a:cs typeface="Arial" panose="020B0604020202020204" pitchFamily="34" charset="0"/>
              </a:rPr>
              <a:t>уйлари”ни</a:t>
            </a:r>
            <a:r>
              <a:rPr lang="ru-RU" sz="1857" b="1" dirty="0">
                <a:solidFill>
                  <a:srgbClr val="002060"/>
                </a:solidFill>
                <a:cs typeface="Arial" panose="020B0604020202020204" pitchFamily="34" charset="0"/>
              </a:rPr>
              <a:t> </a:t>
            </a:r>
            <a:r>
              <a:rPr lang="ru-RU" sz="1857" b="1" dirty="0" err="1">
                <a:solidFill>
                  <a:srgbClr val="002060"/>
                </a:solidFill>
                <a:cs typeface="Arial" panose="020B0604020202020204" pitchFamily="34" charset="0"/>
              </a:rPr>
              <a:t>ташкил</a:t>
            </a:r>
            <a:r>
              <a:rPr lang="ru-RU" sz="1857" b="1" dirty="0">
                <a:solidFill>
                  <a:srgbClr val="002060"/>
                </a:solidFill>
                <a:cs typeface="Arial" panose="020B0604020202020204" pitchFamily="34" charset="0"/>
              </a:rPr>
              <a:t> </a:t>
            </a:r>
            <a:r>
              <a:rPr lang="ru-RU" sz="1857" b="1" dirty="0" err="1">
                <a:solidFill>
                  <a:srgbClr val="002060"/>
                </a:solidFill>
                <a:cs typeface="Arial" panose="020B0604020202020204" pitchFamily="34" charset="0"/>
              </a:rPr>
              <a:t>этиш</a:t>
            </a:r>
            <a:r>
              <a:rPr lang="uz-Cyrl-UZ" sz="1857" dirty="0">
                <a:solidFill>
                  <a:srgbClr val="002060"/>
                </a:solidFill>
                <a:cs typeface="Arial" panose="020B0604020202020204" pitchFamily="34" charset="0"/>
              </a:rPr>
              <a:t>.</a:t>
            </a:r>
            <a:endParaRPr lang="en-GB" sz="1857" dirty="0">
              <a:solidFill>
                <a:srgbClr val="002060"/>
              </a:solidFill>
              <a:cs typeface="Arial" panose="020B0604020202020204" pitchFamily="34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ADDC1413-35F6-4D57-8429-0A6FBBE7019D}"/>
              </a:ext>
            </a:extLst>
          </p:cNvPr>
          <p:cNvSpPr/>
          <p:nvPr/>
        </p:nvSpPr>
        <p:spPr>
          <a:xfrm>
            <a:off x="1524000" y="388316"/>
            <a:ext cx="9144001" cy="76912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2400" b="1" dirty="0">
                <a:solidFill>
                  <a:prstClr val="white"/>
                </a:solidFill>
                <a:ea typeface="Noto Sans" panose="020B0502040504020204" pitchFamily="34"/>
                <a:cs typeface="Arial" panose="020B0604020202020204" pitchFamily="34" charset="0"/>
              </a:rPr>
              <a:t>Миллатлараро тотувликни мустаҳкамлаш бўйича таклифлар</a:t>
            </a:r>
            <a:endParaRPr lang="ru-RU" sz="2400" dirty="0"/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CA44C329-2DDA-4E43-9ED6-A753FEFAA9AD}"/>
              </a:ext>
            </a:extLst>
          </p:cNvPr>
          <p:cNvSpPr txBox="1"/>
          <p:nvPr/>
        </p:nvSpPr>
        <p:spPr>
          <a:xfrm>
            <a:off x="2315943" y="3301847"/>
            <a:ext cx="7100200" cy="949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14">
              <a:defRPr/>
            </a:pPr>
            <a:r>
              <a:rPr lang="uz-Cyrl-UZ" sz="1857" dirty="0">
                <a:solidFill>
                  <a:srgbClr val="002060"/>
                </a:solidFill>
              </a:rPr>
              <a:t>Барча маҳалла ва овулларда эл-юрт ҳурматига сазовор бўлган кекса ва ўрта авлод вакиллари ҳамда ёшлар иштирокида </a:t>
            </a:r>
            <a:r>
              <a:rPr lang="uz-Cyrl-UZ" sz="1857" b="1" dirty="0">
                <a:solidFill>
                  <a:srgbClr val="002060"/>
                </a:solidFill>
              </a:rPr>
              <a:t>“Уч авлод учрашувлари” дўстлик фестивалларини</a:t>
            </a:r>
            <a:r>
              <a:rPr lang="uz-Cyrl-UZ" sz="1857" dirty="0">
                <a:solidFill>
                  <a:srgbClr val="002060"/>
                </a:solidFill>
              </a:rPr>
              <a:t> ўтказиш</a:t>
            </a:r>
            <a:endParaRPr lang="uz-Cyrl-UZ" sz="1857" dirty="0">
              <a:solidFill>
                <a:srgbClr val="002060"/>
              </a:solidFill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56493B57-3FA6-43CB-A6B4-07F0E96757AE}"/>
              </a:ext>
            </a:extLst>
          </p:cNvPr>
          <p:cNvSpPr txBox="1"/>
          <p:nvPr/>
        </p:nvSpPr>
        <p:spPr>
          <a:xfrm>
            <a:off x="1429856" y="3343800"/>
            <a:ext cx="1185563" cy="842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14">
              <a:defRPr/>
            </a:pPr>
            <a:r>
              <a:rPr lang="uz-Cyrl-UZ" sz="4875" b="1" dirty="0">
                <a:solidFill>
                  <a:srgbClr val="C00000"/>
                </a:solidFill>
                <a:latin typeface="Open Sans"/>
              </a:rPr>
              <a:t>5</a:t>
            </a:r>
            <a:endParaRPr lang="en-GB" sz="4875" b="1" dirty="0">
              <a:solidFill>
                <a:srgbClr val="C00000"/>
              </a:solidFill>
              <a:latin typeface="Open Sans"/>
            </a:endParaRPr>
          </a:p>
        </p:txBody>
      </p:sp>
      <p:cxnSp>
        <p:nvCxnSpPr>
          <p:cNvPr id="26" name="Прямая соединительная линия 25">
            <a:extLst>
              <a:ext uri="{FF2B5EF4-FFF2-40B4-BE49-F238E27FC236}">
                <a16:creationId xmlns="" xmlns:a16="http://schemas.microsoft.com/office/drawing/2014/main" id="{492B30BF-8E27-4E85-81B9-1BF5029997A2}"/>
              </a:ext>
            </a:extLst>
          </p:cNvPr>
          <p:cNvCxnSpPr>
            <a:cxnSpLocks/>
          </p:cNvCxnSpPr>
          <p:nvPr/>
        </p:nvCxnSpPr>
        <p:spPr>
          <a:xfrm>
            <a:off x="1864350" y="4269388"/>
            <a:ext cx="8526162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97EB29FF-AD8C-4707-929E-EBB9502DF49A}"/>
              </a:ext>
            </a:extLst>
          </p:cNvPr>
          <p:cNvSpPr txBox="1"/>
          <p:nvPr/>
        </p:nvSpPr>
        <p:spPr>
          <a:xfrm>
            <a:off x="3089805" y="2077720"/>
            <a:ext cx="7066839" cy="949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14">
              <a:defRPr/>
            </a:pPr>
            <a:r>
              <a:rPr lang="uz-Cyrl-UZ" sz="1857" dirty="0">
                <a:solidFill>
                  <a:srgbClr val="002060"/>
                </a:solidFill>
              </a:rPr>
              <a:t>Турли миллат вакилларининг м</a:t>
            </a:r>
            <a:r>
              <a:rPr lang="uz-Cyrl-UZ" sz="1857" b="1" dirty="0">
                <a:solidFill>
                  <a:srgbClr val="002060"/>
                </a:solidFill>
              </a:rPr>
              <a:t>иллий байрамларини маҳаллаларда кенг нишонлаш</a:t>
            </a:r>
            <a:r>
              <a:rPr lang="uz-Cyrl-UZ" sz="1857" dirty="0">
                <a:solidFill>
                  <a:srgbClr val="002060"/>
                </a:solidFill>
              </a:rPr>
              <a:t> тизимини йўлга қўйиш орқали </a:t>
            </a:r>
            <a:r>
              <a:rPr lang="uz-Cyrl-UZ" sz="1857" b="1" dirty="0">
                <a:solidFill>
                  <a:srgbClr val="002060"/>
                </a:solidFill>
              </a:rPr>
              <a:t>“бағрикенглик” тамойилини </a:t>
            </a:r>
            <a:r>
              <a:rPr lang="uz-Cyrl-UZ" sz="1857" dirty="0">
                <a:solidFill>
                  <a:srgbClr val="002060"/>
                </a:solidFill>
              </a:rPr>
              <a:t>ҳаётга татбиқ этиш.</a:t>
            </a:r>
            <a:endParaRPr lang="uz-Cyrl-UZ" sz="1857" dirty="0">
              <a:solidFill>
                <a:srgbClr val="002060"/>
              </a:solidFill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A54C6306-E375-4D25-881F-15CD24A9539E}"/>
              </a:ext>
            </a:extLst>
          </p:cNvPr>
          <p:cNvSpPr txBox="1"/>
          <p:nvPr/>
        </p:nvSpPr>
        <p:spPr>
          <a:xfrm>
            <a:off x="2108216" y="2131844"/>
            <a:ext cx="1185563" cy="842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14">
              <a:defRPr/>
            </a:pPr>
            <a:r>
              <a:rPr lang="ru-RU" sz="4875" b="1" dirty="0">
                <a:solidFill>
                  <a:srgbClr val="C2C923"/>
                </a:solidFill>
                <a:latin typeface="Open Sans" panose="020B0606030504020204" pitchFamily="34" charset="0"/>
              </a:rPr>
              <a:t>4</a:t>
            </a:r>
            <a:endParaRPr lang="en-GB" sz="4875" b="1" dirty="0">
              <a:solidFill>
                <a:srgbClr val="C2C923"/>
              </a:solidFill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="" xmlns:a16="http://schemas.microsoft.com/office/drawing/2014/main" id="{492B30BF-8E27-4E85-81B9-1BF5029997A2}"/>
              </a:ext>
            </a:extLst>
          </p:cNvPr>
          <p:cNvCxnSpPr>
            <a:cxnSpLocks/>
          </p:cNvCxnSpPr>
          <p:nvPr/>
        </p:nvCxnSpPr>
        <p:spPr>
          <a:xfrm>
            <a:off x="1864351" y="3174534"/>
            <a:ext cx="8526162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84401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ADDC1413-35F6-4D57-8429-0A6FBBE7019D}"/>
              </a:ext>
            </a:extLst>
          </p:cNvPr>
          <p:cNvSpPr/>
          <p:nvPr/>
        </p:nvSpPr>
        <p:spPr>
          <a:xfrm>
            <a:off x="1524000" y="388316"/>
            <a:ext cx="9144001" cy="9832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2400" b="1" dirty="0">
                <a:solidFill>
                  <a:prstClr val="white"/>
                </a:solidFill>
                <a:ea typeface="Noto Sans" panose="020B0502040504020204" pitchFamily="34"/>
                <a:cs typeface="Arial" panose="020B0604020202020204" pitchFamily="34" charset="0"/>
              </a:rPr>
              <a:t>Миллатлараро тотувликни мустаҳкамлаш бўйича таклифлар</a:t>
            </a:r>
            <a:endParaRPr lang="ru-RU" sz="2400" dirty="0"/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67862C27-D510-41BB-BC3A-607CECB082BA}"/>
              </a:ext>
            </a:extLst>
          </p:cNvPr>
          <p:cNvSpPr txBox="1"/>
          <p:nvPr/>
        </p:nvSpPr>
        <p:spPr>
          <a:xfrm>
            <a:off x="1403731" y="2539143"/>
            <a:ext cx="1185563" cy="842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14">
              <a:defRPr/>
            </a:pPr>
            <a:r>
              <a:rPr lang="uz-Cyrl-UZ" sz="4875" b="1" dirty="0">
                <a:solidFill>
                  <a:srgbClr val="0070C0"/>
                </a:solidFill>
                <a:latin typeface="Open Sans"/>
              </a:rPr>
              <a:t>7</a:t>
            </a:r>
            <a:endParaRPr lang="en-GB" sz="4875" b="1" dirty="0">
              <a:solidFill>
                <a:srgbClr val="0070C0"/>
              </a:solidFill>
              <a:latin typeface="Open San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5ADE957E-2FD4-4C87-98EB-602A8373DC87}"/>
              </a:ext>
            </a:extLst>
          </p:cNvPr>
          <p:cNvSpPr txBox="1"/>
          <p:nvPr/>
        </p:nvSpPr>
        <p:spPr>
          <a:xfrm>
            <a:off x="2315943" y="2199764"/>
            <a:ext cx="7100200" cy="15212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14">
              <a:defRPr/>
            </a:pPr>
            <a:r>
              <a:rPr lang="uz-Cyrl-UZ" sz="1857" dirty="0">
                <a:solidFill>
                  <a:srgbClr val="002060"/>
                </a:solidFill>
                <a:cs typeface="Arial" panose="020B0604020202020204" pitchFamily="34" charset="0"/>
              </a:rPr>
              <a:t>Қорақалпоғистон Республикаси Вазирлар Кенгаши, вилоятлар </a:t>
            </a:r>
            <a:br>
              <a:rPr lang="uz-Cyrl-UZ" sz="1857" dirty="0">
                <a:solidFill>
                  <a:srgbClr val="002060"/>
                </a:solidFill>
                <a:cs typeface="Arial" panose="020B0604020202020204" pitchFamily="34" charset="0"/>
              </a:rPr>
            </a:br>
            <a:r>
              <a:rPr lang="uz-Cyrl-UZ" sz="1857" dirty="0">
                <a:solidFill>
                  <a:srgbClr val="002060"/>
                </a:solidFill>
                <a:cs typeface="Arial" panose="020B0604020202020204" pitchFamily="34" charset="0"/>
              </a:rPr>
              <a:t>ва Тошкент шаҳар ҳамда туман (шаҳар) ҳокимликлари ҳузуридаги </a:t>
            </a:r>
            <a:r>
              <a:rPr lang="uz-Cyrl-UZ" sz="1857" b="1" dirty="0">
                <a:solidFill>
                  <a:srgbClr val="002060"/>
                </a:solidFill>
                <a:cs typeface="Arial" panose="020B0604020202020204" pitchFamily="34" charset="0"/>
              </a:rPr>
              <a:t>Миллатлараро тотувлик, бағрикенглик ва ҳамжиҳатликни таъминлаш бўйича жамоатчилик кенгашлари </a:t>
            </a:r>
            <a:r>
              <a:rPr lang="uz-Cyrl-UZ" sz="1857" dirty="0">
                <a:solidFill>
                  <a:srgbClr val="002060"/>
                </a:solidFill>
                <a:cs typeface="Arial" panose="020B0604020202020204" pitchFamily="34" charset="0"/>
              </a:rPr>
              <a:t>фаолияти самарадорлигини ошириш.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DA9B4E82-88A8-46B5-B805-B870C09839D8}"/>
              </a:ext>
            </a:extLst>
          </p:cNvPr>
          <p:cNvSpPr txBox="1"/>
          <p:nvPr/>
        </p:nvSpPr>
        <p:spPr>
          <a:xfrm>
            <a:off x="2074889" y="4122347"/>
            <a:ext cx="1185563" cy="842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14">
              <a:defRPr/>
            </a:pPr>
            <a:r>
              <a:rPr lang="uz-Cyrl-UZ" sz="4875" b="1" dirty="0">
                <a:solidFill>
                  <a:schemeClr val="accent6">
                    <a:lumMod val="75000"/>
                  </a:schemeClr>
                </a:solidFill>
                <a:latin typeface="Open Sans"/>
              </a:rPr>
              <a:t>8</a:t>
            </a:r>
            <a:endParaRPr lang="en-GB" sz="4875" b="1" dirty="0">
              <a:solidFill>
                <a:schemeClr val="accent6">
                  <a:lumMod val="75000"/>
                </a:schemeClr>
              </a:solidFill>
              <a:latin typeface="Open Sans"/>
            </a:endParaRPr>
          </a:p>
        </p:txBody>
      </p:sp>
      <p:cxnSp>
        <p:nvCxnSpPr>
          <p:cNvPr id="23" name="Прямая соединительная линия 22">
            <a:extLst>
              <a:ext uri="{FF2B5EF4-FFF2-40B4-BE49-F238E27FC236}">
                <a16:creationId xmlns="" xmlns:a16="http://schemas.microsoft.com/office/drawing/2014/main" id="{BB6A1985-7B08-49A2-825C-47A95FC1C37C}"/>
              </a:ext>
            </a:extLst>
          </p:cNvPr>
          <p:cNvCxnSpPr>
            <a:cxnSpLocks/>
          </p:cNvCxnSpPr>
          <p:nvPr/>
        </p:nvCxnSpPr>
        <p:spPr>
          <a:xfrm>
            <a:off x="1832918" y="3802631"/>
            <a:ext cx="8526162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3030318" y="3925865"/>
            <a:ext cx="7100200" cy="1235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85814">
              <a:defRPr/>
            </a:pPr>
            <a:r>
              <a:rPr lang="uz-Cyrl-UZ" sz="1857" dirty="0">
                <a:solidFill>
                  <a:srgbClr val="002060"/>
                </a:solidFill>
                <a:cs typeface="Arial" panose="020B0604020202020204" pitchFamily="34" charset="0"/>
              </a:rPr>
              <a:t>Жамоатчилик кенгашлари аъзолари ўртасида аниқ вазифалар тақсимотини белгилаб, уларнинг ахборотларини ҳар чоракда тегишли </a:t>
            </a:r>
            <a:r>
              <a:rPr lang="uz-Cyrl-UZ" sz="1857" b="1" dirty="0">
                <a:solidFill>
                  <a:srgbClr val="002060"/>
                </a:solidFill>
                <a:cs typeface="Arial" panose="020B0604020202020204" pitchFamily="34" charset="0"/>
              </a:rPr>
              <a:t>халқ депутатлари маҳаллий Кенгашлари сессияларида </a:t>
            </a:r>
            <a:r>
              <a:rPr lang="uz-Cyrl-UZ" sz="1857" dirty="0">
                <a:solidFill>
                  <a:srgbClr val="002060"/>
                </a:solidFill>
                <a:cs typeface="Arial" panose="020B0604020202020204" pitchFamily="34" charset="0"/>
              </a:rPr>
              <a:t>эшитиш амалиётини жорий қилиш </a:t>
            </a:r>
          </a:p>
        </p:txBody>
      </p:sp>
    </p:spTree>
    <p:extLst>
      <p:ext uri="{BB962C8B-B14F-4D97-AF65-F5344CB8AC3E}">
        <p14:creationId xmlns:p14="http://schemas.microsoft.com/office/powerpoint/2010/main" val="2705457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90203" y="1463040"/>
            <a:ext cx="11122429" cy="50139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uz-Cyrl-UZ" sz="2000" b="1" dirty="0">
                <a:solidFill>
                  <a:srgbClr val="0070C0"/>
                </a:solidFill>
              </a:rPr>
              <a:t>Хотин-қизлар фаоллари йўналишида </a:t>
            </a:r>
            <a:endParaRPr lang="ru-RU" sz="2000" dirty="0">
              <a:solidFill>
                <a:srgbClr val="0070C0"/>
              </a:solidFill>
            </a:endParaRPr>
          </a:p>
          <a:p>
            <a:pPr algn="just"/>
            <a:r>
              <a:rPr lang="uz-Cyrl-UZ" sz="2000" dirty="0"/>
              <a:t>- </a:t>
            </a:r>
            <a:r>
              <a:rPr lang="uz-Cyrl-UZ" sz="2000" b="1" dirty="0"/>
              <a:t>588</a:t>
            </a:r>
            <a:r>
              <a:rPr lang="uz-Cyrl-UZ" sz="2000" dirty="0"/>
              <a:t> нафар маҳалла хотин-қизлар фаоллари томонидан ўтган </a:t>
            </a:r>
            <a:r>
              <a:rPr lang="uz-Cyrl-UZ" sz="2000" b="1" dirty="0"/>
              <a:t>“Аёллар дафтари”</a:t>
            </a:r>
            <a:r>
              <a:rPr lang="uz-Cyrl-UZ" sz="2000" dirty="0"/>
              <a:t>га киритилган </a:t>
            </a:r>
            <a:r>
              <a:rPr lang="uz-Cyrl-UZ" sz="2000" b="1" dirty="0"/>
              <a:t>98 005 нафар</a:t>
            </a:r>
            <a:r>
              <a:rPr lang="uz-Cyrl-UZ" sz="2000" dirty="0"/>
              <a:t> хотин-қизлардан </a:t>
            </a:r>
            <a:r>
              <a:rPr lang="uz-Cyrl-UZ" sz="2000" b="1" dirty="0"/>
              <a:t>26 479 </a:t>
            </a:r>
            <a:r>
              <a:rPr lang="uz-Cyrl-UZ" sz="2000" dirty="0"/>
              <a:t>нафарининг бандлиги таъминланди;</a:t>
            </a:r>
            <a:endParaRPr lang="ru-RU" sz="2000" dirty="0"/>
          </a:p>
          <a:p>
            <a:pPr algn="just"/>
            <a:r>
              <a:rPr lang="uz-Cyrl-UZ" sz="2000" dirty="0"/>
              <a:t>- </a:t>
            </a:r>
            <a:r>
              <a:rPr lang="uz-Cyrl-UZ" sz="2000" b="1" dirty="0"/>
              <a:t>120 нафар</a:t>
            </a:r>
            <a:r>
              <a:rPr lang="uz-Cyrl-UZ" sz="2000" dirty="0"/>
              <a:t> хотин-қизлар турли йўналишларда </a:t>
            </a:r>
            <a:r>
              <a:rPr lang="uz-Cyrl-UZ" sz="2000" b="1" dirty="0"/>
              <a:t>“Моно марказ”</a:t>
            </a:r>
            <a:r>
              <a:rPr lang="uz-Cyrl-UZ" sz="2000" dirty="0"/>
              <a:t>да ўқитилди;</a:t>
            </a:r>
            <a:endParaRPr lang="ru-RU" sz="2000" dirty="0"/>
          </a:p>
          <a:p>
            <a:pPr algn="just"/>
            <a:r>
              <a:rPr lang="uz-Cyrl-UZ" sz="2000" dirty="0"/>
              <a:t>- маънавий-маърифий тадбирлар доирасида аниқланган </a:t>
            </a:r>
            <a:r>
              <a:rPr lang="uz-Cyrl-UZ" sz="2000" b="1" dirty="0"/>
              <a:t>51 нафар</a:t>
            </a:r>
            <a:r>
              <a:rPr lang="uz-Cyrl-UZ" sz="2000" dirty="0"/>
              <a:t> </a:t>
            </a:r>
            <a:r>
              <a:rPr lang="uz-Cyrl-UZ" sz="2000" b="1" dirty="0"/>
              <a:t>мутаассибликка мойиллиги бўлган аёллар</a:t>
            </a:r>
            <a:r>
              <a:rPr lang="uz-Cyrl-UZ" sz="2000" dirty="0"/>
              <a:t> билан якка тартибда профилактик суҳбат, семинар-тренинг ўтказилди;</a:t>
            </a:r>
            <a:endParaRPr lang="ru-RU" sz="2000" dirty="0"/>
          </a:p>
          <a:p>
            <a:pPr algn="just"/>
            <a:r>
              <a:rPr lang="uz-Cyrl-UZ" sz="2000" dirty="0"/>
              <a:t>- </a:t>
            </a:r>
            <a:r>
              <a:rPr lang="uz-Cyrl-UZ" sz="2000" b="1" dirty="0"/>
              <a:t>16 390 нафар</a:t>
            </a:r>
            <a:r>
              <a:rPr lang="uz-Cyrl-UZ" sz="2000" dirty="0"/>
              <a:t> ижтимоий ҳимояга муҳтож ва қарамоғида ногирон фарзанди бўлган</a:t>
            </a:r>
            <a:r>
              <a:rPr lang="uz-Cyrl-UZ" sz="2000" b="1" dirty="0"/>
              <a:t> 6 660 нафар</a:t>
            </a:r>
            <a:r>
              <a:rPr lang="uz-Cyrl-UZ" sz="2000" dirty="0"/>
              <a:t> хотин-қизларга бир маротабалик (ҳар бирига </a:t>
            </a:r>
            <a:r>
              <a:rPr lang="uz-Cyrl-UZ" sz="2000" b="1" dirty="0"/>
              <a:t>1 млн 200</a:t>
            </a:r>
            <a:r>
              <a:rPr lang="uz-Cyrl-UZ" sz="2000" dirty="0"/>
              <a:t> </a:t>
            </a:r>
            <a:r>
              <a:rPr lang="uz-Cyrl-UZ" sz="2000" b="1" dirty="0"/>
              <a:t>минг</a:t>
            </a:r>
            <a:r>
              <a:rPr lang="uz-Cyrl-UZ" sz="2000" dirty="0"/>
              <a:t> сўм) моддий ёрдам ажратилди; </a:t>
            </a:r>
            <a:endParaRPr lang="ru-RU" sz="2000" dirty="0"/>
          </a:p>
          <a:p>
            <a:pPr algn="just"/>
            <a:r>
              <a:rPr lang="uz-Cyrl-UZ" sz="2000" dirty="0"/>
              <a:t>- </a:t>
            </a:r>
            <a:r>
              <a:rPr lang="uz-Cyrl-UZ" sz="2000" b="1" dirty="0"/>
              <a:t>230 нафар</a:t>
            </a:r>
            <a:r>
              <a:rPr lang="uz-Cyrl-UZ" sz="2000" dirty="0"/>
              <a:t> профилактик ҳисобдаги хотин-қизлар билан давра суҳбатлари ташкиллаштирилди;</a:t>
            </a:r>
            <a:endParaRPr lang="ru-RU" sz="2000" dirty="0"/>
          </a:p>
          <a:p>
            <a:pPr algn="just"/>
            <a:r>
              <a:rPr lang="uz-Cyrl-UZ" sz="2000" dirty="0"/>
              <a:t>- </a:t>
            </a:r>
            <a:r>
              <a:rPr lang="uz-Cyrl-UZ" sz="2000" b="1" dirty="0"/>
              <a:t>25 696 нафар</a:t>
            </a:r>
            <a:r>
              <a:rPr lang="uz-Cyrl-UZ" sz="2000" dirty="0"/>
              <a:t> хотин-қизларга психологик, ҳуқуқий ёрдам кўрсатилди. Бунда Тошкент шаҳар ИИБ, Миллий гвардия психологлари фаол иштирок этди. </a:t>
            </a:r>
            <a:endParaRPr lang="ru-RU" sz="2000" dirty="0"/>
          </a:p>
          <a:p>
            <a:pPr algn="just"/>
            <a:r>
              <a:rPr lang="uz-Cyrl-UZ" sz="2000" dirty="0"/>
              <a:t>Умуман, Тошкент шаҳрининг </a:t>
            </a:r>
            <a:r>
              <a:rPr lang="uz-Cyrl-UZ" sz="2000" b="1" dirty="0"/>
              <a:t>356</a:t>
            </a:r>
            <a:r>
              <a:rPr lang="uz-Cyrl-UZ" sz="2000" dirty="0"/>
              <a:t> та маҳалласида ташкил қилинган тарғибот тадбирларига </a:t>
            </a:r>
            <a:r>
              <a:rPr lang="uz-Cyrl-UZ" sz="2000" b="1" dirty="0"/>
              <a:t>20</a:t>
            </a:r>
            <a:r>
              <a:rPr lang="uz-Cyrl-UZ" sz="2000" dirty="0"/>
              <a:t> </a:t>
            </a:r>
            <a:r>
              <a:rPr lang="uz-Cyrl-UZ" sz="2000" b="1" dirty="0"/>
              <a:t>минг</a:t>
            </a:r>
            <a:r>
              <a:rPr lang="uz-Cyrl-UZ" sz="2000" dirty="0"/>
              <a:t>га яқин муаммоли хотин-қизлар қамраб олинди. </a:t>
            </a:r>
            <a:endParaRPr lang="ru-RU" sz="20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044700" y="349134"/>
            <a:ext cx="8318500" cy="80633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uz-Cyrl-UZ" sz="3200" b="1" dirty="0">
                <a:solidFill>
                  <a:srgbClr val="C00000"/>
                </a:solidFill>
              </a:rPr>
              <a:t>Амалга оширилган ишлар </a:t>
            </a:r>
          </a:p>
          <a:p>
            <a:pPr algn="ctr">
              <a:defRPr/>
            </a:pPr>
            <a:r>
              <a:rPr lang="uz-Cyrl-UZ" sz="2400" dirty="0">
                <a:solidFill>
                  <a:schemeClr val="accent6">
                    <a:lumMod val="75000"/>
                  </a:schemeClr>
                </a:solidFill>
              </a:rPr>
              <a:t>(Тошкент шаҳри мисолида)</a:t>
            </a:r>
          </a:p>
          <a:p>
            <a:pPr algn="just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90202" y="1463040"/>
            <a:ext cx="11122429" cy="50139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uz-Cyrl-UZ" sz="2000" b="1" dirty="0">
                <a:solidFill>
                  <a:srgbClr val="0070C0"/>
                </a:solidFill>
              </a:rPr>
              <a:t>Хотин-қизлар фаоллари йўналишида </a:t>
            </a:r>
            <a:endParaRPr lang="ru-RU" sz="2000" dirty="0">
              <a:solidFill>
                <a:srgbClr val="0070C0"/>
              </a:solidFill>
            </a:endParaRPr>
          </a:p>
          <a:p>
            <a:pPr algn="just"/>
            <a:r>
              <a:rPr lang="uz-Cyrl-UZ" sz="2000" dirty="0"/>
              <a:t>- </a:t>
            </a:r>
            <a:r>
              <a:rPr lang="uz-Cyrl-UZ" sz="2000" b="1" dirty="0"/>
              <a:t>588</a:t>
            </a:r>
            <a:r>
              <a:rPr lang="uz-Cyrl-UZ" sz="2000" dirty="0"/>
              <a:t> нафар маҳалла хотин-қизлар фаоллари томонидан ўтган </a:t>
            </a:r>
            <a:r>
              <a:rPr lang="uz-Cyrl-UZ" sz="2000" b="1" dirty="0"/>
              <a:t>“Аёллар дафтари”</a:t>
            </a:r>
            <a:r>
              <a:rPr lang="uz-Cyrl-UZ" sz="2000" dirty="0"/>
              <a:t>га киритилган </a:t>
            </a:r>
            <a:r>
              <a:rPr lang="uz-Cyrl-UZ" sz="2000" b="1" dirty="0"/>
              <a:t>98 005 нафар</a:t>
            </a:r>
            <a:r>
              <a:rPr lang="uz-Cyrl-UZ" sz="2000" dirty="0"/>
              <a:t> хотин-қизлардан </a:t>
            </a:r>
            <a:r>
              <a:rPr lang="uz-Cyrl-UZ" sz="2000" b="1" dirty="0"/>
              <a:t>26 479 </a:t>
            </a:r>
            <a:r>
              <a:rPr lang="uz-Cyrl-UZ" sz="2000" dirty="0"/>
              <a:t>нафарининг бандлиги таъминланди;</a:t>
            </a:r>
            <a:endParaRPr lang="ru-RU" sz="2000" dirty="0"/>
          </a:p>
          <a:p>
            <a:pPr algn="just"/>
            <a:r>
              <a:rPr lang="uz-Cyrl-UZ" sz="2000" dirty="0"/>
              <a:t>- </a:t>
            </a:r>
            <a:r>
              <a:rPr lang="uz-Cyrl-UZ" sz="2000" b="1" dirty="0"/>
              <a:t>120 нафар</a:t>
            </a:r>
            <a:r>
              <a:rPr lang="uz-Cyrl-UZ" sz="2000" dirty="0"/>
              <a:t> хотин-қизлар турли йўналишларда </a:t>
            </a:r>
            <a:r>
              <a:rPr lang="uz-Cyrl-UZ" sz="2000" b="1" dirty="0"/>
              <a:t>“Моно марказ”</a:t>
            </a:r>
            <a:r>
              <a:rPr lang="uz-Cyrl-UZ" sz="2000" dirty="0"/>
              <a:t>да ўқитилди;</a:t>
            </a:r>
            <a:endParaRPr lang="ru-RU" sz="2000" dirty="0"/>
          </a:p>
          <a:p>
            <a:pPr algn="just"/>
            <a:r>
              <a:rPr lang="uz-Cyrl-UZ" sz="2000" dirty="0"/>
              <a:t>- маънавий-маърифий тадбирлар доирасида аниқланган </a:t>
            </a:r>
            <a:r>
              <a:rPr lang="uz-Cyrl-UZ" sz="2000" b="1" dirty="0"/>
              <a:t>51 нафар</a:t>
            </a:r>
            <a:r>
              <a:rPr lang="uz-Cyrl-UZ" sz="2000" dirty="0"/>
              <a:t> </a:t>
            </a:r>
            <a:r>
              <a:rPr lang="uz-Cyrl-UZ" sz="2000" b="1" dirty="0"/>
              <a:t>мутаассибликка мойиллиги бўлган аёллар</a:t>
            </a:r>
            <a:r>
              <a:rPr lang="uz-Cyrl-UZ" sz="2000" dirty="0"/>
              <a:t> билан якка тартибда профилактик суҳбат, семинар-тренинг ўтказилди;</a:t>
            </a:r>
            <a:endParaRPr lang="ru-RU" sz="2000" dirty="0"/>
          </a:p>
          <a:p>
            <a:pPr algn="just"/>
            <a:r>
              <a:rPr lang="uz-Cyrl-UZ" sz="2000" dirty="0"/>
              <a:t>- </a:t>
            </a:r>
            <a:r>
              <a:rPr lang="uz-Cyrl-UZ" sz="2000" b="1" dirty="0"/>
              <a:t>16 390 нафар</a:t>
            </a:r>
            <a:r>
              <a:rPr lang="uz-Cyrl-UZ" sz="2000" dirty="0"/>
              <a:t> ижтимоий ҳимояга муҳтож ва қарамоғида ногирон фарзанди бўлган</a:t>
            </a:r>
            <a:r>
              <a:rPr lang="uz-Cyrl-UZ" sz="2000" b="1" dirty="0"/>
              <a:t> 6 660 нафар</a:t>
            </a:r>
            <a:r>
              <a:rPr lang="uz-Cyrl-UZ" sz="2000" dirty="0"/>
              <a:t> хотин-қизларга бир маротабалик (ҳар бирига </a:t>
            </a:r>
            <a:r>
              <a:rPr lang="uz-Cyrl-UZ" sz="2000" b="1" dirty="0"/>
              <a:t>1 млн 200</a:t>
            </a:r>
            <a:r>
              <a:rPr lang="uz-Cyrl-UZ" sz="2000" dirty="0"/>
              <a:t> </a:t>
            </a:r>
            <a:r>
              <a:rPr lang="uz-Cyrl-UZ" sz="2000" b="1" dirty="0"/>
              <a:t>минг</a:t>
            </a:r>
            <a:r>
              <a:rPr lang="uz-Cyrl-UZ" sz="2000" dirty="0"/>
              <a:t> сўм) моддий ёрдам ажратилди; </a:t>
            </a:r>
            <a:endParaRPr lang="ru-RU" sz="2000" dirty="0"/>
          </a:p>
          <a:p>
            <a:pPr algn="just"/>
            <a:r>
              <a:rPr lang="uz-Cyrl-UZ" sz="2000" dirty="0"/>
              <a:t>- </a:t>
            </a:r>
            <a:r>
              <a:rPr lang="uz-Cyrl-UZ" sz="2000" b="1" dirty="0"/>
              <a:t>230 нафар</a:t>
            </a:r>
            <a:r>
              <a:rPr lang="uz-Cyrl-UZ" sz="2000" dirty="0"/>
              <a:t> профилактик ҳисобдаги хотин-қизлар билан давра суҳбатлари ташкиллаштирилди;</a:t>
            </a:r>
            <a:endParaRPr lang="ru-RU" sz="2000" dirty="0"/>
          </a:p>
          <a:p>
            <a:pPr algn="just"/>
            <a:r>
              <a:rPr lang="uz-Cyrl-UZ" sz="2000" dirty="0"/>
              <a:t>- </a:t>
            </a:r>
            <a:r>
              <a:rPr lang="uz-Cyrl-UZ" sz="2000" b="1" dirty="0"/>
              <a:t>25 696 нафар</a:t>
            </a:r>
            <a:r>
              <a:rPr lang="uz-Cyrl-UZ" sz="2000" dirty="0"/>
              <a:t> хотин-қизларга психологик, ҳуқуқий ёрдам кўрсатилди. Бунда Тошкент шаҳар ИИБ, Миллий гвардия психологлари фаол иштирок этди. </a:t>
            </a:r>
            <a:endParaRPr lang="ru-RU" sz="2000" dirty="0"/>
          </a:p>
          <a:p>
            <a:pPr algn="just"/>
            <a:r>
              <a:rPr lang="uz-Cyrl-UZ" sz="2000" dirty="0"/>
              <a:t>Умуман, Тошкент шаҳрининг </a:t>
            </a:r>
            <a:r>
              <a:rPr lang="uz-Cyrl-UZ" sz="2000" b="1" dirty="0"/>
              <a:t>356</a:t>
            </a:r>
            <a:r>
              <a:rPr lang="uz-Cyrl-UZ" sz="2000" dirty="0"/>
              <a:t> та маҳалласида ташкил қилинган тарғибот тадбирларига </a:t>
            </a:r>
            <a:r>
              <a:rPr lang="uz-Cyrl-UZ" sz="2000" b="1" dirty="0"/>
              <a:t>20</a:t>
            </a:r>
            <a:r>
              <a:rPr lang="uz-Cyrl-UZ" sz="2000" dirty="0"/>
              <a:t> </a:t>
            </a:r>
            <a:r>
              <a:rPr lang="uz-Cyrl-UZ" sz="2000" b="1" dirty="0"/>
              <a:t>минг</a:t>
            </a:r>
            <a:r>
              <a:rPr lang="uz-Cyrl-UZ" sz="2000" dirty="0"/>
              <a:t>га яқин муаммоли хотин-қизлар қамраб олинди. </a:t>
            </a:r>
            <a:endParaRPr lang="ru-RU" sz="20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90201" y="1463040"/>
            <a:ext cx="11122429" cy="508046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uz-Cyrl-UZ" sz="2000" b="1" dirty="0">
                <a:solidFill>
                  <a:srgbClr val="0070C0"/>
                </a:solidFill>
              </a:rPr>
              <a:t>Хотин-қизлар фаоллари йўналишида </a:t>
            </a:r>
            <a:endParaRPr lang="ru-RU" sz="2000" dirty="0">
              <a:solidFill>
                <a:srgbClr val="0070C0"/>
              </a:solidFill>
            </a:endParaRPr>
          </a:p>
          <a:p>
            <a:pPr algn="just"/>
            <a:r>
              <a:rPr lang="uz-Cyrl-UZ" sz="2000" dirty="0"/>
              <a:t>- </a:t>
            </a:r>
            <a:r>
              <a:rPr lang="uz-Cyrl-UZ" sz="2000" b="1" dirty="0">
                <a:solidFill>
                  <a:srgbClr val="C00000"/>
                </a:solidFill>
              </a:rPr>
              <a:t>588</a:t>
            </a:r>
            <a:r>
              <a:rPr lang="uz-Cyrl-UZ" sz="2000" dirty="0"/>
              <a:t> нафар маҳалла хотин-қизлар фаоллари томонидан ўтган </a:t>
            </a:r>
            <a:r>
              <a:rPr lang="uz-Cyrl-UZ" sz="2000" b="1" dirty="0">
                <a:solidFill>
                  <a:srgbClr val="002060"/>
                </a:solidFill>
              </a:rPr>
              <a:t>“Аёллар дафтари”</a:t>
            </a:r>
            <a:r>
              <a:rPr lang="uz-Cyrl-UZ" sz="2000" dirty="0"/>
              <a:t>га киритилган </a:t>
            </a:r>
            <a:r>
              <a:rPr lang="uz-Cyrl-UZ" sz="2000" b="1" dirty="0">
                <a:solidFill>
                  <a:srgbClr val="C00000"/>
                </a:solidFill>
              </a:rPr>
              <a:t>98 005</a:t>
            </a:r>
            <a:r>
              <a:rPr lang="uz-Cyrl-UZ" sz="2000" b="1" dirty="0"/>
              <a:t> </a:t>
            </a:r>
            <a:r>
              <a:rPr lang="uz-Cyrl-UZ" sz="2000" dirty="0"/>
              <a:t>нафар хотин-қизлардан </a:t>
            </a:r>
            <a:r>
              <a:rPr lang="uz-Cyrl-UZ" sz="2000" b="1" dirty="0">
                <a:solidFill>
                  <a:srgbClr val="C00000"/>
                </a:solidFill>
              </a:rPr>
              <a:t>26 479 </a:t>
            </a:r>
            <a:r>
              <a:rPr lang="uz-Cyrl-UZ" sz="2000" dirty="0"/>
              <a:t>нафарининг бандлиги таъминланди;</a:t>
            </a:r>
            <a:endParaRPr lang="ru-RU" sz="2000" dirty="0"/>
          </a:p>
          <a:p>
            <a:pPr algn="just"/>
            <a:r>
              <a:rPr lang="uz-Cyrl-UZ" sz="2000" dirty="0"/>
              <a:t>- </a:t>
            </a:r>
            <a:r>
              <a:rPr lang="uz-Cyrl-UZ" sz="2000" b="1" dirty="0">
                <a:solidFill>
                  <a:srgbClr val="C00000"/>
                </a:solidFill>
              </a:rPr>
              <a:t>120</a:t>
            </a:r>
            <a:r>
              <a:rPr lang="uz-Cyrl-UZ" sz="2000" b="1" dirty="0"/>
              <a:t> </a:t>
            </a:r>
            <a:r>
              <a:rPr lang="uz-Cyrl-UZ" sz="2000" dirty="0"/>
              <a:t>нафар</a:t>
            </a:r>
            <a:r>
              <a:rPr lang="uz-Cyrl-UZ" sz="2000" dirty="0">
                <a:solidFill>
                  <a:srgbClr val="002060"/>
                </a:solidFill>
              </a:rPr>
              <a:t> </a:t>
            </a:r>
            <a:r>
              <a:rPr lang="uz-Cyrl-UZ" sz="2000" dirty="0"/>
              <a:t>хотин-қизлар турли йўналишларда </a:t>
            </a:r>
            <a:r>
              <a:rPr lang="uz-Cyrl-UZ" sz="2000" b="1" dirty="0">
                <a:solidFill>
                  <a:srgbClr val="002060"/>
                </a:solidFill>
              </a:rPr>
              <a:t>“Моно марказ”</a:t>
            </a:r>
            <a:r>
              <a:rPr lang="uz-Cyrl-UZ" sz="2000" dirty="0"/>
              <a:t>да ўқитилди;</a:t>
            </a:r>
            <a:endParaRPr lang="ru-RU" sz="2000" dirty="0"/>
          </a:p>
          <a:p>
            <a:pPr algn="just"/>
            <a:r>
              <a:rPr lang="uz-Cyrl-UZ" sz="2000" dirty="0"/>
              <a:t>- маънавий-маърифий тадбирлар доирасида аниқланган </a:t>
            </a:r>
            <a:r>
              <a:rPr lang="uz-Cyrl-UZ" sz="2000" b="1" dirty="0">
                <a:solidFill>
                  <a:srgbClr val="C00000"/>
                </a:solidFill>
              </a:rPr>
              <a:t>51</a:t>
            </a:r>
            <a:r>
              <a:rPr lang="uz-Cyrl-UZ" sz="2000" b="1" dirty="0"/>
              <a:t> </a:t>
            </a:r>
            <a:r>
              <a:rPr lang="uz-Cyrl-UZ" sz="2000" dirty="0"/>
              <a:t>нафар</a:t>
            </a:r>
            <a:r>
              <a:rPr lang="uz-Cyrl-UZ" sz="2000" dirty="0">
                <a:solidFill>
                  <a:srgbClr val="002060"/>
                </a:solidFill>
              </a:rPr>
              <a:t> </a:t>
            </a:r>
            <a:r>
              <a:rPr lang="uz-Cyrl-UZ" sz="2000" b="1" dirty="0">
                <a:solidFill>
                  <a:srgbClr val="002060"/>
                </a:solidFill>
              </a:rPr>
              <a:t>мутаассибликка мойиллиги бўлган аёллар</a:t>
            </a:r>
            <a:r>
              <a:rPr lang="uz-Cyrl-UZ" sz="2000" dirty="0">
                <a:solidFill>
                  <a:srgbClr val="002060"/>
                </a:solidFill>
              </a:rPr>
              <a:t> </a:t>
            </a:r>
            <a:r>
              <a:rPr lang="uz-Cyrl-UZ" sz="2000" dirty="0"/>
              <a:t>билан якка тартибда профилактик </a:t>
            </a:r>
            <a:r>
              <a:rPr lang="uz-Cyrl-UZ" sz="2000" b="1" dirty="0">
                <a:solidFill>
                  <a:srgbClr val="002060"/>
                </a:solidFill>
              </a:rPr>
              <a:t>суҳбат, семинар-тренинг </a:t>
            </a:r>
            <a:r>
              <a:rPr lang="uz-Cyrl-UZ" sz="2000" dirty="0"/>
              <a:t>ўтказилди;</a:t>
            </a:r>
            <a:endParaRPr lang="ru-RU" sz="2000" dirty="0"/>
          </a:p>
          <a:p>
            <a:pPr algn="just"/>
            <a:r>
              <a:rPr lang="uz-Cyrl-UZ" sz="2000" dirty="0"/>
              <a:t>- </a:t>
            </a:r>
            <a:r>
              <a:rPr lang="uz-Cyrl-UZ" sz="2000" b="1" dirty="0">
                <a:solidFill>
                  <a:srgbClr val="C00000"/>
                </a:solidFill>
              </a:rPr>
              <a:t>16 390 </a:t>
            </a:r>
            <a:r>
              <a:rPr lang="uz-Cyrl-UZ" sz="2000" dirty="0"/>
              <a:t>нафар ижтимоий ҳимояга муҳтож ва қарамоғида ногирон фарзанди бўлган</a:t>
            </a:r>
            <a:r>
              <a:rPr lang="uz-Cyrl-UZ" sz="2000" b="1" dirty="0"/>
              <a:t> </a:t>
            </a:r>
            <a:r>
              <a:rPr lang="uz-Cyrl-UZ" sz="2000" b="1" dirty="0">
                <a:solidFill>
                  <a:srgbClr val="C00000"/>
                </a:solidFill>
              </a:rPr>
              <a:t>6 660 </a:t>
            </a:r>
            <a:r>
              <a:rPr lang="uz-Cyrl-UZ" sz="2000" dirty="0"/>
              <a:t>нафар хотин-қизларга бир маротабалик (ҳар бирига </a:t>
            </a:r>
            <a:r>
              <a:rPr lang="uz-Cyrl-UZ" sz="2000" b="1" dirty="0">
                <a:solidFill>
                  <a:srgbClr val="C00000"/>
                </a:solidFill>
              </a:rPr>
              <a:t>1</a:t>
            </a:r>
            <a:r>
              <a:rPr lang="uz-Cyrl-UZ" sz="2000" b="1" dirty="0"/>
              <a:t> </a:t>
            </a:r>
            <a:r>
              <a:rPr lang="uz-Cyrl-UZ" sz="2000" b="1" dirty="0">
                <a:solidFill>
                  <a:srgbClr val="002060"/>
                </a:solidFill>
              </a:rPr>
              <a:t>млн</a:t>
            </a:r>
            <a:r>
              <a:rPr lang="uz-Cyrl-UZ" sz="2000" b="1" dirty="0"/>
              <a:t> </a:t>
            </a:r>
            <a:r>
              <a:rPr lang="uz-Cyrl-UZ" sz="2000" b="1" dirty="0">
                <a:solidFill>
                  <a:srgbClr val="C00000"/>
                </a:solidFill>
              </a:rPr>
              <a:t>200</a:t>
            </a:r>
            <a:r>
              <a:rPr lang="uz-Cyrl-UZ" sz="2000" dirty="0"/>
              <a:t> </a:t>
            </a:r>
            <a:r>
              <a:rPr lang="uz-Cyrl-UZ" sz="2000" b="1" dirty="0">
                <a:solidFill>
                  <a:srgbClr val="002060"/>
                </a:solidFill>
              </a:rPr>
              <a:t>минг</a:t>
            </a:r>
            <a:r>
              <a:rPr lang="uz-Cyrl-UZ" sz="2000" dirty="0"/>
              <a:t> сўм) </a:t>
            </a:r>
            <a:r>
              <a:rPr lang="uz-Cyrl-UZ" sz="2000" b="1" dirty="0">
                <a:solidFill>
                  <a:srgbClr val="002060"/>
                </a:solidFill>
              </a:rPr>
              <a:t>моддий ёрдам</a:t>
            </a:r>
            <a:r>
              <a:rPr lang="uz-Cyrl-UZ" sz="2000" dirty="0"/>
              <a:t> ажратилди; </a:t>
            </a:r>
            <a:endParaRPr lang="ru-RU" sz="2000" dirty="0"/>
          </a:p>
          <a:p>
            <a:pPr algn="just"/>
            <a:r>
              <a:rPr lang="uz-Cyrl-UZ" sz="2000" dirty="0"/>
              <a:t>- </a:t>
            </a:r>
            <a:r>
              <a:rPr lang="uz-Cyrl-UZ" sz="2000" b="1" dirty="0">
                <a:solidFill>
                  <a:srgbClr val="C00000"/>
                </a:solidFill>
              </a:rPr>
              <a:t>230</a:t>
            </a:r>
            <a:r>
              <a:rPr lang="uz-Cyrl-UZ" sz="2000" b="1" dirty="0"/>
              <a:t> </a:t>
            </a:r>
            <a:r>
              <a:rPr lang="uz-Cyrl-UZ" sz="2000" dirty="0"/>
              <a:t>нафар профилактик ҳисобдаги хотин-қизлар билан </a:t>
            </a:r>
            <a:r>
              <a:rPr lang="uz-Cyrl-UZ" sz="2000" b="1" dirty="0">
                <a:solidFill>
                  <a:srgbClr val="002060"/>
                </a:solidFill>
              </a:rPr>
              <a:t>давра суҳбатлари </a:t>
            </a:r>
            <a:r>
              <a:rPr lang="uz-Cyrl-UZ" sz="2000" dirty="0"/>
              <a:t>ташкиллаштирилди;</a:t>
            </a:r>
            <a:endParaRPr lang="ru-RU" sz="2000" dirty="0"/>
          </a:p>
          <a:p>
            <a:pPr algn="just"/>
            <a:r>
              <a:rPr lang="uz-Cyrl-UZ" sz="2000" dirty="0"/>
              <a:t>- </a:t>
            </a:r>
            <a:r>
              <a:rPr lang="uz-Cyrl-UZ" sz="2000" b="1" dirty="0">
                <a:solidFill>
                  <a:srgbClr val="C00000"/>
                </a:solidFill>
              </a:rPr>
              <a:t>25 696 </a:t>
            </a:r>
            <a:r>
              <a:rPr lang="uz-Cyrl-UZ" sz="2000" dirty="0"/>
              <a:t>нафар хотин-қизларга </a:t>
            </a:r>
            <a:r>
              <a:rPr lang="uz-Cyrl-UZ" sz="2000" b="1" dirty="0">
                <a:solidFill>
                  <a:srgbClr val="002060"/>
                </a:solidFill>
              </a:rPr>
              <a:t>психологик, ҳуқуқий ёрдам </a:t>
            </a:r>
            <a:r>
              <a:rPr lang="uz-Cyrl-UZ" sz="2000" dirty="0"/>
              <a:t>кўрсатилди. Бунда Тошкент шаҳар ИИБ, Миллий гвардия психологлари фаол иштирок этди. </a:t>
            </a:r>
            <a:endParaRPr lang="ru-RU" sz="2000" dirty="0"/>
          </a:p>
          <a:p>
            <a:pPr algn="just"/>
            <a:r>
              <a:rPr lang="uz-Cyrl-UZ" sz="2000" dirty="0"/>
              <a:t>Умуман, Тошкент шаҳрининг </a:t>
            </a:r>
            <a:r>
              <a:rPr lang="uz-Cyrl-UZ" sz="2000" b="1" dirty="0">
                <a:solidFill>
                  <a:srgbClr val="C00000"/>
                </a:solidFill>
              </a:rPr>
              <a:t>356</a:t>
            </a:r>
            <a:r>
              <a:rPr lang="uz-Cyrl-UZ" sz="2000" dirty="0"/>
              <a:t> та маҳалласида ташкил қилинган тарғибот тадбирларига </a:t>
            </a:r>
            <a:r>
              <a:rPr lang="uz-Cyrl-UZ" sz="2000" b="1" dirty="0">
                <a:solidFill>
                  <a:srgbClr val="C00000"/>
                </a:solidFill>
              </a:rPr>
              <a:t>20</a:t>
            </a:r>
            <a:r>
              <a:rPr lang="uz-Cyrl-UZ" sz="2000" dirty="0"/>
              <a:t> </a:t>
            </a:r>
            <a:r>
              <a:rPr lang="uz-Cyrl-UZ" sz="2000" b="1" dirty="0">
                <a:solidFill>
                  <a:srgbClr val="002060"/>
                </a:solidFill>
              </a:rPr>
              <a:t>минг</a:t>
            </a:r>
            <a:r>
              <a:rPr lang="uz-Cyrl-UZ" sz="2000" dirty="0"/>
              <a:t>га яқин муаммоли хотин-қизлар </a:t>
            </a:r>
            <a:r>
              <a:rPr lang="uz-Cyrl-UZ" sz="2000" b="1" dirty="0">
                <a:solidFill>
                  <a:srgbClr val="002060"/>
                </a:solidFill>
              </a:rPr>
              <a:t>қамраб олинди. 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579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65265" y="399012"/>
            <a:ext cx="11114117" cy="582722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defRPr/>
            </a:pPr>
            <a:r>
              <a:rPr lang="uz-Cyrl-UZ" sz="2200" b="1" dirty="0">
                <a:solidFill>
                  <a:srgbClr val="0070C0"/>
                </a:solidFill>
              </a:rPr>
              <a:t>Маҳаллий ҳокимликлар ҳузуридаги Ижтимоий мослашиш марказлари фаолияти</a:t>
            </a:r>
          </a:p>
          <a:p>
            <a:pPr algn="just"/>
            <a:r>
              <a:rPr lang="uz-Cyrl-UZ" sz="2200" dirty="0"/>
              <a:t>- </a:t>
            </a:r>
            <a:r>
              <a:rPr lang="uz-Cyrl-UZ" sz="2200" b="1" dirty="0">
                <a:solidFill>
                  <a:srgbClr val="C00000"/>
                </a:solidFill>
              </a:rPr>
              <a:t>1 391</a:t>
            </a:r>
            <a:r>
              <a:rPr lang="uz-Cyrl-UZ" sz="2200" dirty="0">
                <a:solidFill>
                  <a:srgbClr val="C00000"/>
                </a:solidFill>
              </a:rPr>
              <a:t> </a:t>
            </a:r>
            <a:r>
              <a:rPr lang="uz-Cyrl-UZ" sz="2200" dirty="0"/>
              <a:t>нафар (шундан </a:t>
            </a:r>
            <a:r>
              <a:rPr lang="uz-Cyrl-UZ" sz="2200" b="1" dirty="0">
                <a:solidFill>
                  <a:srgbClr val="C00000"/>
                </a:solidFill>
              </a:rPr>
              <a:t>81</a:t>
            </a:r>
            <a:r>
              <a:rPr lang="uz-Cyrl-UZ" sz="2200" dirty="0">
                <a:solidFill>
                  <a:srgbClr val="C00000"/>
                </a:solidFill>
              </a:rPr>
              <a:t> </a:t>
            </a:r>
            <a:r>
              <a:rPr lang="uz-Cyrl-UZ" sz="2200" dirty="0"/>
              <a:t>нафари аёл) ЖИЭМдан озод этилган шахсларнинг </a:t>
            </a:r>
            <a:r>
              <a:rPr lang="uz-Cyrl-UZ" sz="2200" b="1" dirty="0">
                <a:solidFill>
                  <a:srgbClr val="002060"/>
                </a:solidFill>
              </a:rPr>
              <a:t>рўйхат</a:t>
            </a:r>
            <a:r>
              <a:rPr lang="uz-Cyrl-UZ" sz="2200" dirty="0"/>
              <a:t>и шакллантирилди ҳамда маҳалла раислари, хотин-қизлар фаоли ва ёшлар етакчилари уларга </a:t>
            </a:r>
            <a:r>
              <a:rPr lang="uz-Cyrl-UZ" sz="2200" b="1" dirty="0">
                <a:solidFill>
                  <a:srgbClr val="002060"/>
                </a:solidFill>
              </a:rPr>
              <a:t>масъул мурабийлар</a:t>
            </a:r>
            <a:r>
              <a:rPr lang="uz-Cyrl-UZ" sz="2200" dirty="0">
                <a:solidFill>
                  <a:srgbClr val="002060"/>
                </a:solidFill>
              </a:rPr>
              <a:t> </a:t>
            </a:r>
            <a:r>
              <a:rPr lang="uz-Cyrl-UZ" sz="2200" dirty="0"/>
              <a:t>этиб бириктирилди;</a:t>
            </a:r>
            <a:endParaRPr lang="ru-RU" sz="2200" dirty="0"/>
          </a:p>
          <a:p>
            <a:pPr algn="just"/>
            <a:r>
              <a:rPr lang="uz-Cyrl-UZ" sz="2200" dirty="0"/>
              <a:t>- ушбу шахслар оилавий поликлиникаларда тўлиқ </a:t>
            </a:r>
            <a:r>
              <a:rPr lang="uz-Cyrl-UZ" sz="2200" b="1" dirty="0">
                <a:solidFill>
                  <a:srgbClr val="002060"/>
                </a:solidFill>
              </a:rPr>
              <a:t>тиббий кўрик</a:t>
            </a:r>
            <a:r>
              <a:rPr lang="uz-Cyrl-UZ" sz="2200" dirty="0"/>
              <a:t>дан ўтказилди;</a:t>
            </a:r>
            <a:endParaRPr lang="ru-RU" sz="2200" dirty="0"/>
          </a:p>
          <a:p>
            <a:pPr algn="just"/>
            <a:r>
              <a:rPr lang="uz-Cyrl-UZ" sz="2200" dirty="0"/>
              <a:t>- меҳнатга лаёқатли деб топилган шахсларнинг </a:t>
            </a:r>
            <a:r>
              <a:rPr lang="uz-Cyrl-UZ" sz="2200" b="1" dirty="0">
                <a:solidFill>
                  <a:srgbClr val="C00000"/>
                </a:solidFill>
              </a:rPr>
              <a:t>958</a:t>
            </a:r>
            <a:r>
              <a:rPr lang="uz-Cyrl-UZ" sz="2200" dirty="0"/>
              <a:t> нафари </a:t>
            </a:r>
            <a:r>
              <a:rPr lang="uz-Cyrl-UZ" sz="2200" b="1" dirty="0">
                <a:solidFill>
                  <a:srgbClr val="002060"/>
                </a:solidFill>
              </a:rPr>
              <a:t>мунтазам</a:t>
            </a:r>
            <a:r>
              <a:rPr lang="uz-Cyrl-UZ" sz="2200" dirty="0">
                <a:solidFill>
                  <a:srgbClr val="002060"/>
                </a:solidFill>
              </a:rPr>
              <a:t> </a:t>
            </a:r>
            <a:r>
              <a:rPr lang="uz-Cyrl-UZ" sz="2200" b="1" dirty="0">
                <a:solidFill>
                  <a:srgbClr val="002060"/>
                </a:solidFill>
              </a:rPr>
              <a:t>иш билан таъминланди</a:t>
            </a:r>
            <a:r>
              <a:rPr lang="uz-Cyrl-UZ" sz="2200" dirty="0">
                <a:solidFill>
                  <a:srgbClr val="002060"/>
                </a:solidFill>
              </a:rPr>
              <a:t>.</a:t>
            </a:r>
            <a:endParaRPr lang="ru-RU" sz="2200" dirty="0">
              <a:solidFill>
                <a:srgbClr val="002060"/>
              </a:solidFill>
            </a:endParaRPr>
          </a:p>
          <a:p>
            <a:pPr algn="just"/>
            <a:endParaRPr lang="uz-Cyrl-UZ" sz="2200" b="1" dirty="0">
              <a:solidFill>
                <a:srgbClr val="0070C0"/>
              </a:solidFill>
            </a:endParaRPr>
          </a:p>
          <a:p>
            <a:pPr algn="just"/>
            <a:r>
              <a:rPr lang="uz-Cyrl-UZ" sz="2200" b="1" dirty="0">
                <a:solidFill>
                  <a:srgbClr val="0070C0"/>
                </a:solidFill>
              </a:rPr>
              <a:t>Профилактика инспекторлари томонидан амалга оширилган ишлар</a:t>
            </a:r>
            <a:endParaRPr lang="ru-RU" sz="2200" b="1" dirty="0">
              <a:solidFill>
                <a:srgbClr val="0070C0"/>
              </a:solidFill>
            </a:endParaRPr>
          </a:p>
          <a:p>
            <a:pPr algn="just"/>
            <a:r>
              <a:rPr lang="uz-Cyrl-UZ" sz="2200" dirty="0"/>
              <a:t>- Жазо муддатини ўтаб чиққан, афв этилган шахслар билан бевосита сектор раҳбарлари томонидан </a:t>
            </a:r>
            <a:r>
              <a:rPr lang="uz-Cyrl-UZ" sz="2200" b="1" dirty="0">
                <a:solidFill>
                  <a:srgbClr val="002060"/>
                </a:solidFill>
              </a:rPr>
              <a:t>суҳбат</a:t>
            </a:r>
            <a:r>
              <a:rPr lang="uz-Cyrl-UZ" sz="2200" dirty="0"/>
              <a:t> ўтказилиб, </a:t>
            </a:r>
            <a:r>
              <a:rPr lang="uz-Cyrl-UZ" sz="2200" b="1" dirty="0">
                <a:solidFill>
                  <a:srgbClr val="002060"/>
                </a:solidFill>
              </a:rPr>
              <a:t>муаммо ва мақсадлари </a:t>
            </a:r>
            <a:r>
              <a:rPr lang="uz-Cyrl-UZ" sz="2200" dirty="0"/>
              <a:t>аниқланди;</a:t>
            </a:r>
          </a:p>
          <a:p>
            <a:pPr marL="342900" indent="-342900" algn="just">
              <a:buFontTx/>
              <a:buChar char="-"/>
            </a:pPr>
            <a:r>
              <a:rPr lang="uz-Cyrl-UZ" sz="2200" dirty="0"/>
              <a:t>жорий йил давомида аниқланган </a:t>
            </a:r>
            <a:r>
              <a:rPr lang="uz-Cyrl-UZ" sz="2200" b="1" dirty="0">
                <a:solidFill>
                  <a:srgbClr val="C00000"/>
                </a:solidFill>
              </a:rPr>
              <a:t>86</a:t>
            </a:r>
            <a:r>
              <a:rPr lang="uz-Cyrl-UZ" sz="2200" dirty="0">
                <a:solidFill>
                  <a:srgbClr val="C00000"/>
                </a:solidFill>
              </a:rPr>
              <a:t> </a:t>
            </a:r>
            <a:r>
              <a:rPr lang="uz-Cyrl-UZ" sz="2200" dirty="0"/>
              <a:t>та </a:t>
            </a:r>
            <a:r>
              <a:rPr lang="uz-Cyrl-UZ" sz="2200" b="1" dirty="0">
                <a:solidFill>
                  <a:srgbClr val="002060"/>
                </a:solidFill>
              </a:rPr>
              <a:t>муаммо</a:t>
            </a:r>
            <a:r>
              <a:rPr lang="uz-Cyrl-UZ" sz="2200" dirty="0"/>
              <a:t>нинг </a:t>
            </a:r>
            <a:r>
              <a:rPr lang="uz-Cyrl-UZ" sz="2200" b="1" dirty="0">
                <a:solidFill>
                  <a:srgbClr val="C00000"/>
                </a:solidFill>
              </a:rPr>
              <a:t>82 </a:t>
            </a:r>
            <a:r>
              <a:rPr lang="uz-Cyrl-UZ" sz="2200" dirty="0"/>
              <a:t>таси ҳал этилган;</a:t>
            </a:r>
          </a:p>
          <a:p>
            <a:pPr marL="342900" indent="-342900" algn="just">
              <a:buFontTx/>
              <a:buChar char="-"/>
            </a:pPr>
            <a:r>
              <a:rPr lang="uz-Cyrl-UZ" sz="2200" dirty="0"/>
              <a:t>яшаш манзилидаги ижтимоий кўмакка муҳтож шахслар билан </a:t>
            </a:r>
            <a:r>
              <a:rPr lang="uz-Cyrl-UZ" sz="2200" b="1" dirty="0">
                <a:solidFill>
                  <a:srgbClr val="C00000"/>
                </a:solidFill>
              </a:rPr>
              <a:t>3 501</a:t>
            </a:r>
            <a:r>
              <a:rPr lang="uz-Cyrl-UZ" sz="2200" b="1" dirty="0"/>
              <a:t> </a:t>
            </a:r>
            <a:r>
              <a:rPr lang="uz-Cyrl-UZ" sz="2200" dirty="0"/>
              <a:t>маротаба </a:t>
            </a:r>
            <a:r>
              <a:rPr lang="uz-Cyrl-UZ" sz="2200" b="1" dirty="0">
                <a:solidFill>
                  <a:srgbClr val="002060"/>
                </a:solidFill>
              </a:rPr>
              <a:t>суҳбатлар</a:t>
            </a:r>
            <a:r>
              <a:rPr lang="uz-Cyrl-UZ" sz="2200" dirty="0"/>
              <a:t> ўтказилди. 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2708661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65265" y="399012"/>
            <a:ext cx="11114117" cy="582722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uz-Cyrl-UZ" b="1" dirty="0">
                <a:solidFill>
                  <a:srgbClr val="0070C0"/>
                </a:solidFill>
              </a:rPr>
              <a:t>Юнусобод тумани мисолида ижтимоийлашув тадбирлари </a:t>
            </a:r>
            <a:endParaRPr lang="ru-RU" b="1" dirty="0">
              <a:solidFill>
                <a:srgbClr val="0070C0"/>
              </a:solidFill>
            </a:endParaRPr>
          </a:p>
          <a:p>
            <a:r>
              <a:rPr lang="uz-Cyrl-UZ" b="1" dirty="0"/>
              <a:t>	</a:t>
            </a:r>
            <a:r>
              <a:rPr lang="uz-Cyrl-UZ" b="1" dirty="0">
                <a:solidFill>
                  <a:srgbClr val="C00000"/>
                </a:solidFill>
              </a:rPr>
              <a:t>64</a:t>
            </a:r>
            <a:r>
              <a:rPr lang="uz-Cyrl-UZ" b="1" dirty="0"/>
              <a:t> </a:t>
            </a:r>
            <a:r>
              <a:rPr lang="uz-Cyrl-UZ" b="1" dirty="0">
                <a:solidFill>
                  <a:srgbClr val="0070C0"/>
                </a:solidFill>
              </a:rPr>
              <a:t>та</a:t>
            </a:r>
            <a:r>
              <a:rPr lang="uz-Cyrl-UZ" dirty="0">
                <a:solidFill>
                  <a:srgbClr val="0070C0"/>
                </a:solidFill>
              </a:rPr>
              <a:t> </a:t>
            </a:r>
            <a:r>
              <a:rPr lang="uz-Cyrl-UZ" b="1" dirty="0">
                <a:solidFill>
                  <a:srgbClr val="0070C0"/>
                </a:solidFill>
              </a:rPr>
              <a:t>МФЙ раислари</a:t>
            </a:r>
            <a:r>
              <a:rPr lang="uz-Cyrl-UZ" dirty="0">
                <a:solidFill>
                  <a:srgbClr val="0070C0"/>
                </a:solidFill>
              </a:rPr>
              <a:t> </a:t>
            </a:r>
            <a:r>
              <a:rPr lang="uz-Cyrl-UZ" dirty="0"/>
              <a:t>томонидан ижтимоий кўмакка муҳтож, мутаассиб кайфиятдаги оилалар уй-жойлари таъмирланди, моддий ёрдам кўрсатилди;</a:t>
            </a:r>
            <a:endParaRPr lang="ru-RU" dirty="0"/>
          </a:p>
          <a:p>
            <a:r>
              <a:rPr lang="uz-Cyrl-UZ" b="1" dirty="0">
                <a:solidFill>
                  <a:srgbClr val="0070C0"/>
                </a:solidFill>
              </a:rPr>
              <a:t>	туман ҳокими ёрдамчилари</a:t>
            </a:r>
            <a:r>
              <a:rPr lang="uz-Cyrl-UZ" dirty="0">
                <a:solidFill>
                  <a:srgbClr val="0070C0"/>
                </a:solidFill>
              </a:rPr>
              <a:t> </a:t>
            </a:r>
            <a:r>
              <a:rPr lang="uz-Cyrl-UZ" dirty="0"/>
              <a:t>томонидан </a:t>
            </a:r>
            <a:r>
              <a:rPr lang="uz-Cyrl-UZ" b="1" dirty="0">
                <a:solidFill>
                  <a:srgbClr val="C00000"/>
                </a:solidFill>
              </a:rPr>
              <a:t>247</a:t>
            </a:r>
            <a:r>
              <a:rPr lang="uz-Cyrl-UZ" b="1" dirty="0"/>
              <a:t> </a:t>
            </a:r>
            <a:r>
              <a:rPr lang="uz-Cyrl-UZ" dirty="0"/>
              <a:t>нафар жисмоний ва юридик шахсларга жами </a:t>
            </a:r>
            <a:r>
              <a:rPr lang="uz-Cyrl-UZ" b="1" dirty="0">
                <a:solidFill>
                  <a:srgbClr val="C00000"/>
                </a:solidFill>
              </a:rPr>
              <a:t>6.6 </a:t>
            </a:r>
            <a:r>
              <a:rPr lang="uz-Cyrl-UZ" b="1" dirty="0">
                <a:solidFill>
                  <a:srgbClr val="002060"/>
                </a:solidFill>
              </a:rPr>
              <a:t>млрд </a:t>
            </a:r>
            <a:r>
              <a:rPr lang="uz-Cyrl-UZ" dirty="0"/>
              <a:t>сўм кредит ажратиш учун тавсияномалар берилди; </a:t>
            </a:r>
            <a:endParaRPr lang="ru-RU" dirty="0"/>
          </a:p>
          <a:p>
            <a:r>
              <a:rPr lang="uz-Cyrl-UZ" dirty="0"/>
              <a:t>- </a:t>
            </a:r>
            <a:r>
              <a:rPr lang="uz-Cyrl-UZ" b="1" dirty="0">
                <a:solidFill>
                  <a:srgbClr val="C00000"/>
                </a:solidFill>
              </a:rPr>
              <a:t>222 </a:t>
            </a:r>
            <a:r>
              <a:rPr lang="uz-Cyrl-UZ" dirty="0"/>
              <a:t>та жисмоний ва юридик шахсга</a:t>
            </a:r>
            <a:r>
              <a:rPr lang="uz-Cyrl-UZ" dirty="0">
                <a:solidFill>
                  <a:srgbClr val="C00000"/>
                </a:solidFill>
              </a:rPr>
              <a:t> </a:t>
            </a:r>
            <a:r>
              <a:rPr lang="uz-Cyrl-UZ" b="1" dirty="0">
                <a:solidFill>
                  <a:srgbClr val="C00000"/>
                </a:solidFill>
              </a:rPr>
              <a:t>5.5 </a:t>
            </a:r>
            <a:r>
              <a:rPr lang="uz-Cyrl-UZ" b="1" dirty="0">
                <a:solidFill>
                  <a:srgbClr val="002060"/>
                </a:solidFill>
              </a:rPr>
              <a:t>млрд</a:t>
            </a:r>
            <a:r>
              <a:rPr lang="uz-Cyrl-UZ" b="1" dirty="0"/>
              <a:t> </a:t>
            </a:r>
            <a:r>
              <a:rPr lang="uz-Cyrl-UZ" dirty="0"/>
              <a:t>сўм имтиёзли кредитлар ажратилди. </a:t>
            </a:r>
            <a:endParaRPr lang="ru-RU" dirty="0"/>
          </a:p>
          <a:p>
            <a:r>
              <a:rPr lang="uz-Cyrl-UZ" dirty="0"/>
              <a:t>- </a:t>
            </a:r>
            <a:r>
              <a:rPr lang="uz-Cyrl-UZ" b="1" dirty="0">
                <a:solidFill>
                  <a:srgbClr val="C00000"/>
                </a:solidFill>
              </a:rPr>
              <a:t>1 475 </a:t>
            </a:r>
            <a:r>
              <a:rPr lang="uz-Cyrl-UZ" dirty="0"/>
              <a:t>та янги тадбиркорлик субъекти давлат рўйхатидан ўтказилди.</a:t>
            </a:r>
            <a:endParaRPr lang="ru-RU" dirty="0"/>
          </a:p>
          <a:p>
            <a:r>
              <a:rPr lang="uz-Cyrl-UZ" b="1" dirty="0">
                <a:solidFill>
                  <a:srgbClr val="0070C0"/>
                </a:solidFill>
              </a:rPr>
              <a:t>	Хотин-қизлар фаоли </a:t>
            </a:r>
            <a:r>
              <a:rPr lang="uz-Cyrl-UZ" dirty="0"/>
              <a:t>томонидан </a:t>
            </a:r>
            <a:r>
              <a:rPr lang="uz-Cyrl-UZ" b="1" dirty="0">
                <a:solidFill>
                  <a:srgbClr val="C00000"/>
                </a:solidFill>
              </a:rPr>
              <a:t>157</a:t>
            </a:r>
            <a:r>
              <a:rPr lang="uz-Cyrl-UZ" dirty="0"/>
              <a:t> та ажрим ёқасига келиб қолган оила </a:t>
            </a:r>
            <a:r>
              <a:rPr lang="uz-Cyrl-UZ" b="1" dirty="0">
                <a:solidFill>
                  <a:srgbClr val="002060"/>
                </a:solidFill>
              </a:rPr>
              <a:t>яраштирилди;</a:t>
            </a:r>
            <a:endParaRPr lang="ru-RU" b="1" dirty="0">
              <a:solidFill>
                <a:srgbClr val="002060"/>
              </a:solidFill>
            </a:endParaRPr>
          </a:p>
          <a:p>
            <a:r>
              <a:rPr lang="uz-Cyrl-UZ" dirty="0"/>
              <a:t>- </a:t>
            </a:r>
            <a:r>
              <a:rPr lang="uz-Cyrl-UZ" b="1" dirty="0"/>
              <a:t>9 ой</a:t>
            </a:r>
            <a:r>
              <a:rPr lang="uz-Cyrl-UZ" dirty="0"/>
              <a:t> давомида </a:t>
            </a:r>
            <a:r>
              <a:rPr lang="uz-Cyrl-UZ" b="1" dirty="0"/>
              <a:t>164 нафар</a:t>
            </a:r>
            <a:r>
              <a:rPr lang="uz-Cyrl-UZ" dirty="0"/>
              <a:t> аёлга ҳимоя ордери берилди. Шундан </a:t>
            </a:r>
            <a:r>
              <a:rPr lang="uz-Cyrl-UZ" b="1" dirty="0"/>
              <a:t>8 </a:t>
            </a:r>
            <a:r>
              <a:rPr lang="uz-Cyrl-UZ" dirty="0"/>
              <a:t>нафари </a:t>
            </a:r>
            <a:r>
              <a:rPr lang="uz-Cyrl-UZ" b="1" dirty="0"/>
              <a:t>18</a:t>
            </a:r>
            <a:r>
              <a:rPr lang="uz-Cyrl-UZ" dirty="0"/>
              <a:t> ёшга тўлмаган, </a:t>
            </a:r>
            <a:r>
              <a:rPr lang="uz-Cyrl-UZ" b="1" dirty="0"/>
              <a:t>58 нафари</a:t>
            </a:r>
            <a:r>
              <a:rPr lang="uz-Cyrl-UZ" dirty="0"/>
              <a:t> </a:t>
            </a:r>
            <a:r>
              <a:rPr lang="uz-Cyrl-UZ" b="1" dirty="0"/>
              <a:t>18-30</a:t>
            </a:r>
            <a:r>
              <a:rPr lang="uz-Cyrl-UZ" dirty="0"/>
              <a:t> ёшли аёлларга тўғри келади.</a:t>
            </a:r>
            <a:endParaRPr lang="ru-RU" dirty="0"/>
          </a:p>
          <a:p>
            <a:r>
              <a:rPr lang="uz-Cyrl-UZ" dirty="0"/>
              <a:t>- </a:t>
            </a:r>
            <a:r>
              <a:rPr lang="uz-Cyrl-UZ" b="1" dirty="0"/>
              <a:t>“Аёллар дафтари”</a:t>
            </a:r>
            <a:r>
              <a:rPr lang="uz-Cyrl-UZ" dirty="0"/>
              <a:t>нинг 4-босқичига киритилган </a:t>
            </a:r>
            <a:r>
              <a:rPr lang="uz-Cyrl-UZ" b="1" dirty="0"/>
              <a:t>12 919</a:t>
            </a:r>
            <a:r>
              <a:rPr lang="uz-Cyrl-UZ" dirty="0"/>
              <a:t> нафар эҳтиёжманд хотин-қизнинг </a:t>
            </a:r>
            <a:r>
              <a:rPr lang="uz-Cyrl-UZ" b="1" dirty="0"/>
              <a:t>928 </a:t>
            </a:r>
            <a:r>
              <a:rPr lang="uz-Cyrl-UZ" dirty="0"/>
              <a:t>нафари бандлиги таъминланди, </a:t>
            </a:r>
            <a:r>
              <a:rPr lang="uz-Cyrl-UZ" b="1" dirty="0"/>
              <a:t>301</a:t>
            </a:r>
            <a:r>
              <a:rPr lang="uz-Cyrl-UZ" dirty="0"/>
              <a:t> нафарига </a:t>
            </a:r>
            <a:r>
              <a:rPr lang="uz-Cyrl-UZ" b="1" dirty="0"/>
              <a:t>219 млн 120 минг</a:t>
            </a:r>
            <a:r>
              <a:rPr lang="uz-Cyrl-UZ" dirty="0"/>
              <a:t> сўмлик бир марталик моддий ёрдам (</a:t>
            </a:r>
            <a:r>
              <a:rPr lang="uz-Cyrl-UZ" b="1" dirty="0"/>
              <a:t>660 минг сўмдан</a:t>
            </a:r>
            <a:r>
              <a:rPr lang="uz-Cyrl-UZ" dirty="0"/>
              <a:t>) кўрсатилди.</a:t>
            </a:r>
            <a:endParaRPr lang="ru-RU" dirty="0"/>
          </a:p>
          <a:p>
            <a:r>
              <a:rPr lang="uz-Cyrl-UZ" b="1" dirty="0">
                <a:solidFill>
                  <a:srgbClr val="0070C0"/>
                </a:solidFill>
              </a:rPr>
              <a:t>	Ёшлар етакчилари </a:t>
            </a:r>
            <a:r>
              <a:rPr lang="uz-Cyrl-UZ" dirty="0"/>
              <a:t>томонидан жами </a:t>
            </a:r>
            <a:r>
              <a:rPr lang="uz-Cyrl-UZ" b="1" dirty="0"/>
              <a:t>600 нафар</a:t>
            </a:r>
            <a:r>
              <a:rPr lang="uz-Cyrl-UZ" dirty="0"/>
              <a:t>га яқин “Ёшлар дафтари” га киритилган ёшлар, “Темир дафтар”га киритилган оилалар фарзандлари, бемор болалар, “Меҳрибонлик уйлари” тарбияланувчиларини қўллаб-қувватлаш мақсадида </a:t>
            </a:r>
            <a:r>
              <a:rPr lang="uz-Cyrl-UZ" b="1" dirty="0"/>
              <a:t>2.5</a:t>
            </a:r>
            <a:r>
              <a:rPr lang="uz-Cyrl-UZ" dirty="0"/>
              <a:t> </a:t>
            </a:r>
            <a:r>
              <a:rPr lang="uz-Cyrl-UZ" b="1" dirty="0"/>
              <a:t>млрд</a:t>
            </a:r>
            <a:r>
              <a:rPr lang="uz-Cyrl-UZ" dirty="0"/>
              <a:t> сўмдан ортиқ маблағ ажратилди. </a:t>
            </a:r>
            <a:endParaRPr lang="ru-RU" dirty="0"/>
          </a:p>
          <a:p>
            <a:r>
              <a:rPr lang="uz-Cyrl-UZ" b="1" dirty="0">
                <a:solidFill>
                  <a:srgbClr val="0070C0"/>
                </a:solidFill>
              </a:rPr>
              <a:t>	Маҳалла профлактика инспекторлари</a:t>
            </a:r>
            <a:r>
              <a:rPr lang="uz-Cyrl-UZ" dirty="0">
                <a:solidFill>
                  <a:srgbClr val="0070C0"/>
                </a:solidFill>
              </a:rPr>
              <a:t> </a:t>
            </a:r>
            <a:r>
              <a:rPr lang="uz-Cyrl-UZ" dirty="0"/>
              <a:t>томонидан </a:t>
            </a:r>
            <a:r>
              <a:rPr lang="uz-Cyrl-UZ" b="1" dirty="0"/>
              <a:t>128 нафар</a:t>
            </a:r>
            <a:r>
              <a:rPr lang="uz-Cyrl-UZ" dirty="0"/>
              <a:t> ижтимоий кўмакка муҳтож фуқаро билан йил давомида доимий суҳбатлар ўтказилиб, уларнинг одатий ҳаётга қайтариш учун тизимли ишлар амалга оширилмоқда.  </a:t>
            </a: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65264" y="399012"/>
            <a:ext cx="11114117" cy="582722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uz-Cyrl-UZ" dirty="0"/>
              <a:t>босқичига киритилган </a:t>
            </a:r>
            <a:r>
              <a:rPr lang="uz-Cyrl-UZ" b="1" dirty="0"/>
              <a:t>12 919</a:t>
            </a:r>
            <a:r>
              <a:rPr lang="uz-Cyrl-UZ" dirty="0"/>
              <a:t> нафар эҳтиёжманд хотин-қизнинг </a:t>
            </a:r>
            <a:r>
              <a:rPr lang="uz-Cyrl-UZ" b="1" dirty="0"/>
              <a:t>928 </a:t>
            </a:r>
            <a:r>
              <a:rPr lang="uz-Cyrl-UZ" dirty="0"/>
              <a:t>нафари бандлиги таъминланди, </a:t>
            </a:r>
            <a:r>
              <a:rPr lang="uz-Cyrl-UZ" b="1" dirty="0"/>
              <a:t>301</a:t>
            </a:r>
            <a:r>
              <a:rPr lang="uz-Cyrl-UZ" dirty="0"/>
              <a:t> нафарига </a:t>
            </a:r>
            <a:r>
              <a:rPr lang="uz-Cyrl-UZ" b="1" dirty="0"/>
              <a:t>219 млн 120 минг</a:t>
            </a:r>
            <a:r>
              <a:rPr lang="uz-Cyrl-UZ" dirty="0"/>
              <a:t> сўмлик бир марталик моддий ёрдам (</a:t>
            </a:r>
            <a:r>
              <a:rPr lang="uz-Cyrl-UZ" b="1" dirty="0"/>
              <a:t>660 минг сўмдан</a:t>
            </a:r>
            <a:r>
              <a:rPr lang="uz-Cyrl-UZ" dirty="0"/>
              <a:t>) кўрсатилди.</a:t>
            </a:r>
            <a:endParaRPr lang="ru-RU" dirty="0"/>
          </a:p>
          <a:p>
            <a:r>
              <a:rPr lang="uz-Cyrl-UZ" b="1" dirty="0">
                <a:solidFill>
                  <a:srgbClr val="0070C0"/>
                </a:solidFill>
              </a:rPr>
              <a:t>	Ёшлар етакчилари </a:t>
            </a:r>
            <a:r>
              <a:rPr lang="uz-Cyrl-UZ" dirty="0"/>
              <a:t>томонидан жами </a:t>
            </a:r>
            <a:r>
              <a:rPr lang="uz-Cyrl-UZ" b="1" dirty="0"/>
              <a:t>600 нафар</a:t>
            </a:r>
            <a:r>
              <a:rPr lang="uz-Cyrl-UZ" dirty="0"/>
              <a:t>га яқин “Ёшлар дафтари” га киритилган ёшлар, “Темир дафтар”га киритилган оилалар фарзандлари, бемор болалар, “Меҳрибонлик уйлари” тарбияланувчиларини қўллаб-қувватлаш мақсадида </a:t>
            </a:r>
            <a:r>
              <a:rPr lang="uz-Cyrl-UZ" b="1" dirty="0"/>
              <a:t>2.5</a:t>
            </a:r>
            <a:r>
              <a:rPr lang="uz-Cyrl-UZ" dirty="0"/>
              <a:t> </a:t>
            </a:r>
            <a:r>
              <a:rPr lang="uz-Cyrl-UZ" b="1" dirty="0"/>
              <a:t>млрд</a:t>
            </a:r>
            <a:r>
              <a:rPr lang="uz-Cyrl-UZ" dirty="0"/>
              <a:t> сўмдан ортиқ маблағ ажратилди. </a:t>
            </a:r>
            <a:endParaRPr lang="ru-RU" dirty="0"/>
          </a:p>
          <a:p>
            <a:r>
              <a:rPr lang="uz-Cyrl-UZ" b="1" dirty="0">
                <a:solidFill>
                  <a:srgbClr val="0070C0"/>
                </a:solidFill>
              </a:rPr>
              <a:t>	Маҳалла профлактика инспекторлари</a:t>
            </a:r>
            <a:r>
              <a:rPr lang="uz-Cyrl-UZ" dirty="0">
                <a:solidFill>
                  <a:srgbClr val="0070C0"/>
                </a:solidFill>
              </a:rPr>
              <a:t> </a:t>
            </a:r>
            <a:r>
              <a:rPr lang="uz-Cyrl-UZ" dirty="0"/>
              <a:t>томонидан </a:t>
            </a:r>
            <a:r>
              <a:rPr lang="uz-Cyrl-UZ" b="1" dirty="0"/>
              <a:t>128 нафар</a:t>
            </a:r>
            <a:r>
              <a:rPr lang="uz-Cyrl-UZ" dirty="0"/>
              <a:t> ижтимоий кўмакка муҳтож фуқаро билан йил давомида доимий суҳбатлар ўтказилиб, уларнинг одатий ҳаётга қайтариш учун тизимли ишлар амалга оширилмоқда.  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5513" y="340822"/>
            <a:ext cx="11213867" cy="605997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uz-Cyrl-UZ" sz="2400" b="1" dirty="0">
                <a:solidFill>
                  <a:schemeClr val="accent6">
                    <a:lumMod val="75000"/>
                  </a:schemeClr>
                </a:solidFill>
              </a:rPr>
              <a:t>Юнусобод</a:t>
            </a:r>
            <a:r>
              <a:rPr lang="uz-Cyrl-UZ" sz="2400" b="1" dirty="0">
                <a:solidFill>
                  <a:srgbClr val="0070C0"/>
                </a:solidFill>
              </a:rPr>
              <a:t> тумани мисолида ижтимоийлашув тадбирлари </a:t>
            </a:r>
            <a:endParaRPr lang="ru-RU" sz="2400" b="1" dirty="0">
              <a:solidFill>
                <a:srgbClr val="0070C0"/>
              </a:solidFill>
            </a:endParaRPr>
          </a:p>
          <a:p>
            <a:r>
              <a:rPr lang="uz-Cyrl-UZ" b="1" dirty="0"/>
              <a:t>	</a:t>
            </a:r>
            <a:r>
              <a:rPr lang="uz-Cyrl-UZ" b="1" dirty="0">
                <a:solidFill>
                  <a:srgbClr val="C00000"/>
                </a:solidFill>
              </a:rPr>
              <a:t>64</a:t>
            </a:r>
            <a:r>
              <a:rPr lang="uz-Cyrl-UZ" b="1" dirty="0"/>
              <a:t> </a:t>
            </a:r>
            <a:r>
              <a:rPr lang="uz-Cyrl-UZ" b="1" dirty="0">
                <a:solidFill>
                  <a:srgbClr val="0070C0"/>
                </a:solidFill>
              </a:rPr>
              <a:t>та</a:t>
            </a:r>
            <a:r>
              <a:rPr lang="uz-Cyrl-UZ" dirty="0">
                <a:solidFill>
                  <a:srgbClr val="0070C0"/>
                </a:solidFill>
              </a:rPr>
              <a:t> </a:t>
            </a:r>
            <a:r>
              <a:rPr lang="uz-Cyrl-UZ" b="1" dirty="0">
                <a:solidFill>
                  <a:srgbClr val="0070C0"/>
                </a:solidFill>
              </a:rPr>
              <a:t>МФЙ раислари</a:t>
            </a:r>
            <a:r>
              <a:rPr lang="uz-Cyrl-UZ" dirty="0">
                <a:solidFill>
                  <a:srgbClr val="0070C0"/>
                </a:solidFill>
              </a:rPr>
              <a:t> </a:t>
            </a:r>
            <a:r>
              <a:rPr lang="uz-Cyrl-UZ" dirty="0"/>
              <a:t>томонидан ижтимоий кўмакка муҳтож, мутаассиб кайфиятдаги оилалар уй-жойлари таъмирланди, моддий ёрдам кўрсатилди;</a:t>
            </a:r>
            <a:endParaRPr lang="ru-RU" dirty="0"/>
          </a:p>
          <a:p>
            <a:r>
              <a:rPr lang="uz-Cyrl-UZ" b="1" dirty="0">
                <a:solidFill>
                  <a:srgbClr val="0070C0"/>
                </a:solidFill>
              </a:rPr>
              <a:t>	туман ҳокими ёрдамчилари</a:t>
            </a:r>
            <a:r>
              <a:rPr lang="uz-Cyrl-UZ" dirty="0">
                <a:solidFill>
                  <a:srgbClr val="0070C0"/>
                </a:solidFill>
              </a:rPr>
              <a:t> </a:t>
            </a:r>
            <a:r>
              <a:rPr lang="uz-Cyrl-UZ" dirty="0"/>
              <a:t>томонидан </a:t>
            </a:r>
            <a:r>
              <a:rPr lang="uz-Cyrl-UZ" b="1" dirty="0">
                <a:solidFill>
                  <a:srgbClr val="C00000"/>
                </a:solidFill>
              </a:rPr>
              <a:t>247</a:t>
            </a:r>
            <a:r>
              <a:rPr lang="uz-Cyrl-UZ" b="1" dirty="0"/>
              <a:t> </a:t>
            </a:r>
            <a:r>
              <a:rPr lang="uz-Cyrl-UZ" dirty="0"/>
              <a:t>нафар жисмоний ва юридик шахсларга жами </a:t>
            </a:r>
            <a:r>
              <a:rPr lang="uz-Cyrl-UZ" b="1" dirty="0">
                <a:solidFill>
                  <a:srgbClr val="C00000"/>
                </a:solidFill>
              </a:rPr>
              <a:t>6.6 </a:t>
            </a:r>
            <a:r>
              <a:rPr lang="uz-Cyrl-UZ" b="1" dirty="0">
                <a:solidFill>
                  <a:srgbClr val="002060"/>
                </a:solidFill>
              </a:rPr>
              <a:t>млрд </a:t>
            </a:r>
            <a:r>
              <a:rPr lang="uz-Cyrl-UZ" dirty="0"/>
              <a:t>сўм кредит ажратиш учун тавсияномалар берилди; </a:t>
            </a:r>
            <a:endParaRPr lang="ru-RU" dirty="0"/>
          </a:p>
          <a:p>
            <a:r>
              <a:rPr lang="uz-Cyrl-UZ" dirty="0"/>
              <a:t>- </a:t>
            </a:r>
            <a:r>
              <a:rPr lang="uz-Cyrl-UZ" b="1" dirty="0">
                <a:solidFill>
                  <a:srgbClr val="C00000"/>
                </a:solidFill>
              </a:rPr>
              <a:t>222 </a:t>
            </a:r>
            <a:r>
              <a:rPr lang="uz-Cyrl-UZ" dirty="0"/>
              <a:t>та жисмоний ва юридик шахсга</a:t>
            </a:r>
            <a:r>
              <a:rPr lang="uz-Cyrl-UZ" dirty="0">
                <a:solidFill>
                  <a:srgbClr val="C00000"/>
                </a:solidFill>
              </a:rPr>
              <a:t> </a:t>
            </a:r>
            <a:r>
              <a:rPr lang="uz-Cyrl-UZ" b="1" dirty="0">
                <a:solidFill>
                  <a:srgbClr val="C00000"/>
                </a:solidFill>
              </a:rPr>
              <a:t>5.5 </a:t>
            </a:r>
            <a:r>
              <a:rPr lang="uz-Cyrl-UZ" b="1" dirty="0">
                <a:solidFill>
                  <a:srgbClr val="002060"/>
                </a:solidFill>
              </a:rPr>
              <a:t>млрд</a:t>
            </a:r>
            <a:r>
              <a:rPr lang="uz-Cyrl-UZ" b="1" dirty="0"/>
              <a:t> </a:t>
            </a:r>
            <a:r>
              <a:rPr lang="uz-Cyrl-UZ" dirty="0"/>
              <a:t>сўм имтиёзли кредитлар ажратилди. </a:t>
            </a:r>
            <a:endParaRPr lang="ru-RU" dirty="0"/>
          </a:p>
          <a:p>
            <a:r>
              <a:rPr lang="uz-Cyrl-UZ" dirty="0"/>
              <a:t>- </a:t>
            </a:r>
            <a:r>
              <a:rPr lang="uz-Cyrl-UZ" b="1" dirty="0">
                <a:solidFill>
                  <a:srgbClr val="C00000"/>
                </a:solidFill>
              </a:rPr>
              <a:t>1 475 </a:t>
            </a:r>
            <a:r>
              <a:rPr lang="uz-Cyrl-UZ" dirty="0"/>
              <a:t>та янги тадбиркорлик субъекти давлат рўйхатидан ўтказилди.</a:t>
            </a:r>
            <a:endParaRPr lang="ru-RU" dirty="0"/>
          </a:p>
          <a:p>
            <a:r>
              <a:rPr lang="uz-Cyrl-UZ" b="1" dirty="0">
                <a:solidFill>
                  <a:srgbClr val="0070C0"/>
                </a:solidFill>
              </a:rPr>
              <a:t>	Хотин-қизлар фаоли </a:t>
            </a:r>
            <a:r>
              <a:rPr lang="uz-Cyrl-UZ" dirty="0"/>
              <a:t>томонидан </a:t>
            </a:r>
            <a:r>
              <a:rPr lang="uz-Cyrl-UZ" b="1" dirty="0">
                <a:solidFill>
                  <a:srgbClr val="C00000"/>
                </a:solidFill>
              </a:rPr>
              <a:t>157</a:t>
            </a:r>
            <a:r>
              <a:rPr lang="uz-Cyrl-UZ" dirty="0"/>
              <a:t> та ажрим ёқасидаги оила </a:t>
            </a:r>
            <a:r>
              <a:rPr lang="uz-Cyrl-UZ" b="1" dirty="0">
                <a:solidFill>
                  <a:srgbClr val="002060"/>
                </a:solidFill>
              </a:rPr>
              <a:t>яраштирилди;</a:t>
            </a:r>
            <a:endParaRPr lang="ru-RU" b="1" dirty="0">
              <a:solidFill>
                <a:srgbClr val="002060"/>
              </a:solidFill>
            </a:endParaRPr>
          </a:p>
          <a:p>
            <a:r>
              <a:rPr lang="uz-Cyrl-UZ" dirty="0"/>
              <a:t>- </a:t>
            </a:r>
            <a:r>
              <a:rPr lang="uz-Cyrl-UZ" b="1" dirty="0">
                <a:solidFill>
                  <a:srgbClr val="C00000"/>
                </a:solidFill>
              </a:rPr>
              <a:t>9 </a:t>
            </a:r>
            <a:r>
              <a:rPr lang="uz-Cyrl-UZ" b="1" dirty="0">
                <a:solidFill>
                  <a:srgbClr val="002060"/>
                </a:solidFill>
              </a:rPr>
              <a:t>ой</a:t>
            </a:r>
            <a:r>
              <a:rPr lang="uz-Cyrl-UZ" dirty="0"/>
              <a:t> давомида </a:t>
            </a:r>
            <a:r>
              <a:rPr lang="uz-Cyrl-UZ" b="1" dirty="0">
                <a:solidFill>
                  <a:srgbClr val="C00000"/>
                </a:solidFill>
              </a:rPr>
              <a:t>164</a:t>
            </a:r>
            <a:r>
              <a:rPr lang="uz-Cyrl-UZ" b="1" dirty="0">
                <a:solidFill>
                  <a:srgbClr val="002060"/>
                </a:solidFill>
              </a:rPr>
              <a:t> </a:t>
            </a:r>
            <a:r>
              <a:rPr lang="uz-Cyrl-UZ" dirty="0"/>
              <a:t>нафар аёлга ҳимоя ордери берилди. Шундан </a:t>
            </a:r>
            <a:r>
              <a:rPr lang="uz-Cyrl-UZ" b="1" dirty="0">
                <a:solidFill>
                  <a:srgbClr val="C00000"/>
                </a:solidFill>
              </a:rPr>
              <a:t>8</a:t>
            </a:r>
            <a:r>
              <a:rPr lang="uz-Cyrl-UZ" b="1" dirty="0"/>
              <a:t> </a:t>
            </a:r>
            <a:r>
              <a:rPr lang="uz-Cyrl-UZ" dirty="0"/>
              <a:t>нафари </a:t>
            </a:r>
            <a:r>
              <a:rPr lang="uz-Cyrl-UZ" b="1" dirty="0">
                <a:solidFill>
                  <a:srgbClr val="C00000"/>
                </a:solidFill>
              </a:rPr>
              <a:t>18</a:t>
            </a:r>
            <a:r>
              <a:rPr lang="uz-Cyrl-UZ" dirty="0"/>
              <a:t> ёшга тўлмаган, </a:t>
            </a:r>
            <a:r>
              <a:rPr lang="uz-Cyrl-UZ" b="1" dirty="0">
                <a:solidFill>
                  <a:srgbClr val="C00000"/>
                </a:solidFill>
              </a:rPr>
              <a:t>58 </a:t>
            </a:r>
            <a:r>
              <a:rPr lang="uz-Cyrl-UZ" dirty="0"/>
              <a:t>нафари </a:t>
            </a:r>
            <a:r>
              <a:rPr lang="uz-Cyrl-UZ" b="1" dirty="0">
                <a:solidFill>
                  <a:srgbClr val="C00000"/>
                </a:solidFill>
              </a:rPr>
              <a:t>18-30</a:t>
            </a:r>
            <a:r>
              <a:rPr lang="uz-Cyrl-UZ" dirty="0"/>
              <a:t> ёшли аёлларга тўғри келади.</a:t>
            </a:r>
            <a:endParaRPr lang="ru-RU" dirty="0"/>
          </a:p>
          <a:p>
            <a:r>
              <a:rPr lang="uz-Cyrl-UZ" spc="-60" dirty="0"/>
              <a:t>- </a:t>
            </a:r>
            <a:r>
              <a:rPr lang="uz-Cyrl-UZ" b="1" spc="-60" dirty="0">
                <a:solidFill>
                  <a:srgbClr val="002060"/>
                </a:solidFill>
              </a:rPr>
              <a:t>“Аёллар дафтари”</a:t>
            </a:r>
            <a:r>
              <a:rPr lang="uz-Cyrl-UZ" spc="-60" dirty="0"/>
              <a:t>нинг 4-босқичига киритилган </a:t>
            </a:r>
            <a:r>
              <a:rPr lang="uz-Cyrl-UZ" b="1" spc="-60" dirty="0">
                <a:solidFill>
                  <a:srgbClr val="C00000"/>
                </a:solidFill>
              </a:rPr>
              <a:t>928</a:t>
            </a:r>
            <a:r>
              <a:rPr lang="uz-Cyrl-UZ" b="1" spc="-60" dirty="0"/>
              <a:t> </a:t>
            </a:r>
            <a:r>
              <a:rPr lang="uz-Cyrl-UZ" spc="-60" dirty="0"/>
              <a:t>нафар эҳтиёжманд хотин-қизнинг бандлиги таъминланди, </a:t>
            </a:r>
            <a:r>
              <a:rPr lang="uz-Cyrl-UZ" b="1" spc="-60" dirty="0">
                <a:solidFill>
                  <a:srgbClr val="C00000"/>
                </a:solidFill>
              </a:rPr>
              <a:t>301</a:t>
            </a:r>
            <a:r>
              <a:rPr lang="uz-Cyrl-UZ" spc="-60" dirty="0"/>
              <a:t> нафарига </a:t>
            </a:r>
            <a:r>
              <a:rPr lang="uz-Cyrl-UZ" b="1" spc="-60" dirty="0">
                <a:solidFill>
                  <a:srgbClr val="C00000"/>
                </a:solidFill>
              </a:rPr>
              <a:t>219 </a:t>
            </a:r>
            <a:r>
              <a:rPr lang="uz-Cyrl-UZ" b="1" spc="-60" dirty="0">
                <a:solidFill>
                  <a:srgbClr val="002060"/>
                </a:solidFill>
              </a:rPr>
              <a:t>млн </a:t>
            </a:r>
            <a:r>
              <a:rPr lang="uz-Cyrl-UZ" spc="-60" dirty="0"/>
              <a:t>сўм бир марталик моддий ёрдам (</a:t>
            </a:r>
            <a:r>
              <a:rPr lang="uz-Cyrl-UZ" spc="-60" dirty="0">
                <a:solidFill>
                  <a:srgbClr val="C00000"/>
                </a:solidFill>
              </a:rPr>
              <a:t>660</a:t>
            </a:r>
            <a:r>
              <a:rPr lang="uz-Cyrl-UZ" spc="-60" dirty="0"/>
              <a:t> </a:t>
            </a:r>
            <a:r>
              <a:rPr lang="uz-Cyrl-UZ" spc="-60" dirty="0">
                <a:solidFill>
                  <a:srgbClr val="002060"/>
                </a:solidFill>
              </a:rPr>
              <a:t>минг </a:t>
            </a:r>
            <a:r>
              <a:rPr lang="uz-Cyrl-UZ" spc="-60" dirty="0"/>
              <a:t>сўмдан) кўрсатилди.</a:t>
            </a:r>
            <a:endParaRPr lang="ru-RU" spc="-60" dirty="0"/>
          </a:p>
          <a:p>
            <a:r>
              <a:rPr lang="uz-Cyrl-UZ" b="1" dirty="0">
                <a:solidFill>
                  <a:srgbClr val="0070C0"/>
                </a:solidFill>
              </a:rPr>
              <a:t>	Ёшлар етакчилари </a:t>
            </a:r>
            <a:r>
              <a:rPr lang="uz-Cyrl-UZ" dirty="0"/>
              <a:t>томонидан жами </a:t>
            </a:r>
            <a:r>
              <a:rPr lang="uz-Cyrl-UZ" b="1" dirty="0">
                <a:solidFill>
                  <a:srgbClr val="C00000"/>
                </a:solidFill>
              </a:rPr>
              <a:t>600</a:t>
            </a:r>
            <a:r>
              <a:rPr lang="uz-Cyrl-UZ" b="1" dirty="0"/>
              <a:t> </a:t>
            </a:r>
            <a:r>
              <a:rPr lang="uz-Cyrl-UZ" dirty="0"/>
              <a:t>нафарга яқин “Ёшлар дафтари” га киритилган ёшлар, “Темир дафтар”га киритилган оилалар фарзандлари, бемор болалар, “Меҳрибонлик уйлари” тарбияланувчиларини қўллаб-қувватлаш мақсадида </a:t>
            </a:r>
            <a:r>
              <a:rPr lang="uz-Cyrl-UZ" b="1" dirty="0">
                <a:solidFill>
                  <a:srgbClr val="C00000"/>
                </a:solidFill>
              </a:rPr>
              <a:t>2.5</a:t>
            </a:r>
            <a:r>
              <a:rPr lang="uz-Cyrl-UZ" dirty="0">
                <a:solidFill>
                  <a:srgbClr val="C00000"/>
                </a:solidFill>
              </a:rPr>
              <a:t> </a:t>
            </a:r>
            <a:r>
              <a:rPr lang="uz-Cyrl-UZ" b="1" dirty="0">
                <a:solidFill>
                  <a:srgbClr val="002060"/>
                </a:solidFill>
              </a:rPr>
              <a:t>млрд</a:t>
            </a:r>
            <a:r>
              <a:rPr lang="uz-Cyrl-UZ" dirty="0"/>
              <a:t> сўм ажратилди. </a:t>
            </a:r>
            <a:endParaRPr lang="ru-RU" dirty="0"/>
          </a:p>
          <a:p>
            <a:r>
              <a:rPr lang="uz-Cyrl-UZ" b="1" dirty="0">
                <a:solidFill>
                  <a:srgbClr val="0070C0"/>
                </a:solidFill>
              </a:rPr>
              <a:t>	Маҳалла профлактика инспекторлари</a:t>
            </a:r>
            <a:r>
              <a:rPr lang="uz-Cyrl-UZ" dirty="0">
                <a:solidFill>
                  <a:srgbClr val="0070C0"/>
                </a:solidFill>
              </a:rPr>
              <a:t> </a:t>
            </a:r>
            <a:r>
              <a:rPr lang="uz-Cyrl-UZ" dirty="0"/>
              <a:t>томонидан </a:t>
            </a:r>
            <a:r>
              <a:rPr lang="uz-Cyrl-UZ" b="1" dirty="0">
                <a:solidFill>
                  <a:srgbClr val="C00000"/>
                </a:solidFill>
              </a:rPr>
              <a:t>128 </a:t>
            </a:r>
            <a:r>
              <a:rPr lang="uz-Cyrl-UZ" dirty="0"/>
              <a:t>нафар ижтимоий кўмакка муҳтож фуқаро билан йил давомида доимий суҳбатлар ўтказилиб, уларнинг </a:t>
            </a:r>
            <a:r>
              <a:rPr lang="uz-Cyrl-UZ" b="1" dirty="0">
                <a:solidFill>
                  <a:srgbClr val="002060"/>
                </a:solidFill>
              </a:rPr>
              <a:t>одатий ҳаётга қайтариш </a:t>
            </a:r>
            <a:r>
              <a:rPr lang="uz-Cyrl-UZ" dirty="0"/>
              <a:t>учун тизимли ишлар амалга оширилмоқда.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06070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465513" y="1895302"/>
            <a:ext cx="11213867" cy="450549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uz-Cyrl-UZ" sz="2400" dirty="0"/>
              <a:t>   - </a:t>
            </a:r>
            <a:r>
              <a:rPr lang="uz-Cyrl-UZ" sz="2400" b="1" dirty="0">
                <a:solidFill>
                  <a:srgbClr val="0070C0"/>
                </a:solidFill>
              </a:rPr>
              <a:t>“бешлик” </a:t>
            </a:r>
            <a:r>
              <a:rPr lang="uz-Cyrl-UZ" sz="2400" dirty="0"/>
              <a:t>тизими ягона жамоа сифатида ишламаяпти. Уларнинг ҳар бири </a:t>
            </a:r>
            <a:r>
              <a:rPr lang="uz-Cyrl-UZ" sz="2400" b="1" dirty="0">
                <a:solidFill>
                  <a:srgbClr val="0070C0"/>
                </a:solidFill>
              </a:rPr>
              <a:t>ўз вазирлигига ҳисобдор </a:t>
            </a:r>
            <a:r>
              <a:rPr lang="uz-Cyrl-UZ" sz="2400" dirty="0"/>
              <a:t>бўлиб қолган;</a:t>
            </a:r>
            <a:endParaRPr lang="ru-RU" sz="2400" dirty="0"/>
          </a:p>
          <a:p>
            <a:pPr algn="just"/>
            <a:r>
              <a:rPr lang="uz-Cyrl-UZ" sz="2400" dirty="0"/>
              <a:t>   - ижтимоий дафтарлардаги маблағларни тўғри тақсимлашда “бешлик”нинг ҳамкорлиги, </a:t>
            </a:r>
            <a:r>
              <a:rPr lang="uz-Cyrl-UZ" sz="2400" b="1" dirty="0">
                <a:solidFill>
                  <a:srgbClr val="0070C0"/>
                </a:solidFill>
              </a:rPr>
              <a:t>маҳалла раисининг ўрни билинмаяпти;</a:t>
            </a:r>
            <a:endParaRPr lang="ru-RU" sz="2400" b="1" dirty="0">
              <a:solidFill>
                <a:srgbClr val="0070C0"/>
              </a:solidFill>
            </a:endParaRPr>
          </a:p>
          <a:p>
            <a:pPr algn="just"/>
            <a:r>
              <a:rPr lang="uz-Cyrl-UZ" sz="2400" dirty="0"/>
              <a:t>   - </a:t>
            </a:r>
            <a:r>
              <a:rPr lang="uz-Cyrl-UZ" sz="2400" b="1" dirty="0">
                <a:solidFill>
                  <a:srgbClr val="0070C0"/>
                </a:solidFill>
              </a:rPr>
              <a:t>“темир”, “аёллар” </a:t>
            </a:r>
            <a:r>
              <a:rPr lang="uz-Cyrl-UZ" sz="2400" dirty="0"/>
              <a:t>ва </a:t>
            </a:r>
            <a:r>
              <a:rPr lang="uz-Cyrl-UZ" sz="2400" b="1" dirty="0">
                <a:solidFill>
                  <a:srgbClr val="0070C0"/>
                </a:solidFill>
              </a:rPr>
              <a:t>“ёшлар” </a:t>
            </a:r>
            <a:r>
              <a:rPr lang="uz-Cyrl-UZ" sz="2400" dirty="0"/>
              <a:t>дафтарлари маҳалладаги масъуллар томонидан алоҳида-алоҳида юритилмоқда; </a:t>
            </a:r>
            <a:endParaRPr lang="ru-RU" sz="2400" dirty="0"/>
          </a:p>
          <a:p>
            <a:pPr algn="just"/>
            <a:r>
              <a:rPr lang="uz-Cyrl-UZ" sz="2400" dirty="0"/>
              <a:t>   - уларнинг вазифаларида кўп </a:t>
            </a:r>
            <a:r>
              <a:rPr lang="uz-Cyrl-UZ" sz="2400" b="1" dirty="0">
                <a:solidFill>
                  <a:srgbClr val="0070C0"/>
                </a:solidFill>
              </a:rPr>
              <a:t>такрорланиш</a:t>
            </a:r>
            <a:r>
              <a:rPr lang="uz-Cyrl-UZ" sz="2400" dirty="0"/>
              <a:t>лар бор. “Бешлик” зиммасига жуда кўп вазифалар юклатилган бўлиб, мутасадди раҳбарлар буни таҳлил қилмаяпти, </a:t>
            </a:r>
            <a:r>
              <a:rPr lang="uz-Cyrl-UZ" sz="2400" b="1" dirty="0">
                <a:solidFill>
                  <a:srgbClr val="0070C0"/>
                </a:solidFill>
              </a:rPr>
              <a:t>аниқ иш методикаси </a:t>
            </a:r>
            <a:r>
              <a:rPr lang="uz-Cyrl-UZ" sz="2400" dirty="0"/>
              <a:t>ишлаб чиқилмаган.</a:t>
            </a:r>
            <a:endParaRPr lang="ru-RU" sz="2400" dirty="0">
              <a:effectLst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90204" y="349134"/>
            <a:ext cx="11089176" cy="133835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uz-Cyrl-UZ" sz="2000" b="1" dirty="0">
                <a:solidFill>
                  <a:srgbClr val="002060"/>
                </a:solidFill>
              </a:rPr>
              <a:t>Ўзбекистон Республикаси Президенти </a:t>
            </a:r>
            <a:r>
              <a:rPr lang="uz-Cyrl-UZ" sz="2000" b="1" dirty="0">
                <a:solidFill>
                  <a:schemeClr val="accent6">
                    <a:lumMod val="75000"/>
                  </a:schemeClr>
                </a:solidFill>
              </a:rPr>
              <a:t>Шавкат Мирзиёев </a:t>
            </a:r>
            <a:r>
              <a:rPr lang="uz-Cyrl-UZ" sz="2000" b="1" dirty="0">
                <a:solidFill>
                  <a:srgbClr val="002060"/>
                </a:solidFill>
              </a:rPr>
              <a:t>раислигида </a:t>
            </a:r>
            <a:r>
              <a:rPr lang="uz-Cyrl-UZ" sz="2000" b="1" dirty="0">
                <a:solidFill>
                  <a:srgbClr val="0070C0"/>
                </a:solidFill>
              </a:rPr>
              <a:t>"еттилик тизими" </a:t>
            </a:r>
            <a:r>
              <a:rPr lang="uz-Cyrl-UZ" sz="2000" b="1" dirty="0">
                <a:solidFill>
                  <a:srgbClr val="002060"/>
                </a:solidFill>
              </a:rPr>
              <a:t>фаолиятини янги ёндашувлар асосида ташкил этиш чора-тадбирлари юзасидан </a:t>
            </a:r>
            <a:r>
              <a:rPr lang="uz-Cyrl-UZ" sz="2000" b="1" dirty="0">
                <a:solidFill>
                  <a:srgbClr val="0070C0"/>
                </a:solidFill>
              </a:rPr>
              <a:t>видеоселектор йиғилишида қайд этилган камчиликлар</a:t>
            </a:r>
          </a:p>
          <a:p>
            <a:pPr algn="just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25324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465513" y="1471353"/>
            <a:ext cx="11213867" cy="492944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uz-Cyrl-UZ" sz="2000" b="1" dirty="0"/>
              <a:t>	</a:t>
            </a:r>
            <a:r>
              <a:rPr lang="uz-Cyrl-UZ" sz="2000" b="1" dirty="0">
                <a:solidFill>
                  <a:srgbClr val="C00000"/>
                </a:solidFill>
              </a:rPr>
              <a:t>Биринчидан,</a:t>
            </a:r>
            <a:r>
              <a:rPr lang="uz-Cyrl-UZ" sz="2000" dirty="0"/>
              <a:t> маҳалла </a:t>
            </a:r>
            <a:r>
              <a:rPr lang="uz-Cyrl-UZ" sz="2000" b="1" dirty="0">
                <a:solidFill>
                  <a:srgbClr val="002060"/>
                </a:solidFill>
              </a:rPr>
              <a:t>“бешлик”ни бошқаришда ягона тизим</a:t>
            </a:r>
            <a:r>
              <a:rPr lang="uz-Cyrl-UZ" sz="2000" dirty="0"/>
              <a:t>ни яратиш. </a:t>
            </a:r>
            <a:r>
              <a:rPr lang="uz-Cyrl-UZ" i="1" dirty="0">
                <a:solidFill>
                  <a:schemeClr val="accent6">
                    <a:lumMod val="75000"/>
                  </a:schemeClr>
                </a:solidFill>
              </a:rPr>
              <a:t>Ҳозирда маҳалладаги ҳоким ўринбосари, ёшлар етакчиси, хотин-қизлар фаоли ва профилактика инспертори, МФЙ раисига амалда бўйсунмаяпти. Улар, асосан, ўзининг юқори ташкилоти мутахассиси деб билади ва улар томонидан берилган топшириқлар асосида иш юритади (хотин-қизлар фаоли Хотин-қизлар қўмитаси топшириқларини, ёшлар етакчиси Ёшлар агентлиги топшириқларини, профилактика инспертори ИИБ кўрсатмаларини бажаради ва уларга ҳисобдор бўлиб қолган).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  <a:p>
            <a:pPr algn="just"/>
            <a:r>
              <a:rPr lang="uz-Cyrl-UZ" sz="2000" b="1" dirty="0"/>
              <a:t>	</a:t>
            </a:r>
            <a:r>
              <a:rPr lang="uz-Cyrl-UZ" sz="2000" b="1" dirty="0">
                <a:solidFill>
                  <a:srgbClr val="C00000"/>
                </a:solidFill>
              </a:rPr>
              <a:t>Иккинчидан, </a:t>
            </a:r>
            <a:r>
              <a:rPr lang="uz-Cyrl-UZ" sz="2000" dirty="0"/>
              <a:t>маҳалладаги “бешлик” тизимини қисқа муддатли </a:t>
            </a:r>
            <a:r>
              <a:rPr lang="uz-Cyrl-UZ" sz="2000" b="1" dirty="0">
                <a:solidFill>
                  <a:srgbClr val="002060"/>
                </a:solidFill>
              </a:rPr>
              <a:t>малака ошириш</a:t>
            </a:r>
            <a:r>
              <a:rPr lang="uz-Cyrl-UZ" sz="2000" dirty="0">
                <a:solidFill>
                  <a:srgbClr val="002060"/>
                </a:solidFill>
              </a:rPr>
              <a:t> </a:t>
            </a:r>
            <a:r>
              <a:rPr lang="uz-Cyrl-UZ" sz="2000" dirty="0"/>
              <a:t>курсларида ўқитиш.</a:t>
            </a:r>
            <a:endParaRPr lang="ru-RU" sz="2000" dirty="0"/>
          </a:p>
          <a:p>
            <a:pPr algn="just"/>
            <a:r>
              <a:rPr lang="uz-Cyrl-UZ" sz="2000" b="1" dirty="0"/>
              <a:t>	</a:t>
            </a:r>
            <a:r>
              <a:rPr lang="uz-Cyrl-UZ" sz="2000" b="1" spc="-60" dirty="0">
                <a:solidFill>
                  <a:srgbClr val="C00000"/>
                </a:solidFill>
              </a:rPr>
              <a:t>Учинчидан,</a:t>
            </a:r>
            <a:r>
              <a:rPr lang="uz-Cyrl-UZ" sz="2000" b="1" spc="-60" dirty="0"/>
              <a:t> </a:t>
            </a:r>
            <a:r>
              <a:rPr lang="uz-Cyrl-UZ" sz="2000" spc="-60" dirty="0"/>
              <a:t>иш самарадорлигини ошириш учун </a:t>
            </a:r>
            <a:r>
              <a:rPr lang="uz-Cyrl-UZ" sz="2000" b="1" spc="-60" dirty="0">
                <a:solidFill>
                  <a:srgbClr val="002060"/>
                </a:solidFill>
              </a:rPr>
              <a:t>рағбатлантириш</a:t>
            </a:r>
            <a:r>
              <a:rPr lang="uz-Cyrl-UZ" sz="2000" spc="-60" dirty="0"/>
              <a:t>ни амалга ошириш.</a:t>
            </a:r>
            <a:endParaRPr lang="ru-RU" sz="2000" spc="-60" dirty="0"/>
          </a:p>
          <a:p>
            <a:pPr algn="just"/>
            <a:r>
              <a:rPr lang="uz-Cyrl-UZ" sz="2000" b="1" dirty="0"/>
              <a:t>	</a:t>
            </a:r>
            <a:r>
              <a:rPr lang="uz-Cyrl-UZ" sz="2000" b="1" dirty="0">
                <a:solidFill>
                  <a:srgbClr val="C00000"/>
                </a:solidFill>
              </a:rPr>
              <a:t>Тўртинчидан, </a:t>
            </a:r>
            <a:r>
              <a:rPr lang="uz-Cyrl-UZ" sz="2000" dirty="0"/>
              <a:t>ишга қабул қилишда </a:t>
            </a:r>
            <a:r>
              <a:rPr lang="uz-Cyrl-UZ" sz="2000" b="1" dirty="0">
                <a:solidFill>
                  <a:srgbClr val="002060"/>
                </a:solidFill>
              </a:rPr>
              <a:t>кадрлар салоҳияти</a:t>
            </a:r>
            <a:r>
              <a:rPr lang="uz-Cyrl-UZ" sz="2000" dirty="0"/>
              <a:t>ни ҳисобга олиш.</a:t>
            </a:r>
            <a:endParaRPr lang="ru-RU" sz="2000" dirty="0"/>
          </a:p>
          <a:p>
            <a:pPr algn="just"/>
            <a:r>
              <a:rPr lang="uz-Cyrl-UZ" sz="2000" b="1" dirty="0"/>
              <a:t>	</a:t>
            </a:r>
            <a:r>
              <a:rPr lang="uz-Cyrl-UZ" sz="2000" b="1" dirty="0">
                <a:solidFill>
                  <a:srgbClr val="C00000"/>
                </a:solidFill>
              </a:rPr>
              <a:t>Бешинчидан,</a:t>
            </a:r>
            <a:r>
              <a:rPr lang="uz-Cyrl-UZ" sz="2000" dirty="0"/>
              <a:t> маҳаллалар ўртасида ижтимоий кўмакка муҳтож инсонлар билан ишлашда </a:t>
            </a:r>
            <a:r>
              <a:rPr lang="uz-Cyrl-UZ" sz="2000" b="1" dirty="0">
                <a:solidFill>
                  <a:srgbClr val="002060"/>
                </a:solidFill>
              </a:rPr>
              <a:t>маҳаллалараро рейтинг</a:t>
            </a:r>
            <a:r>
              <a:rPr lang="uz-Cyrl-UZ" sz="2000" dirty="0"/>
              <a:t> тизимини йўлга қўйиш ва бу орқали етакчи маҳаллаларни </a:t>
            </a:r>
            <a:r>
              <a:rPr lang="uz-Cyrl-UZ" sz="2000" b="1" dirty="0">
                <a:solidFill>
                  <a:srgbClr val="002060"/>
                </a:solidFill>
              </a:rPr>
              <a:t>рағбатлантириб бориш.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344193" y="349134"/>
            <a:ext cx="7348451" cy="839586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uz-Cyrl-UZ" sz="2400" b="1" dirty="0">
                <a:solidFill>
                  <a:srgbClr val="0070C0"/>
                </a:solidFill>
              </a:rPr>
              <a:t>Маҳаллалар фаолиятини янада такомиллаштириш бўйича таклифлар</a:t>
            </a:r>
          </a:p>
          <a:p>
            <a:pPr algn="ctr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4174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6E44C0AB-5820-4D80-8157-E058B90FB96C}"/>
              </a:ext>
            </a:extLst>
          </p:cNvPr>
          <p:cNvSpPr txBox="1"/>
          <p:nvPr/>
        </p:nvSpPr>
        <p:spPr>
          <a:xfrm>
            <a:off x="3238499" y="1955584"/>
            <a:ext cx="689992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14">
              <a:defRPr/>
            </a:pPr>
            <a:r>
              <a:rPr lang="uz-Cyrl-UZ" sz="128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4000" b="1" dirty="0">
                <a:solidFill>
                  <a:srgbClr val="002060"/>
                </a:solidFill>
                <a:cs typeface="Arial" panose="020B0604020202020204" pitchFamily="34" charset="0"/>
              </a:rPr>
              <a:t>Маҳаллаларда миллатлараро тотувликни таъминлаш масалалари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A1E9030C-93B7-472C-ACCD-9137235E7046}"/>
              </a:ext>
            </a:extLst>
          </p:cNvPr>
          <p:cNvSpPr/>
          <p:nvPr/>
        </p:nvSpPr>
        <p:spPr>
          <a:xfrm rot="5400000">
            <a:off x="-1262892" y="3020785"/>
            <a:ext cx="6858002" cy="8164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86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73C62C5B-6197-4320-AC15-DA656E0F50F3}"/>
              </a:ext>
            </a:extLst>
          </p:cNvPr>
          <p:cNvSpPr/>
          <p:nvPr/>
        </p:nvSpPr>
        <p:spPr>
          <a:xfrm>
            <a:off x="2770705" y="6542460"/>
            <a:ext cx="7835511" cy="1654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86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721EF209-189E-44B9-A0E5-78A53D3810C6}"/>
              </a:ext>
            </a:extLst>
          </p:cNvPr>
          <p:cNvSpPr/>
          <p:nvPr/>
        </p:nvSpPr>
        <p:spPr>
          <a:xfrm>
            <a:off x="2770705" y="6434341"/>
            <a:ext cx="3219380" cy="6178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86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5BC66342-3033-44FA-AF8C-A35524E5CAC6}"/>
              </a:ext>
            </a:extLst>
          </p:cNvPr>
          <p:cNvSpPr/>
          <p:nvPr/>
        </p:nvSpPr>
        <p:spPr>
          <a:xfrm>
            <a:off x="2770705" y="6330634"/>
            <a:ext cx="1630654" cy="6178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86" dirty="0"/>
          </a:p>
        </p:txBody>
      </p:sp>
    </p:spTree>
    <p:extLst>
      <p:ext uri="{BB962C8B-B14F-4D97-AF65-F5344CB8AC3E}">
        <p14:creationId xmlns:p14="http://schemas.microsoft.com/office/powerpoint/2010/main" val="713238728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ounded Rectangle 65"/>
          <p:cNvSpPr/>
          <p:nvPr/>
        </p:nvSpPr>
        <p:spPr>
          <a:xfrm flipH="1">
            <a:off x="2332653" y="1070966"/>
            <a:ext cx="8012134" cy="1562342"/>
          </a:xfrm>
          <a:prstGeom prst="roundRect">
            <a:avLst>
              <a:gd name="adj" fmla="val 19014"/>
            </a:avLst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2143" dirty="0"/>
              <a:t>Ўзбекистон Республикаси Президентининг 2019 йил 15 ноябрдаги Фармонига кўра</a:t>
            </a:r>
            <a:r>
              <a:rPr lang="uz-Cyrl-UZ" sz="2143" b="1" dirty="0"/>
              <a:t> Ўзбекистон Республикасининг миллатлараро муносабатлар соҳасидаги давлат сиёсати </a:t>
            </a:r>
            <a:br>
              <a:rPr lang="uz-Cyrl-UZ" sz="2143" b="1" dirty="0"/>
            </a:br>
            <a:r>
              <a:rPr lang="uz-Cyrl-UZ" sz="2143" b="1" dirty="0"/>
              <a:t>Концепцияси </a:t>
            </a:r>
            <a:r>
              <a:rPr lang="uz-Cyrl-UZ" sz="2143" dirty="0"/>
              <a:t>қабул қилинди</a:t>
            </a:r>
            <a:endParaRPr lang="en-US" sz="2143" b="1" dirty="0"/>
          </a:p>
        </p:txBody>
      </p:sp>
      <p:sp>
        <p:nvSpPr>
          <p:cNvPr id="53" name="Прямоугольник 52">
            <a:extLst>
              <a:ext uri="{FF2B5EF4-FFF2-40B4-BE49-F238E27FC236}">
                <a16:creationId xmlns="" xmlns:a16="http://schemas.microsoft.com/office/drawing/2014/main" id="{09168138-217F-4794-8A2B-CF91D1D7661A}"/>
              </a:ext>
            </a:extLst>
          </p:cNvPr>
          <p:cNvSpPr/>
          <p:nvPr/>
        </p:nvSpPr>
        <p:spPr>
          <a:xfrm>
            <a:off x="1524000" y="213744"/>
            <a:ext cx="9144001" cy="5071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2000" b="1" dirty="0">
                <a:solidFill>
                  <a:prstClr val="white"/>
                </a:solidFill>
                <a:ea typeface="Noto Sans" panose="020B0502040504020204" pitchFamily="34"/>
                <a:cs typeface="Arial" panose="020B0604020202020204" pitchFamily="34" charset="0"/>
              </a:rPr>
              <a:t>Миллатлараро муносабатлар соҳасида амалга оширилган ишлар</a:t>
            </a:r>
            <a:endParaRPr lang="ru-RU" sz="2000" dirty="0"/>
          </a:p>
        </p:txBody>
      </p:sp>
      <p:sp>
        <p:nvSpPr>
          <p:cNvPr id="33" name="Rounded Rectangle 43"/>
          <p:cNvSpPr/>
          <p:nvPr/>
        </p:nvSpPr>
        <p:spPr>
          <a:xfrm>
            <a:off x="2332653" y="2747083"/>
            <a:ext cx="8012134" cy="2030258"/>
          </a:xfrm>
          <a:prstGeom prst="roundRect">
            <a:avLst>
              <a:gd name="adj" fmla="val 19014"/>
            </a:avLst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2143" dirty="0"/>
              <a:t>Ҳар чоракда вилоят ва туман (шаҳар) ҳокимларини халқ депутатлари маҳаллий Кенгашлари сессияларида, Миллатлараро муносабатлар қўмитаси раиси ва вилоят ҳокимларининг ахборотларини ҳар йили декабрь </a:t>
            </a:r>
            <a:r>
              <a:rPr lang="uz-Cyrl-UZ" sz="2143" b="1" dirty="0"/>
              <a:t>ойида Сенатда </a:t>
            </a:r>
            <a:br>
              <a:rPr lang="uz-Cyrl-UZ" sz="2143" b="1" dirty="0"/>
            </a:br>
            <a:r>
              <a:rPr lang="uz-Cyrl-UZ" sz="2143" b="1" dirty="0"/>
              <a:t>эшитиш тизими </a:t>
            </a:r>
            <a:r>
              <a:rPr lang="uz-Cyrl-UZ" sz="2143" dirty="0"/>
              <a:t>йўлга қўйилди</a:t>
            </a:r>
          </a:p>
        </p:txBody>
      </p:sp>
      <p:sp>
        <p:nvSpPr>
          <p:cNvPr id="34" name="Rounded Rectangle 65">
            <a:extLst>
              <a:ext uri="{FF2B5EF4-FFF2-40B4-BE49-F238E27FC236}">
                <a16:creationId xmlns="" xmlns:a16="http://schemas.microsoft.com/office/drawing/2014/main" id="{581F7373-6772-4AB7-974D-82A3CC4CBDC1}"/>
              </a:ext>
            </a:extLst>
          </p:cNvPr>
          <p:cNvSpPr/>
          <p:nvPr/>
        </p:nvSpPr>
        <p:spPr>
          <a:xfrm flipH="1">
            <a:off x="2332653" y="4891116"/>
            <a:ext cx="8012134" cy="1640315"/>
          </a:xfrm>
          <a:prstGeom prst="roundRect">
            <a:avLst>
              <a:gd name="adj" fmla="val 19014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2143" dirty="0">
                <a:solidFill>
                  <a:schemeClr val="bg1"/>
                </a:solidFill>
              </a:rPr>
              <a:t>Қорақалпоғистон Республикаси Вазирлар Кенгаши, вилоятлар, Тошкент шаҳар ҳамда туман (шаҳар)лар ҳокимликлари ҳузурида Миллатлараро тотувлик, бағрикенглик ва ҳамжиҳатликни таъминлаш бўйича </a:t>
            </a:r>
            <a:r>
              <a:rPr lang="uz-Cyrl-UZ" sz="2143" b="1" dirty="0">
                <a:solidFill>
                  <a:schemeClr val="bg1"/>
                </a:solidFill>
              </a:rPr>
              <a:t>жамоатчилик кенгашлари </a:t>
            </a:r>
            <a:r>
              <a:rPr lang="uz-Cyrl-UZ" sz="2143" dirty="0">
                <a:solidFill>
                  <a:schemeClr val="bg1"/>
                </a:solidFill>
              </a:rPr>
              <a:t>ташкил этилди</a:t>
            </a:r>
            <a:endParaRPr lang="en-US" sz="2143" b="1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407C8338-CC7F-4AFA-A2FC-1A3D72718BBD}"/>
              </a:ext>
            </a:extLst>
          </p:cNvPr>
          <p:cNvSpPr txBox="1"/>
          <p:nvPr/>
        </p:nvSpPr>
        <p:spPr>
          <a:xfrm>
            <a:off x="1524000" y="1444058"/>
            <a:ext cx="736081" cy="842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14">
              <a:defRPr/>
            </a:pPr>
            <a:r>
              <a:rPr lang="ru-RU" sz="4875" b="1" dirty="0">
                <a:solidFill>
                  <a:schemeClr val="accent2"/>
                </a:solidFill>
                <a:latin typeface="Open Sans" panose="020B0606030504020204" pitchFamily="34" charset="0"/>
              </a:rPr>
              <a:t>1</a:t>
            </a:r>
            <a:endParaRPr lang="en-GB" sz="4875" b="1" dirty="0">
              <a:solidFill>
                <a:schemeClr val="accent2"/>
              </a:solidFill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407C8338-CC7F-4AFA-A2FC-1A3D72718BBD}"/>
              </a:ext>
            </a:extLst>
          </p:cNvPr>
          <p:cNvSpPr txBox="1"/>
          <p:nvPr/>
        </p:nvSpPr>
        <p:spPr>
          <a:xfrm>
            <a:off x="1541417" y="3354133"/>
            <a:ext cx="736081" cy="842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14">
              <a:defRPr/>
            </a:pPr>
            <a:r>
              <a:rPr lang="ru-RU" sz="4875" b="1" dirty="0">
                <a:solidFill>
                  <a:schemeClr val="accent1"/>
                </a:solidFill>
                <a:latin typeface="Open Sans" panose="020B0606030504020204" pitchFamily="34" charset="0"/>
              </a:rPr>
              <a:t>2</a:t>
            </a:r>
            <a:endParaRPr lang="en-GB" sz="4875" b="1" dirty="0">
              <a:solidFill>
                <a:schemeClr val="accent1"/>
              </a:solidFill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407C8338-CC7F-4AFA-A2FC-1A3D72718BBD}"/>
              </a:ext>
            </a:extLst>
          </p:cNvPr>
          <p:cNvSpPr txBox="1"/>
          <p:nvPr/>
        </p:nvSpPr>
        <p:spPr>
          <a:xfrm>
            <a:off x="1524000" y="5303194"/>
            <a:ext cx="736081" cy="842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14">
              <a:defRPr/>
            </a:pPr>
            <a:r>
              <a:rPr lang="ru-RU" sz="4875" b="1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</a:rPr>
              <a:t>3</a:t>
            </a:r>
            <a:endParaRPr lang="en-GB" sz="4875" b="1" dirty="0">
              <a:solidFill>
                <a:schemeClr val="bg1">
                  <a:lumMod val="65000"/>
                </a:schemeClr>
              </a:solidFill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1657289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xmlns:p14="http://schemas.microsoft.com/office/powerpoint/2010/main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ounded Rectangle 65"/>
          <p:cNvSpPr/>
          <p:nvPr/>
        </p:nvSpPr>
        <p:spPr>
          <a:xfrm flipH="1">
            <a:off x="2332653" y="2920200"/>
            <a:ext cx="8012134" cy="1506657"/>
          </a:xfrm>
          <a:prstGeom prst="roundRect">
            <a:avLst>
              <a:gd name="adj" fmla="val 19014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2143" dirty="0"/>
              <a:t>Ўзбекистон миллий университетида бакалавриат </a:t>
            </a:r>
            <a:br>
              <a:rPr lang="uz-Cyrl-UZ" sz="2143" dirty="0"/>
            </a:br>
            <a:r>
              <a:rPr lang="uz-Cyrl-UZ" sz="2143" dirty="0"/>
              <a:t>ва магистратура босқичларида илк бор </a:t>
            </a:r>
            <a:r>
              <a:rPr lang="uz-Cyrl-UZ" sz="2143" b="1" dirty="0"/>
              <a:t>антропология </a:t>
            </a:r>
            <a:br>
              <a:rPr lang="uz-Cyrl-UZ" sz="2143" b="1" dirty="0"/>
            </a:br>
            <a:r>
              <a:rPr lang="uz-Cyrl-UZ" sz="2143" b="1" dirty="0"/>
              <a:t>ва этнология таълим йўналиши бўйича кадрлар </a:t>
            </a:r>
            <a:br>
              <a:rPr lang="uz-Cyrl-UZ" sz="2143" b="1" dirty="0"/>
            </a:br>
            <a:r>
              <a:rPr lang="uz-Cyrl-UZ" sz="2143" b="1" dirty="0"/>
              <a:t>тайёрлаш тизими </a:t>
            </a:r>
            <a:r>
              <a:rPr lang="uz-Cyrl-UZ" sz="2143" dirty="0"/>
              <a:t>йўлга қўйилди</a:t>
            </a:r>
            <a:endParaRPr lang="en-US" sz="2143" b="1" dirty="0"/>
          </a:p>
        </p:txBody>
      </p:sp>
      <p:sp>
        <p:nvSpPr>
          <p:cNvPr id="53" name="Прямоугольник 52">
            <a:extLst>
              <a:ext uri="{FF2B5EF4-FFF2-40B4-BE49-F238E27FC236}">
                <a16:creationId xmlns="" xmlns:a16="http://schemas.microsoft.com/office/drawing/2014/main" id="{09168138-217F-4794-8A2B-CF91D1D7661A}"/>
              </a:ext>
            </a:extLst>
          </p:cNvPr>
          <p:cNvSpPr/>
          <p:nvPr/>
        </p:nvSpPr>
        <p:spPr>
          <a:xfrm>
            <a:off x="1524000" y="213744"/>
            <a:ext cx="9144001" cy="5071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2000" b="1" dirty="0">
                <a:solidFill>
                  <a:prstClr val="white"/>
                </a:solidFill>
                <a:ea typeface="Noto Sans" panose="020B0502040504020204" pitchFamily="34"/>
                <a:cs typeface="Arial" panose="020B0604020202020204" pitchFamily="34" charset="0"/>
              </a:rPr>
              <a:t>Миллатлараро муносабатлар соҳасида амалга оширилган ишлар</a:t>
            </a:r>
            <a:endParaRPr lang="ru-RU" sz="2000" dirty="0"/>
          </a:p>
        </p:txBody>
      </p:sp>
      <p:sp>
        <p:nvSpPr>
          <p:cNvPr id="33" name="Rounded Rectangle 43"/>
          <p:cNvSpPr/>
          <p:nvPr/>
        </p:nvSpPr>
        <p:spPr>
          <a:xfrm>
            <a:off x="2332653" y="1067878"/>
            <a:ext cx="8012134" cy="1505368"/>
          </a:xfrm>
          <a:prstGeom prst="roundRect">
            <a:avLst>
              <a:gd name="adj" fmla="val 19014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2143" dirty="0"/>
              <a:t>2021-2023 йилларда миллий маданий марказларга Олий Мажлис ҳузуридаги Жамоат фонди томонидан </a:t>
            </a:r>
            <a:r>
              <a:rPr lang="uz-Cyrl-UZ" sz="2143" b="1" dirty="0"/>
              <a:t>25 млрд сўм</a:t>
            </a:r>
            <a:r>
              <a:rPr lang="uz-Cyrl-UZ" sz="2143" dirty="0"/>
              <a:t> субсидия маблағлари ажратилди</a:t>
            </a:r>
            <a:endParaRPr lang="en-US" sz="2143" dirty="0"/>
          </a:p>
        </p:txBody>
      </p:sp>
      <p:sp>
        <p:nvSpPr>
          <p:cNvPr id="34" name="Rounded Rectangle 65">
            <a:extLst>
              <a:ext uri="{FF2B5EF4-FFF2-40B4-BE49-F238E27FC236}">
                <a16:creationId xmlns="" xmlns:a16="http://schemas.microsoft.com/office/drawing/2014/main" id="{581F7373-6772-4AB7-974D-82A3CC4CBDC1}"/>
              </a:ext>
            </a:extLst>
          </p:cNvPr>
          <p:cNvSpPr/>
          <p:nvPr/>
        </p:nvSpPr>
        <p:spPr>
          <a:xfrm flipH="1">
            <a:off x="2332653" y="4773811"/>
            <a:ext cx="8012134" cy="1705781"/>
          </a:xfrm>
          <a:prstGeom prst="roundRect">
            <a:avLst>
              <a:gd name="adj" fmla="val 19014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2143" dirty="0">
                <a:solidFill>
                  <a:schemeClr val="bg1"/>
                </a:solidFill>
              </a:rPr>
              <a:t>Ўзбекистон Республикаси Президенти ҳузуридаги </a:t>
            </a:r>
            <a:br>
              <a:rPr lang="uz-Cyrl-UZ" sz="2143" dirty="0">
                <a:solidFill>
                  <a:schemeClr val="bg1"/>
                </a:solidFill>
              </a:rPr>
            </a:br>
            <a:r>
              <a:rPr lang="uz-Cyrl-UZ" sz="2143" dirty="0">
                <a:solidFill>
                  <a:schemeClr val="bg1"/>
                </a:solidFill>
              </a:rPr>
              <a:t>Давлат бошқаруви академияси билан биргаликда </a:t>
            </a:r>
            <a:br>
              <a:rPr lang="uz-Cyrl-UZ" sz="2143" dirty="0">
                <a:solidFill>
                  <a:schemeClr val="bg1"/>
                </a:solidFill>
              </a:rPr>
            </a:br>
            <a:r>
              <a:rPr lang="uz-Cyrl-UZ" sz="2143" dirty="0">
                <a:solidFill>
                  <a:schemeClr val="bg1"/>
                </a:solidFill>
              </a:rPr>
              <a:t>миллатлараро муносабатлар соҳасида фаолият юритувчи </a:t>
            </a:r>
            <a:br>
              <a:rPr lang="uz-Cyrl-UZ" sz="2143" dirty="0">
                <a:solidFill>
                  <a:schemeClr val="bg1"/>
                </a:solidFill>
              </a:rPr>
            </a:br>
            <a:r>
              <a:rPr lang="uz-Cyrl-UZ" sz="2143" dirty="0">
                <a:solidFill>
                  <a:schemeClr val="bg1"/>
                </a:solidFill>
              </a:rPr>
              <a:t>давлат ва жамоат ташкилотлари ходимлари учун </a:t>
            </a:r>
            <a:br>
              <a:rPr lang="uz-Cyrl-UZ" sz="2143" dirty="0">
                <a:solidFill>
                  <a:schemeClr val="bg1"/>
                </a:solidFill>
              </a:rPr>
            </a:br>
            <a:r>
              <a:rPr lang="uz-Cyrl-UZ" sz="2143" b="1" dirty="0">
                <a:solidFill>
                  <a:schemeClr val="bg1"/>
                </a:solidFill>
              </a:rPr>
              <a:t>малака ошириш курслари </a:t>
            </a:r>
            <a:r>
              <a:rPr lang="uz-Cyrl-UZ" sz="2143" dirty="0">
                <a:solidFill>
                  <a:schemeClr val="bg1"/>
                </a:solidFill>
              </a:rPr>
              <a:t>ташкил этилди</a:t>
            </a:r>
            <a:endParaRPr lang="en-US" sz="2143" b="1" dirty="0">
              <a:solidFill>
                <a:schemeClr val="bg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407C8338-CC7F-4AFA-A2FC-1A3D72718BBD}"/>
              </a:ext>
            </a:extLst>
          </p:cNvPr>
          <p:cNvSpPr txBox="1"/>
          <p:nvPr/>
        </p:nvSpPr>
        <p:spPr>
          <a:xfrm>
            <a:off x="1524000" y="1412483"/>
            <a:ext cx="736081" cy="842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14">
              <a:defRPr/>
            </a:pPr>
            <a:r>
              <a:rPr lang="ru-RU" sz="4875" b="1" dirty="0">
                <a:solidFill>
                  <a:schemeClr val="accent6">
                    <a:lumMod val="75000"/>
                  </a:schemeClr>
                </a:solidFill>
                <a:latin typeface="Open Sans" panose="020B0606030504020204" pitchFamily="34" charset="0"/>
              </a:rPr>
              <a:t>4</a:t>
            </a:r>
            <a:endParaRPr lang="en-GB" sz="4875" b="1" dirty="0">
              <a:solidFill>
                <a:schemeClr val="accent6">
                  <a:lumMod val="75000"/>
                </a:schemeClr>
              </a:solidFill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407C8338-CC7F-4AFA-A2FC-1A3D72718BBD}"/>
              </a:ext>
            </a:extLst>
          </p:cNvPr>
          <p:cNvSpPr txBox="1"/>
          <p:nvPr/>
        </p:nvSpPr>
        <p:spPr>
          <a:xfrm>
            <a:off x="1524000" y="3265450"/>
            <a:ext cx="736081" cy="842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14">
              <a:defRPr/>
            </a:pPr>
            <a:r>
              <a:rPr lang="ru-RU" sz="4875" b="1" dirty="0">
                <a:solidFill>
                  <a:srgbClr val="002060"/>
                </a:solidFill>
                <a:latin typeface="Open Sans" panose="020B0606030504020204" pitchFamily="34" charset="0"/>
              </a:rPr>
              <a:t>5</a:t>
            </a:r>
            <a:endParaRPr lang="en-GB" sz="4875" b="1" dirty="0">
              <a:solidFill>
                <a:srgbClr val="002060"/>
              </a:solidFill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407C8338-CC7F-4AFA-A2FC-1A3D72718BBD}"/>
              </a:ext>
            </a:extLst>
          </p:cNvPr>
          <p:cNvSpPr txBox="1"/>
          <p:nvPr/>
        </p:nvSpPr>
        <p:spPr>
          <a:xfrm>
            <a:off x="1524000" y="5218622"/>
            <a:ext cx="736081" cy="842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14">
              <a:defRPr/>
            </a:pPr>
            <a:r>
              <a:rPr lang="ru-RU" sz="4875" b="1" dirty="0">
                <a:solidFill>
                  <a:srgbClr val="7030A0"/>
                </a:solidFill>
                <a:latin typeface="Open Sans" panose="020B0606030504020204" pitchFamily="34" charset="0"/>
              </a:rPr>
              <a:t>6</a:t>
            </a:r>
            <a:endParaRPr lang="en-GB" sz="4875" b="1" dirty="0">
              <a:solidFill>
                <a:srgbClr val="7030A0"/>
              </a:solidFill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2581425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xmlns:p14="http://schemas.microsoft.com/office/powerpoint/2010/main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612</Words>
  <Application>Microsoft Office PowerPoint</Application>
  <PresentationFormat>Произвольный</PresentationFormat>
  <Paragraphs>130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Маҳаллада ижтимоий-маънавий муҳитни соғломлаштириш, ўзаро ҳурмат, меҳр-оқибат ва ҳамжиҳатлик муҳитини шакллантириш  ҳамда миллатлараро тотувликни таъминлаш масалалари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Маҳаллада ижтимоий-маънавий муҳитни соғломлаштириш,  ўзаро ҳурмат, меҳр-оқибат  ва ҳамжиҳатлик муҳитини шакллантириш ҳамда миллатлараро тотувликни таъминлаш масалалари</dc:title>
  <dc:creator>Даминов Иргаш Иноятович</dc:creator>
  <cp:lastModifiedBy>Пользователь</cp:lastModifiedBy>
  <cp:revision>26</cp:revision>
  <dcterms:created xsi:type="dcterms:W3CDTF">2023-10-12T04:30:52Z</dcterms:created>
  <dcterms:modified xsi:type="dcterms:W3CDTF">2023-10-18T09:01:04Z</dcterms:modified>
</cp:coreProperties>
</file>